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4"/>
  </p:notesMasterIdLst>
  <p:handoutMasterIdLst>
    <p:handoutMasterId r:id="rId55"/>
  </p:handoutMasterIdLst>
  <p:sldIdLst>
    <p:sldId id="424" r:id="rId2"/>
    <p:sldId id="429" r:id="rId3"/>
    <p:sldId id="461" r:id="rId4"/>
    <p:sldId id="462" r:id="rId5"/>
    <p:sldId id="469" r:id="rId6"/>
    <p:sldId id="451" r:id="rId7"/>
    <p:sldId id="467" r:id="rId8"/>
    <p:sldId id="468" r:id="rId9"/>
    <p:sldId id="470" r:id="rId10"/>
    <p:sldId id="471" r:id="rId11"/>
    <p:sldId id="472" r:id="rId12"/>
    <p:sldId id="473" r:id="rId13"/>
    <p:sldId id="512" r:id="rId14"/>
    <p:sldId id="513" r:id="rId15"/>
    <p:sldId id="514" r:id="rId16"/>
    <p:sldId id="515" r:id="rId17"/>
    <p:sldId id="516" r:id="rId18"/>
    <p:sldId id="517" r:id="rId19"/>
    <p:sldId id="518" r:id="rId20"/>
    <p:sldId id="519" r:id="rId21"/>
    <p:sldId id="520" r:id="rId22"/>
    <p:sldId id="521" r:id="rId23"/>
    <p:sldId id="522" r:id="rId24"/>
    <p:sldId id="523" r:id="rId25"/>
    <p:sldId id="525" r:id="rId26"/>
    <p:sldId id="524" r:id="rId27"/>
    <p:sldId id="526" r:id="rId28"/>
    <p:sldId id="527" r:id="rId29"/>
    <p:sldId id="528" r:id="rId30"/>
    <p:sldId id="529" r:id="rId31"/>
    <p:sldId id="530" r:id="rId32"/>
    <p:sldId id="531" r:id="rId33"/>
    <p:sldId id="532" r:id="rId34"/>
    <p:sldId id="533" r:id="rId35"/>
    <p:sldId id="534" r:id="rId36"/>
    <p:sldId id="535" r:id="rId37"/>
    <p:sldId id="536" r:id="rId38"/>
    <p:sldId id="537" r:id="rId39"/>
    <p:sldId id="538"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551" r:id="rId5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Sarda" initials="CS" lastIdx="1" clrIdx="0">
    <p:extLst>
      <p:ext uri="{19B8F6BF-5375-455C-9EA6-DF929625EA0E}">
        <p15:presenceInfo xmlns:p15="http://schemas.microsoft.com/office/powerpoint/2012/main" userId="S-1-5-21-2023038150-1639859765-204641450-1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990033"/>
    <a:srgbClr val="E2BAC1"/>
    <a:srgbClr val="B4C7E7"/>
    <a:srgbClr val="600000"/>
    <a:srgbClr val="800000"/>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357" autoAdjust="0"/>
  </p:normalViewPr>
  <p:slideViewPr>
    <p:cSldViewPr>
      <p:cViewPr varScale="1">
        <p:scale>
          <a:sx n="83" d="100"/>
          <a:sy n="83" d="100"/>
        </p:scale>
        <p:origin x="14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0" d="100"/>
          <a:sy n="60" d="100"/>
        </p:scale>
        <p:origin x="-2490" y="-78"/>
      </p:cViewPr>
      <p:guideLst>
        <p:guide orient="horz" pos="3129"/>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111111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2112222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311333333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smtClean="0"/>
              <a:t>Nombre de contrats</a:t>
            </a:r>
            <a:r>
              <a:rPr lang="fr-FR" baseline="0" dirty="0" smtClean="0"/>
              <a:t> </a:t>
            </a:r>
            <a:endParaRPr lang="fr-FR" dirty="0"/>
          </a:p>
        </c:rich>
      </c:tx>
      <c:overlay val="0"/>
    </c:title>
    <c:autoTitleDeleted val="0"/>
    <c:plotArea>
      <c:layout>
        <c:manualLayout>
          <c:layoutTarget val="inner"/>
          <c:xMode val="edge"/>
          <c:yMode val="edge"/>
          <c:x val="3.2473592832285403E-2"/>
          <c:y val="0.27644084103815642"/>
          <c:w val="0.93505281433542919"/>
          <c:h val="0.49584240214483505"/>
        </c:manualLayout>
      </c:layout>
      <c:barChart>
        <c:barDir val="col"/>
        <c:grouping val="clustered"/>
        <c:varyColors val="0"/>
        <c:ser>
          <c:idx val="0"/>
          <c:order val="0"/>
          <c:tx>
            <c:strRef>
              <c:f>Feuil1!$B$1</c:f>
              <c:strCache>
                <c:ptCount val="1"/>
                <c:pt idx="0">
                  <c:v>CNRACL</c:v>
                </c:pt>
              </c:strCache>
            </c:strRef>
          </c:tx>
          <c:invertIfNegative val="0"/>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2018
</c:v>
                </c:pt>
                <c:pt idx="1">
                  <c:v>2019
</c:v>
                </c:pt>
                <c:pt idx="2">
                  <c:v>2020
</c:v>
                </c:pt>
                <c:pt idx="3">
                  <c:v>2021
</c:v>
                </c:pt>
              </c:strCache>
            </c:strRef>
          </c:cat>
          <c:val>
            <c:numRef>
              <c:f>Feuil1!$B$2:$B$5</c:f>
              <c:numCache>
                <c:formatCode>General</c:formatCode>
                <c:ptCount val="4"/>
                <c:pt idx="0">
                  <c:v>188</c:v>
                </c:pt>
                <c:pt idx="1">
                  <c:v>186</c:v>
                </c:pt>
                <c:pt idx="2">
                  <c:v>179</c:v>
                </c:pt>
                <c:pt idx="3">
                  <c:v>183</c:v>
                </c:pt>
              </c:numCache>
            </c:numRef>
          </c:val>
        </c:ser>
        <c:ser>
          <c:idx val="1"/>
          <c:order val="1"/>
          <c:tx>
            <c:strRef>
              <c:f>Feuil1!$C$1</c:f>
              <c:strCache>
                <c:ptCount val="1"/>
                <c:pt idx="0">
                  <c:v>IRCANTEC</c:v>
                </c:pt>
              </c:strCache>
            </c:strRef>
          </c:tx>
          <c:invertIfNegative val="0"/>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2018
</c:v>
                </c:pt>
                <c:pt idx="1">
                  <c:v>2019
</c:v>
                </c:pt>
                <c:pt idx="2">
                  <c:v>2020
</c:v>
                </c:pt>
                <c:pt idx="3">
                  <c:v>2021
</c:v>
                </c:pt>
              </c:strCache>
            </c:strRef>
          </c:cat>
          <c:val>
            <c:numRef>
              <c:f>Feuil1!$C$2:$C$5</c:f>
              <c:numCache>
                <c:formatCode>General</c:formatCode>
                <c:ptCount val="4"/>
                <c:pt idx="0">
                  <c:v>170</c:v>
                </c:pt>
                <c:pt idx="1">
                  <c:v>169</c:v>
                </c:pt>
                <c:pt idx="2">
                  <c:v>157</c:v>
                </c:pt>
                <c:pt idx="3">
                  <c:v>161</c:v>
                </c:pt>
              </c:numCache>
            </c:numRef>
          </c:val>
        </c:ser>
        <c:dLbls>
          <c:showLegendKey val="0"/>
          <c:showVal val="1"/>
          <c:showCatName val="0"/>
          <c:showSerName val="0"/>
          <c:showPercent val="0"/>
          <c:showBubbleSize val="0"/>
        </c:dLbls>
        <c:gapWidth val="150"/>
        <c:overlap val="-25"/>
        <c:axId val="354194592"/>
        <c:axId val="354193504"/>
      </c:barChart>
      <c:catAx>
        <c:axId val="354194592"/>
        <c:scaling>
          <c:orientation val="minMax"/>
        </c:scaling>
        <c:delete val="0"/>
        <c:axPos val="b"/>
        <c:numFmt formatCode="General" sourceLinked="1"/>
        <c:majorTickMark val="none"/>
        <c:minorTickMark val="none"/>
        <c:tickLblPos val="nextTo"/>
        <c:txPr>
          <a:bodyPr/>
          <a:lstStyle/>
          <a:p>
            <a:pPr>
              <a:defRPr sz="1600"/>
            </a:pPr>
            <a:endParaRPr lang="fr-FR"/>
          </a:p>
        </c:txPr>
        <c:crossAx val="354193504"/>
        <c:crosses val="autoZero"/>
        <c:auto val="1"/>
        <c:lblAlgn val="ctr"/>
        <c:lblOffset val="100"/>
        <c:noMultiLvlLbl val="0"/>
      </c:catAx>
      <c:valAx>
        <c:axId val="354193504"/>
        <c:scaling>
          <c:orientation val="minMax"/>
        </c:scaling>
        <c:delete val="1"/>
        <c:axPos val="l"/>
        <c:numFmt formatCode="General" sourceLinked="1"/>
        <c:majorTickMark val="out"/>
        <c:minorTickMark val="none"/>
        <c:tickLblPos val="nextTo"/>
        <c:crossAx val="354194592"/>
        <c:crosses val="autoZero"/>
        <c:crossBetween val="between"/>
      </c:valAx>
    </c:plotArea>
    <c:plotVisOnly val="1"/>
    <c:dispBlanksAs val="gap"/>
    <c:showDLblsOverMax val="0"/>
  </c:chart>
  <c:spPr>
    <a:ln>
      <a:solidFill>
        <a:schemeClr val="accent6">
          <a:lumMod val="50000"/>
        </a:schemeClr>
      </a:solidFill>
    </a:ln>
    <a:effectLst>
      <a:outerShdw blurRad="50800" dist="38100" dir="2700000" algn="tl" rotWithShape="0">
        <a:prstClr val="black">
          <a:alpha val="40000"/>
        </a:prstClr>
      </a:outerShdw>
    </a:effectLst>
  </c:spPr>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smtClean="0"/>
              <a:t>Nombre de Collectivités</a:t>
            </a:r>
            <a:r>
              <a:rPr lang="fr-FR" baseline="0" dirty="0" smtClean="0"/>
              <a:t> </a:t>
            </a:r>
            <a:endParaRPr lang="fr-FR" dirty="0"/>
          </a:p>
        </c:rich>
      </c:tx>
      <c:overlay val="0"/>
    </c:title>
    <c:autoTitleDeleted val="0"/>
    <c:plotArea>
      <c:layout>
        <c:manualLayout>
          <c:layoutTarget val="inner"/>
          <c:xMode val="edge"/>
          <c:yMode val="edge"/>
          <c:x val="2.0665013620545254E-2"/>
          <c:y val="0.37503279873624462"/>
          <c:w val="0.93505281433542919"/>
          <c:h val="0.45846963861927836"/>
        </c:manualLayout>
      </c:layout>
      <c:barChart>
        <c:barDir val="col"/>
        <c:grouping val="clustered"/>
        <c:varyColors val="0"/>
        <c:ser>
          <c:idx val="0"/>
          <c:order val="0"/>
          <c:tx>
            <c:strRef>
              <c:f>Feuil1!$B$1</c:f>
              <c:strCache>
                <c:ptCount val="1"/>
                <c:pt idx="0">
                  <c:v>COLLECTIVITES </c:v>
                </c:pt>
              </c:strCache>
            </c:strRef>
          </c:tx>
          <c:invertIfNegative val="0"/>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2018
</c:v>
                </c:pt>
                <c:pt idx="1">
                  <c:v>2019
</c:v>
                </c:pt>
                <c:pt idx="2">
                  <c:v>2020
</c:v>
                </c:pt>
                <c:pt idx="3">
                  <c:v>2021
</c:v>
                </c:pt>
              </c:strCache>
            </c:strRef>
          </c:cat>
          <c:val>
            <c:numRef>
              <c:f>Feuil1!$B$2:$B$5</c:f>
              <c:numCache>
                <c:formatCode>General</c:formatCode>
                <c:ptCount val="4"/>
                <c:pt idx="0">
                  <c:v>194</c:v>
                </c:pt>
                <c:pt idx="1">
                  <c:v>191</c:v>
                </c:pt>
                <c:pt idx="2">
                  <c:v>181</c:v>
                </c:pt>
                <c:pt idx="3">
                  <c:v>185</c:v>
                </c:pt>
              </c:numCache>
            </c:numRef>
          </c:val>
        </c:ser>
        <c:dLbls>
          <c:showLegendKey val="0"/>
          <c:showVal val="1"/>
          <c:showCatName val="0"/>
          <c:showSerName val="0"/>
          <c:showPercent val="0"/>
          <c:showBubbleSize val="0"/>
        </c:dLbls>
        <c:gapWidth val="150"/>
        <c:overlap val="-25"/>
        <c:axId val="354189152"/>
        <c:axId val="354184800"/>
      </c:barChart>
      <c:catAx>
        <c:axId val="354189152"/>
        <c:scaling>
          <c:orientation val="minMax"/>
        </c:scaling>
        <c:delete val="0"/>
        <c:axPos val="b"/>
        <c:numFmt formatCode="General" sourceLinked="1"/>
        <c:majorTickMark val="none"/>
        <c:minorTickMark val="none"/>
        <c:tickLblPos val="nextTo"/>
        <c:txPr>
          <a:bodyPr/>
          <a:lstStyle/>
          <a:p>
            <a:pPr>
              <a:defRPr sz="1600"/>
            </a:pPr>
            <a:endParaRPr lang="fr-FR"/>
          </a:p>
        </c:txPr>
        <c:crossAx val="354184800"/>
        <c:crosses val="autoZero"/>
        <c:auto val="1"/>
        <c:lblAlgn val="ctr"/>
        <c:lblOffset val="100"/>
        <c:noMultiLvlLbl val="0"/>
      </c:catAx>
      <c:valAx>
        <c:axId val="354184800"/>
        <c:scaling>
          <c:orientation val="minMax"/>
        </c:scaling>
        <c:delete val="1"/>
        <c:axPos val="l"/>
        <c:numFmt formatCode="General" sourceLinked="1"/>
        <c:majorTickMark val="out"/>
        <c:minorTickMark val="none"/>
        <c:tickLblPos val="nextTo"/>
        <c:crossAx val="354189152"/>
        <c:crosses val="autoZero"/>
        <c:crossBetween val="between"/>
      </c:valAx>
    </c:plotArea>
    <c:plotVisOnly val="1"/>
    <c:dispBlanksAs val="gap"/>
    <c:showDLblsOverMax val="0"/>
  </c:chart>
  <c:spPr>
    <a:ln>
      <a:solidFill>
        <a:schemeClr val="accent6">
          <a:lumMod val="75000"/>
        </a:schemeClr>
      </a:solidFill>
    </a:ln>
    <a:effectLst>
      <a:outerShdw blurRad="50800" dist="38100" dir="8100000" algn="tr" rotWithShape="0">
        <a:prstClr val="black">
          <a:alpha val="40000"/>
        </a:prstClr>
      </a:outerShdw>
    </a:effectLst>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smtClean="0"/>
              <a:t>Nombre d’agents</a:t>
            </a:r>
            <a:r>
              <a:rPr lang="fr-FR" baseline="0" dirty="0" smtClean="0"/>
              <a:t> </a:t>
            </a:r>
            <a:endParaRPr lang="fr-FR" dirty="0"/>
          </a:p>
        </c:rich>
      </c:tx>
      <c:layout>
        <c:manualLayout>
          <c:xMode val="edge"/>
          <c:yMode val="edge"/>
          <c:x val="0.25634472868975677"/>
          <c:y val="8.0307233131265435E-2"/>
        </c:manualLayout>
      </c:layout>
      <c:overlay val="0"/>
    </c:title>
    <c:autoTitleDeleted val="0"/>
    <c:plotArea>
      <c:layout>
        <c:manualLayout>
          <c:layoutTarget val="inner"/>
          <c:xMode val="edge"/>
          <c:yMode val="edge"/>
          <c:x val="3.2473592832285403E-2"/>
          <c:y val="0.41698775507909874"/>
          <c:w val="0.93505281433542919"/>
          <c:h val="0.37609078722166484"/>
        </c:manualLayout>
      </c:layout>
      <c:barChart>
        <c:barDir val="col"/>
        <c:grouping val="clustered"/>
        <c:varyColors val="0"/>
        <c:ser>
          <c:idx val="0"/>
          <c:order val="0"/>
          <c:tx>
            <c:strRef>
              <c:f>Feuil1!$B$1</c:f>
              <c:strCache>
                <c:ptCount val="1"/>
                <c:pt idx="0">
                  <c:v>CNRACL</c:v>
                </c:pt>
              </c:strCache>
            </c:strRef>
          </c:tx>
          <c:invertIfNegative val="0"/>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2018
</c:v>
                </c:pt>
                <c:pt idx="1">
                  <c:v>2019
</c:v>
                </c:pt>
                <c:pt idx="2">
                  <c:v>2020
</c:v>
                </c:pt>
                <c:pt idx="3">
                  <c:v>2021
</c:v>
                </c:pt>
              </c:strCache>
            </c:strRef>
          </c:cat>
          <c:val>
            <c:numRef>
              <c:f>Feuil1!$B$2:$B$5</c:f>
              <c:numCache>
                <c:formatCode>General</c:formatCode>
                <c:ptCount val="4"/>
                <c:pt idx="0">
                  <c:v>2664</c:v>
                </c:pt>
                <c:pt idx="1">
                  <c:v>2704</c:v>
                </c:pt>
                <c:pt idx="2">
                  <c:v>2735</c:v>
                </c:pt>
                <c:pt idx="3">
                  <c:v>2670</c:v>
                </c:pt>
              </c:numCache>
            </c:numRef>
          </c:val>
        </c:ser>
        <c:ser>
          <c:idx val="1"/>
          <c:order val="1"/>
          <c:tx>
            <c:strRef>
              <c:f>Feuil1!$C$1</c:f>
              <c:strCache>
                <c:ptCount val="1"/>
                <c:pt idx="0">
                  <c:v>IRCANTEC</c:v>
                </c:pt>
              </c:strCache>
            </c:strRef>
          </c:tx>
          <c:invertIfNegative val="0"/>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2018
</c:v>
                </c:pt>
                <c:pt idx="1">
                  <c:v>2019
</c:v>
                </c:pt>
                <c:pt idx="2">
                  <c:v>2020
</c:v>
                </c:pt>
                <c:pt idx="3">
                  <c:v>2021
</c:v>
                </c:pt>
              </c:strCache>
            </c:strRef>
          </c:cat>
          <c:val>
            <c:numRef>
              <c:f>Feuil1!$C$2:$C$5</c:f>
              <c:numCache>
                <c:formatCode>General</c:formatCode>
                <c:ptCount val="4"/>
                <c:pt idx="0">
                  <c:v>766</c:v>
                </c:pt>
                <c:pt idx="1">
                  <c:v>718</c:v>
                </c:pt>
                <c:pt idx="2">
                  <c:v>839</c:v>
                </c:pt>
                <c:pt idx="3">
                  <c:v>803</c:v>
                </c:pt>
              </c:numCache>
            </c:numRef>
          </c:val>
        </c:ser>
        <c:dLbls>
          <c:showLegendKey val="0"/>
          <c:showVal val="1"/>
          <c:showCatName val="0"/>
          <c:showSerName val="0"/>
          <c:showPercent val="0"/>
          <c:showBubbleSize val="0"/>
        </c:dLbls>
        <c:gapWidth val="150"/>
        <c:overlap val="-25"/>
        <c:axId val="354197312"/>
        <c:axId val="354197856"/>
      </c:barChart>
      <c:catAx>
        <c:axId val="354197312"/>
        <c:scaling>
          <c:orientation val="minMax"/>
        </c:scaling>
        <c:delete val="0"/>
        <c:axPos val="b"/>
        <c:numFmt formatCode="General" sourceLinked="1"/>
        <c:majorTickMark val="none"/>
        <c:minorTickMark val="none"/>
        <c:tickLblPos val="nextTo"/>
        <c:txPr>
          <a:bodyPr/>
          <a:lstStyle/>
          <a:p>
            <a:pPr>
              <a:defRPr sz="1600"/>
            </a:pPr>
            <a:endParaRPr lang="fr-FR"/>
          </a:p>
        </c:txPr>
        <c:crossAx val="354197856"/>
        <c:crosses val="autoZero"/>
        <c:auto val="1"/>
        <c:lblAlgn val="ctr"/>
        <c:lblOffset val="100"/>
        <c:noMultiLvlLbl val="0"/>
      </c:catAx>
      <c:valAx>
        <c:axId val="354197856"/>
        <c:scaling>
          <c:orientation val="minMax"/>
        </c:scaling>
        <c:delete val="1"/>
        <c:axPos val="l"/>
        <c:numFmt formatCode="General" sourceLinked="1"/>
        <c:majorTickMark val="out"/>
        <c:minorTickMark val="none"/>
        <c:tickLblPos val="nextTo"/>
        <c:crossAx val="354197312"/>
        <c:crosses val="autoZero"/>
        <c:crossBetween val="between"/>
      </c:valAx>
    </c:plotArea>
    <c:plotVisOnly val="1"/>
    <c:dispBlanksAs val="gap"/>
    <c:showDLblsOverMax val="0"/>
  </c:chart>
  <c:spPr>
    <a:ln>
      <a:solidFill>
        <a:schemeClr val="accent6">
          <a:lumMod val="50000"/>
        </a:schemeClr>
      </a:solidFill>
    </a:ln>
    <a:effectLst>
      <a:outerShdw blurRad="50800" dist="38100" dir="2700000" algn="tl" rotWithShape="0">
        <a:prstClr val="black">
          <a:alpha val="40000"/>
        </a:prstClr>
      </a:outerShdw>
    </a:effectLst>
  </c:spPr>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09BC6-3E26-44DF-809B-3C265A9E4EA8}" type="doc">
      <dgm:prSet loTypeId="urn:microsoft.com/office/officeart/2008/layout/VerticalCurvedList" loCatId="list" qsTypeId="urn:microsoft.com/office/officeart/2005/8/quickstyle/simple4" qsCatId="simple" csTypeId="urn:microsoft.com/office/officeart/2005/8/colors/accent6_5" csCatId="accent6" phldr="1"/>
      <dgm:spPr/>
      <dgm:t>
        <a:bodyPr/>
        <a:lstStyle/>
        <a:p>
          <a:endParaRPr lang="fr-FR"/>
        </a:p>
      </dgm:t>
    </dgm:pt>
    <dgm:pt modelId="{B90D5F56-D704-40E2-B04A-09536D1E83BD}">
      <dgm:prSet phldrT="[Texte]" custT="1"/>
      <dgm:spPr>
        <a:xfrm>
          <a:off x="285089" y="184749"/>
          <a:ext cx="5756655" cy="369336"/>
        </a:xfrm>
        <a:gradFill rotWithShape="0">
          <a:gsLst>
            <a:gs pos="0">
              <a:srgbClr val="F79646">
                <a:alpha val="90000"/>
                <a:hueOff val="0"/>
                <a:satOff val="0"/>
                <a:lumOff val="0"/>
                <a:alphaOff val="0"/>
                <a:shade val="51000"/>
                <a:satMod val="130000"/>
              </a:srgbClr>
            </a:gs>
            <a:gs pos="80000">
              <a:srgbClr val="F79646">
                <a:alpha val="90000"/>
                <a:hueOff val="0"/>
                <a:satOff val="0"/>
                <a:lumOff val="0"/>
                <a:alphaOff val="0"/>
                <a:shade val="93000"/>
                <a:satMod val="130000"/>
              </a:srgbClr>
            </a:gs>
            <a:gs pos="100000">
              <a:srgbClr val="F79646">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TETRAPLEGIE</a:t>
          </a:r>
          <a:endParaRPr lang="fr-FR" sz="1100" b="1" dirty="0">
            <a:solidFill>
              <a:sysClr val="window" lastClr="FFFFFF"/>
            </a:solidFill>
            <a:latin typeface="Calibri"/>
            <a:ea typeface="+mn-ea"/>
            <a:cs typeface="+mn-cs"/>
          </a:endParaRPr>
        </a:p>
      </dgm:t>
    </dgm:pt>
    <dgm:pt modelId="{0EEAC32B-A831-41F5-B6AC-3BB671D53150}" type="parTrans" cxnId="{C21BE05E-44A7-4872-8671-D8EFD9F01695}">
      <dgm:prSet/>
      <dgm:spPr/>
      <dgm:t>
        <a:bodyPr/>
        <a:lstStyle/>
        <a:p>
          <a:endParaRPr lang="fr-FR" sz="2800" b="1"/>
        </a:p>
      </dgm:t>
    </dgm:pt>
    <dgm:pt modelId="{3B53AA05-559E-4ED2-AE15-022DFE7463A1}" type="sibTrans" cxnId="{C21BE05E-44A7-4872-8671-D8EFD9F01695}">
      <dgm:prSet/>
      <dgm:spPr/>
      <dgm:t>
        <a:bodyPr/>
        <a:lstStyle/>
        <a:p>
          <a:endParaRPr lang="fr-FR" sz="2800" b="1"/>
        </a:p>
      </dgm:t>
    </dgm:pt>
    <dgm:pt modelId="{249BE419-EEB4-4474-B9BB-9B8F99B3F71A}">
      <dgm:prSet phldrT="[Texte]" custT="1"/>
      <dgm:spPr>
        <a:xfrm>
          <a:off x="285089" y="184749"/>
          <a:ext cx="5756655" cy="369336"/>
        </a:xfrm>
        <a:gradFill rotWithShape="0">
          <a:gsLst>
            <a:gs pos="0">
              <a:srgbClr val="F79646">
                <a:alpha val="90000"/>
                <a:hueOff val="0"/>
                <a:satOff val="0"/>
                <a:lumOff val="0"/>
                <a:alphaOff val="0"/>
                <a:shade val="51000"/>
                <a:satMod val="130000"/>
              </a:srgbClr>
            </a:gs>
            <a:gs pos="80000">
              <a:srgbClr val="F79646">
                <a:alpha val="90000"/>
                <a:hueOff val="0"/>
                <a:satOff val="0"/>
                <a:lumOff val="0"/>
                <a:alphaOff val="0"/>
                <a:shade val="93000"/>
                <a:satMod val="130000"/>
              </a:srgbClr>
            </a:gs>
            <a:gs pos="100000">
              <a:srgbClr val="F79646">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000" b="1" dirty="0" smtClean="0">
              <a:solidFill>
                <a:sysClr val="window" lastClr="FFFFFF"/>
              </a:solidFill>
              <a:latin typeface="Calibri"/>
              <a:ea typeface="+mn-ea"/>
              <a:cs typeface="+mn-cs"/>
            </a:rPr>
            <a:t>2 M€ sur 15 ans</a:t>
          </a:r>
          <a:endParaRPr lang="fr-FR" sz="1000" b="1" dirty="0">
            <a:solidFill>
              <a:sysClr val="window" lastClr="FFFFFF"/>
            </a:solidFill>
            <a:latin typeface="Calibri"/>
            <a:ea typeface="+mn-ea"/>
            <a:cs typeface="+mn-cs"/>
          </a:endParaRPr>
        </a:p>
      </dgm:t>
    </dgm:pt>
    <dgm:pt modelId="{875CB1A0-B161-4FCD-9567-2A52D50E87C6}" type="parTrans" cxnId="{077512F2-DFFC-4938-95C9-6E6BD2EB7BC6}">
      <dgm:prSet/>
      <dgm:spPr/>
      <dgm:t>
        <a:bodyPr/>
        <a:lstStyle/>
        <a:p>
          <a:endParaRPr lang="fr-FR" sz="2800" b="1"/>
        </a:p>
      </dgm:t>
    </dgm:pt>
    <dgm:pt modelId="{DD8FCC2B-77B0-40DC-AFA1-11D11E6147E6}" type="sibTrans" cxnId="{077512F2-DFFC-4938-95C9-6E6BD2EB7BC6}">
      <dgm:prSet/>
      <dgm:spPr>
        <a:xfrm>
          <a:off x="-4593403" y="-704407"/>
          <a:ext cx="5472816" cy="5472816"/>
        </a:xfrm>
        <a:noFill/>
        <a:ln w="9525" cap="flat" cmpd="sng" algn="ctr">
          <a:solidFill>
            <a:srgbClr val="F79646">
              <a:tint val="90000"/>
              <a:hueOff val="0"/>
              <a:satOff val="0"/>
              <a:lumOff val="0"/>
              <a:alphaOff val="0"/>
            </a:srgbClr>
          </a:solidFill>
          <a:prstDash val="solid"/>
        </a:ln>
        <a:effectLst/>
      </dgm:spPr>
      <dgm:t>
        <a:bodyPr/>
        <a:lstStyle/>
        <a:p>
          <a:endParaRPr lang="fr-FR" sz="2800" b="1"/>
        </a:p>
      </dgm:t>
    </dgm:pt>
    <dgm:pt modelId="{5A265FC1-155B-4B6A-979A-2B8C2F9A80EC}">
      <dgm:prSet phldrT="[Texte]" custT="1"/>
      <dgm:spPr>
        <a:xfrm>
          <a:off x="802843" y="1293002"/>
          <a:ext cx="5238902" cy="369336"/>
        </a:xfrm>
        <a:gradFill rotWithShape="0">
          <a:gsLst>
            <a:gs pos="0">
              <a:srgbClr val="F79646">
                <a:alpha val="90000"/>
                <a:hueOff val="0"/>
                <a:satOff val="0"/>
                <a:lumOff val="0"/>
                <a:alphaOff val="-13333"/>
                <a:shade val="51000"/>
                <a:satMod val="130000"/>
              </a:srgbClr>
            </a:gs>
            <a:gs pos="80000">
              <a:srgbClr val="F79646">
                <a:alpha val="90000"/>
                <a:hueOff val="0"/>
                <a:satOff val="0"/>
                <a:lumOff val="0"/>
                <a:alphaOff val="-13333"/>
                <a:shade val="93000"/>
                <a:satMod val="130000"/>
              </a:srgbClr>
            </a:gs>
            <a:gs pos="100000">
              <a:srgbClr val="F79646">
                <a:alpha val="90000"/>
                <a:hueOff val="0"/>
                <a:satOff val="0"/>
                <a:lumOff val="0"/>
                <a:alphaOff val="-13333"/>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FRACTURE DU FEMUR</a:t>
          </a:r>
        </a:p>
        <a:p>
          <a:r>
            <a:rPr lang="fr-FR" sz="1100" b="1" dirty="0" smtClean="0">
              <a:solidFill>
                <a:sysClr val="window" lastClr="FFFFFF"/>
              </a:solidFill>
              <a:latin typeface="Calibri"/>
              <a:ea typeface="+mn-ea"/>
              <a:cs typeface="+mn-cs"/>
            </a:rPr>
            <a:t>50 000€ à 75 000€</a:t>
          </a:r>
          <a:endParaRPr lang="fr-FR" sz="1100" b="1" dirty="0">
            <a:solidFill>
              <a:sysClr val="window" lastClr="FFFFFF"/>
            </a:solidFill>
            <a:latin typeface="Calibri"/>
            <a:ea typeface="+mn-ea"/>
            <a:cs typeface="+mn-cs"/>
          </a:endParaRPr>
        </a:p>
      </dgm:t>
    </dgm:pt>
    <dgm:pt modelId="{5273D617-3237-4617-B3E0-D318B77EA02A}" type="parTrans" cxnId="{EFEC28B2-C508-4EAB-893A-7BA6FBF17C0E}">
      <dgm:prSet/>
      <dgm:spPr/>
      <dgm:t>
        <a:bodyPr/>
        <a:lstStyle/>
        <a:p>
          <a:endParaRPr lang="fr-FR" sz="2800" b="1"/>
        </a:p>
      </dgm:t>
    </dgm:pt>
    <dgm:pt modelId="{563562C8-A1CB-45FB-859D-1692D572A9EE}" type="sibTrans" cxnId="{EFEC28B2-C508-4EAB-893A-7BA6FBF17C0E}">
      <dgm:prSet/>
      <dgm:spPr/>
      <dgm:t>
        <a:bodyPr/>
        <a:lstStyle/>
        <a:p>
          <a:endParaRPr lang="fr-FR" sz="2800" b="1"/>
        </a:p>
      </dgm:t>
    </dgm:pt>
    <dgm:pt modelId="{59C71B21-F053-4BDB-9EA1-AD5A6695EE52}">
      <dgm:prSet phldrT="[Texte]" custT="1"/>
      <dgm:spPr>
        <a:xfrm>
          <a:off x="861364" y="1847331"/>
          <a:ext cx="5180380" cy="369336"/>
        </a:xfrm>
        <a:gradFill rotWithShape="0">
          <a:gsLst>
            <a:gs pos="0">
              <a:srgbClr val="F79646">
                <a:alpha val="90000"/>
                <a:hueOff val="0"/>
                <a:satOff val="0"/>
                <a:lumOff val="0"/>
                <a:alphaOff val="-20000"/>
                <a:shade val="51000"/>
                <a:satMod val="130000"/>
              </a:srgbClr>
            </a:gs>
            <a:gs pos="80000">
              <a:srgbClr val="F79646">
                <a:alpha val="90000"/>
                <a:hueOff val="0"/>
                <a:satOff val="0"/>
                <a:lumOff val="0"/>
                <a:alphaOff val="-20000"/>
                <a:shade val="93000"/>
                <a:satMod val="130000"/>
              </a:srgbClr>
            </a:gs>
            <a:gs pos="100000">
              <a:srgbClr val="F79646">
                <a:alpha val="90000"/>
                <a:hueOff val="0"/>
                <a:satOff val="0"/>
                <a:lumOff val="0"/>
                <a:alphaOff val="-2000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LOMBALGIE SUR HERNIE DISCALE</a:t>
          </a:r>
          <a:endParaRPr lang="fr-FR" sz="1100" b="1" dirty="0">
            <a:solidFill>
              <a:sysClr val="window" lastClr="FFFFFF"/>
            </a:solidFill>
            <a:latin typeface="Calibri"/>
            <a:ea typeface="+mn-ea"/>
            <a:cs typeface="+mn-cs"/>
          </a:endParaRPr>
        </a:p>
      </dgm:t>
    </dgm:pt>
    <dgm:pt modelId="{FBD1AF03-BFE9-4720-983F-0E741E9C5A85}" type="parTrans" cxnId="{9AACCCFB-F1D9-43A0-9749-AB47091C7AEE}">
      <dgm:prSet/>
      <dgm:spPr/>
      <dgm:t>
        <a:bodyPr/>
        <a:lstStyle/>
        <a:p>
          <a:endParaRPr lang="fr-FR" sz="2800" b="1"/>
        </a:p>
      </dgm:t>
    </dgm:pt>
    <dgm:pt modelId="{9A41DECE-CCF3-47BA-AE9A-69BA15F6D98C}" type="sibTrans" cxnId="{9AACCCFB-F1D9-43A0-9749-AB47091C7AEE}">
      <dgm:prSet/>
      <dgm:spPr/>
      <dgm:t>
        <a:bodyPr/>
        <a:lstStyle/>
        <a:p>
          <a:endParaRPr lang="fr-FR" sz="2800" b="1"/>
        </a:p>
      </dgm:t>
    </dgm:pt>
    <dgm:pt modelId="{5422FEC7-78D9-4036-970B-BDEECDD66F75}">
      <dgm:prSet phldrT="[Texte]" custT="1"/>
      <dgm:spPr>
        <a:xfrm>
          <a:off x="861364" y="1847331"/>
          <a:ext cx="5180380" cy="369336"/>
        </a:xfrm>
        <a:gradFill rotWithShape="0">
          <a:gsLst>
            <a:gs pos="0">
              <a:srgbClr val="F79646">
                <a:alpha val="90000"/>
                <a:hueOff val="0"/>
                <a:satOff val="0"/>
                <a:lumOff val="0"/>
                <a:alphaOff val="-20000"/>
                <a:shade val="51000"/>
                <a:satMod val="130000"/>
              </a:srgbClr>
            </a:gs>
            <a:gs pos="80000">
              <a:srgbClr val="F79646">
                <a:alpha val="90000"/>
                <a:hueOff val="0"/>
                <a:satOff val="0"/>
                <a:lumOff val="0"/>
                <a:alphaOff val="-20000"/>
                <a:shade val="93000"/>
                <a:satMod val="130000"/>
              </a:srgbClr>
            </a:gs>
            <a:gs pos="100000">
              <a:srgbClr val="F79646">
                <a:alpha val="90000"/>
                <a:hueOff val="0"/>
                <a:satOff val="0"/>
                <a:lumOff val="0"/>
                <a:alphaOff val="-2000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000" b="1" dirty="0" smtClean="0">
              <a:solidFill>
                <a:sysClr val="window" lastClr="FFFFFF"/>
              </a:solidFill>
              <a:latin typeface="Calibri"/>
              <a:ea typeface="+mn-ea"/>
              <a:cs typeface="+mn-cs"/>
            </a:rPr>
            <a:t>25 000€</a:t>
          </a:r>
          <a:endParaRPr lang="fr-FR" sz="1000" b="1" dirty="0">
            <a:solidFill>
              <a:sysClr val="window" lastClr="FFFFFF"/>
            </a:solidFill>
            <a:latin typeface="Calibri"/>
            <a:ea typeface="+mn-ea"/>
            <a:cs typeface="+mn-cs"/>
          </a:endParaRPr>
        </a:p>
      </dgm:t>
    </dgm:pt>
    <dgm:pt modelId="{FCFC145F-164F-47D4-A82F-967C41D640A4}" type="parTrans" cxnId="{30165227-653D-4188-BE13-4FA7F3C081E0}">
      <dgm:prSet/>
      <dgm:spPr/>
      <dgm:t>
        <a:bodyPr/>
        <a:lstStyle/>
        <a:p>
          <a:endParaRPr lang="fr-FR" sz="2800" b="1"/>
        </a:p>
      </dgm:t>
    </dgm:pt>
    <dgm:pt modelId="{08D90F03-801C-422E-ABF4-EB2EC2A65C10}" type="sibTrans" cxnId="{30165227-653D-4188-BE13-4FA7F3C081E0}">
      <dgm:prSet/>
      <dgm:spPr/>
      <dgm:t>
        <a:bodyPr/>
        <a:lstStyle/>
        <a:p>
          <a:endParaRPr lang="fr-FR" sz="2800" b="1"/>
        </a:p>
      </dgm:t>
    </dgm:pt>
    <dgm:pt modelId="{7C3690C1-C062-41EA-9B77-47B86AA90AE6}">
      <dgm:prSet custT="1"/>
      <dgm:spPr>
        <a:xfrm>
          <a:off x="619556" y="739079"/>
          <a:ext cx="5422188" cy="369336"/>
        </a:xfrm>
        <a:gradFill rotWithShape="0">
          <a:gsLst>
            <a:gs pos="0">
              <a:srgbClr val="F79646">
                <a:alpha val="90000"/>
                <a:hueOff val="0"/>
                <a:satOff val="0"/>
                <a:lumOff val="0"/>
                <a:alphaOff val="-6667"/>
                <a:shade val="51000"/>
                <a:satMod val="130000"/>
              </a:srgbClr>
            </a:gs>
            <a:gs pos="80000">
              <a:srgbClr val="F79646">
                <a:alpha val="90000"/>
                <a:hueOff val="0"/>
                <a:satOff val="0"/>
                <a:lumOff val="0"/>
                <a:alphaOff val="-6667"/>
                <a:shade val="93000"/>
                <a:satMod val="130000"/>
              </a:srgbClr>
            </a:gs>
            <a:gs pos="100000">
              <a:srgbClr val="F79646">
                <a:alpha val="90000"/>
                <a:hueOff val="0"/>
                <a:satOff val="0"/>
                <a:lumOff val="0"/>
                <a:alphaOff val="-6667"/>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HEMIPLEGIE</a:t>
          </a:r>
        </a:p>
        <a:p>
          <a:r>
            <a:rPr lang="fr-FR" sz="1100" b="1" dirty="0" smtClean="0">
              <a:solidFill>
                <a:sysClr val="window" lastClr="FFFFFF"/>
              </a:solidFill>
              <a:latin typeface="Calibri"/>
              <a:ea typeface="+mn-ea"/>
              <a:cs typeface="+mn-cs"/>
            </a:rPr>
            <a:t>150 000€ sous réserve de rechute</a:t>
          </a:r>
          <a:endParaRPr lang="fr-FR" sz="1100" b="1" dirty="0">
            <a:solidFill>
              <a:sysClr val="window" lastClr="FFFFFF"/>
            </a:solidFill>
            <a:latin typeface="Calibri"/>
            <a:ea typeface="+mn-ea"/>
            <a:cs typeface="+mn-cs"/>
          </a:endParaRPr>
        </a:p>
      </dgm:t>
    </dgm:pt>
    <dgm:pt modelId="{C709AB7B-EBFD-4BF3-84AF-C25B43390E46}" type="parTrans" cxnId="{039D8C52-5599-43ED-B06C-6D8C901400F8}">
      <dgm:prSet/>
      <dgm:spPr/>
      <dgm:t>
        <a:bodyPr/>
        <a:lstStyle/>
        <a:p>
          <a:endParaRPr lang="fr-FR" sz="2800" b="1"/>
        </a:p>
      </dgm:t>
    </dgm:pt>
    <dgm:pt modelId="{882A2BFF-3710-433F-A77A-7B047AAB21B9}" type="sibTrans" cxnId="{039D8C52-5599-43ED-B06C-6D8C901400F8}">
      <dgm:prSet/>
      <dgm:spPr/>
      <dgm:t>
        <a:bodyPr/>
        <a:lstStyle/>
        <a:p>
          <a:endParaRPr lang="fr-FR" sz="2800" b="1"/>
        </a:p>
      </dgm:t>
    </dgm:pt>
    <dgm:pt modelId="{8C79A32D-02B9-4BD9-B677-E0E8F7CBD147}">
      <dgm:prSet custT="1"/>
      <dgm:spPr>
        <a:xfrm>
          <a:off x="802843" y="2401661"/>
          <a:ext cx="5238902" cy="369336"/>
        </a:xfrm>
        <a:gradFill rotWithShape="0">
          <a:gsLst>
            <a:gs pos="0">
              <a:srgbClr val="F79646">
                <a:alpha val="90000"/>
                <a:hueOff val="0"/>
                <a:satOff val="0"/>
                <a:lumOff val="0"/>
                <a:alphaOff val="-26667"/>
                <a:shade val="51000"/>
                <a:satMod val="130000"/>
              </a:srgbClr>
            </a:gs>
            <a:gs pos="80000">
              <a:srgbClr val="F79646">
                <a:alpha val="90000"/>
                <a:hueOff val="0"/>
                <a:satOff val="0"/>
                <a:lumOff val="0"/>
                <a:alphaOff val="-26667"/>
                <a:shade val="93000"/>
                <a:satMod val="130000"/>
              </a:srgbClr>
            </a:gs>
            <a:gs pos="100000">
              <a:srgbClr val="F79646">
                <a:alpha val="90000"/>
                <a:hueOff val="0"/>
                <a:satOff val="0"/>
                <a:lumOff val="0"/>
                <a:alphaOff val="-26667"/>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AMPUTATION D UN MEMBRE INFERIEUR</a:t>
          </a:r>
        </a:p>
        <a:p>
          <a:r>
            <a:rPr lang="fr-FR" sz="1100" b="1" dirty="0" smtClean="0">
              <a:solidFill>
                <a:sysClr val="window" lastClr="FFFFFF"/>
              </a:solidFill>
              <a:latin typeface="Calibri"/>
              <a:ea typeface="+mn-ea"/>
              <a:cs typeface="+mn-cs"/>
            </a:rPr>
            <a:t>200 000€</a:t>
          </a:r>
          <a:endParaRPr lang="fr-FR" sz="1100" b="1" dirty="0">
            <a:solidFill>
              <a:sysClr val="window" lastClr="FFFFFF"/>
            </a:solidFill>
            <a:latin typeface="Calibri"/>
            <a:ea typeface="+mn-ea"/>
            <a:cs typeface="+mn-cs"/>
          </a:endParaRPr>
        </a:p>
      </dgm:t>
    </dgm:pt>
    <dgm:pt modelId="{F3485B77-879A-48CB-B21F-F9C4767E5CEA}" type="parTrans" cxnId="{7841628C-2A41-42EA-96F6-0918E7C8D93A}">
      <dgm:prSet/>
      <dgm:spPr/>
      <dgm:t>
        <a:bodyPr/>
        <a:lstStyle/>
        <a:p>
          <a:endParaRPr lang="fr-FR" sz="2800" b="1"/>
        </a:p>
      </dgm:t>
    </dgm:pt>
    <dgm:pt modelId="{F5990EA9-5397-48AB-B618-EB0F6EFD866F}" type="sibTrans" cxnId="{7841628C-2A41-42EA-96F6-0918E7C8D93A}">
      <dgm:prSet/>
      <dgm:spPr/>
      <dgm:t>
        <a:bodyPr/>
        <a:lstStyle/>
        <a:p>
          <a:endParaRPr lang="fr-FR" sz="2800" b="1"/>
        </a:p>
      </dgm:t>
    </dgm:pt>
    <dgm:pt modelId="{C6036F3B-38B7-471A-BE0C-4820999E62A9}">
      <dgm:prSet custT="1"/>
      <dgm:spPr>
        <a:xfrm>
          <a:off x="619556" y="2955584"/>
          <a:ext cx="5422188" cy="369336"/>
        </a:xfrm>
        <a:gradFill rotWithShape="0">
          <a:gsLst>
            <a:gs pos="0">
              <a:srgbClr val="F79646">
                <a:alpha val="90000"/>
                <a:hueOff val="0"/>
                <a:satOff val="0"/>
                <a:lumOff val="0"/>
                <a:alphaOff val="-33333"/>
                <a:shade val="51000"/>
                <a:satMod val="130000"/>
              </a:srgbClr>
            </a:gs>
            <a:gs pos="80000">
              <a:srgbClr val="F79646">
                <a:alpha val="90000"/>
                <a:hueOff val="0"/>
                <a:satOff val="0"/>
                <a:lumOff val="0"/>
                <a:alphaOff val="-33333"/>
                <a:shade val="93000"/>
                <a:satMod val="130000"/>
              </a:srgbClr>
            </a:gs>
            <a:gs pos="100000">
              <a:srgbClr val="F79646">
                <a:alpha val="90000"/>
                <a:hueOff val="0"/>
                <a:satOff val="0"/>
                <a:lumOff val="0"/>
                <a:alphaOff val="-33333"/>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ENTORSE GRAVE</a:t>
          </a:r>
        </a:p>
        <a:p>
          <a:r>
            <a:rPr lang="fr-FR" sz="1100" b="1" dirty="0" smtClean="0">
              <a:solidFill>
                <a:sysClr val="window" lastClr="FFFFFF"/>
              </a:solidFill>
              <a:latin typeface="Calibri"/>
              <a:ea typeface="+mn-ea"/>
              <a:cs typeface="+mn-cs"/>
            </a:rPr>
            <a:t>100 000€</a:t>
          </a:r>
          <a:endParaRPr lang="fr-FR" sz="1100" b="1" dirty="0">
            <a:solidFill>
              <a:sysClr val="window" lastClr="FFFFFF"/>
            </a:solidFill>
            <a:latin typeface="Calibri"/>
            <a:ea typeface="+mn-ea"/>
            <a:cs typeface="+mn-cs"/>
          </a:endParaRPr>
        </a:p>
      </dgm:t>
    </dgm:pt>
    <dgm:pt modelId="{B6F55CEF-B0ED-47EA-88B0-F2F357500DD2}" type="parTrans" cxnId="{F4EC34DF-4AA7-43EB-A923-C95A845D7D06}">
      <dgm:prSet/>
      <dgm:spPr/>
      <dgm:t>
        <a:bodyPr/>
        <a:lstStyle/>
        <a:p>
          <a:endParaRPr lang="fr-FR" sz="2800" b="1"/>
        </a:p>
      </dgm:t>
    </dgm:pt>
    <dgm:pt modelId="{B4AA043F-0800-481E-AD94-2DB341CD9C56}" type="sibTrans" cxnId="{F4EC34DF-4AA7-43EB-A923-C95A845D7D06}">
      <dgm:prSet/>
      <dgm:spPr/>
      <dgm:t>
        <a:bodyPr/>
        <a:lstStyle/>
        <a:p>
          <a:endParaRPr lang="fr-FR" sz="2800" b="1"/>
        </a:p>
      </dgm:t>
    </dgm:pt>
    <dgm:pt modelId="{94DB0F37-387F-4F79-B2D3-D167C78911AE}">
      <dgm:prSet custT="1"/>
      <dgm:spPr>
        <a:xfrm>
          <a:off x="285089" y="3509914"/>
          <a:ext cx="5756655" cy="369336"/>
        </a:xfrm>
        <a:gradFill rotWithShape="0">
          <a:gsLst>
            <a:gs pos="0">
              <a:srgbClr val="F79646">
                <a:alpha val="90000"/>
                <a:hueOff val="0"/>
                <a:satOff val="0"/>
                <a:lumOff val="0"/>
                <a:alphaOff val="-40000"/>
                <a:shade val="51000"/>
                <a:satMod val="130000"/>
              </a:srgbClr>
            </a:gs>
            <a:gs pos="80000">
              <a:srgbClr val="F79646">
                <a:alpha val="90000"/>
                <a:hueOff val="0"/>
                <a:satOff val="0"/>
                <a:lumOff val="0"/>
                <a:alphaOff val="-40000"/>
                <a:shade val="93000"/>
                <a:satMod val="130000"/>
              </a:srgbClr>
            </a:gs>
            <a:gs pos="100000">
              <a:srgbClr val="F79646">
                <a:alpha val="90000"/>
                <a:hueOff val="0"/>
                <a:satOff val="0"/>
                <a:lumOff val="0"/>
                <a:alphaOff val="-4000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fr-FR" sz="1100" b="1" dirty="0" smtClean="0">
              <a:solidFill>
                <a:sysClr val="window" lastClr="FFFFFF"/>
              </a:solidFill>
              <a:latin typeface="Calibri"/>
              <a:ea typeface="+mn-ea"/>
              <a:cs typeface="+mn-cs"/>
            </a:rPr>
            <a:t>ACCIDENT CARDIAQUE</a:t>
          </a:r>
        </a:p>
        <a:p>
          <a:r>
            <a:rPr lang="fr-FR" sz="1100" b="1" dirty="0" smtClean="0">
              <a:solidFill>
                <a:sysClr val="window" lastClr="FFFFFF"/>
              </a:solidFill>
              <a:latin typeface="Calibri"/>
              <a:ea typeface="+mn-ea"/>
              <a:cs typeface="+mn-cs"/>
            </a:rPr>
            <a:t>Traitement à vie : 50 000€ à 70 000€ (données VIVINTER)</a:t>
          </a:r>
          <a:endParaRPr lang="fr-FR" sz="1100" b="1" dirty="0">
            <a:solidFill>
              <a:sysClr val="window" lastClr="FFFFFF"/>
            </a:solidFill>
            <a:latin typeface="Calibri"/>
            <a:ea typeface="+mn-ea"/>
            <a:cs typeface="+mn-cs"/>
          </a:endParaRPr>
        </a:p>
      </dgm:t>
    </dgm:pt>
    <dgm:pt modelId="{D8D11684-67B5-41ED-B1E4-00C12F35CEE2}" type="parTrans" cxnId="{D32833E6-CAA1-48B7-8D92-D237C6BA8FDA}">
      <dgm:prSet/>
      <dgm:spPr/>
      <dgm:t>
        <a:bodyPr/>
        <a:lstStyle/>
        <a:p>
          <a:endParaRPr lang="fr-FR" sz="2800" b="1"/>
        </a:p>
      </dgm:t>
    </dgm:pt>
    <dgm:pt modelId="{6F6FB6CD-0E23-4666-9E10-92B15B93FCD0}" type="sibTrans" cxnId="{D32833E6-CAA1-48B7-8D92-D237C6BA8FDA}">
      <dgm:prSet/>
      <dgm:spPr/>
      <dgm:t>
        <a:bodyPr/>
        <a:lstStyle/>
        <a:p>
          <a:endParaRPr lang="fr-FR" sz="2800" b="1"/>
        </a:p>
      </dgm:t>
    </dgm:pt>
    <dgm:pt modelId="{DC380606-FD30-4F76-B9E1-03FCD13DE883}">
      <dgm:prSet/>
      <dgm:spPr/>
      <dgm:t>
        <a:bodyPr/>
        <a:lstStyle/>
        <a:p>
          <a:endParaRPr lang="fr-FR" sz="2800" b="1" dirty="0"/>
        </a:p>
      </dgm:t>
    </dgm:pt>
    <dgm:pt modelId="{A23BCD4A-F523-4AF2-924A-4E13010FBC32}" type="parTrans" cxnId="{2DB8EFD7-334C-4D51-8339-8F423C085500}">
      <dgm:prSet/>
      <dgm:spPr/>
      <dgm:t>
        <a:bodyPr/>
        <a:lstStyle/>
        <a:p>
          <a:endParaRPr lang="fr-FR" sz="2800" b="1"/>
        </a:p>
      </dgm:t>
    </dgm:pt>
    <dgm:pt modelId="{72237DCD-A854-4B93-81C5-9AF610BA43E6}" type="sibTrans" cxnId="{2DB8EFD7-334C-4D51-8339-8F423C085500}">
      <dgm:prSet/>
      <dgm:spPr/>
      <dgm:t>
        <a:bodyPr/>
        <a:lstStyle/>
        <a:p>
          <a:endParaRPr lang="fr-FR" sz="2800" b="1"/>
        </a:p>
      </dgm:t>
    </dgm:pt>
    <dgm:pt modelId="{F5CCA866-76CF-4256-98EE-54FF0EAA753D}">
      <dgm:prSet/>
      <dgm:spPr/>
      <dgm:t>
        <a:bodyPr/>
        <a:lstStyle/>
        <a:p>
          <a:endParaRPr lang="fr-FR" sz="2800" b="1" dirty="0"/>
        </a:p>
      </dgm:t>
    </dgm:pt>
    <dgm:pt modelId="{62A59545-A7C5-44C0-94DA-76EA44CA43D5}" type="parTrans" cxnId="{1A9FAC14-D179-4E5D-A9EB-6FC3B5F3340F}">
      <dgm:prSet/>
      <dgm:spPr/>
      <dgm:t>
        <a:bodyPr/>
        <a:lstStyle/>
        <a:p>
          <a:endParaRPr lang="fr-FR" sz="2800" b="1"/>
        </a:p>
      </dgm:t>
    </dgm:pt>
    <dgm:pt modelId="{26CC1FF9-4EE4-4644-A0EB-69DA50FC5B61}" type="sibTrans" cxnId="{1A9FAC14-D179-4E5D-A9EB-6FC3B5F3340F}">
      <dgm:prSet/>
      <dgm:spPr/>
      <dgm:t>
        <a:bodyPr/>
        <a:lstStyle/>
        <a:p>
          <a:endParaRPr lang="fr-FR" sz="2800" b="1"/>
        </a:p>
      </dgm:t>
    </dgm:pt>
    <dgm:pt modelId="{55B4786C-7A0F-4951-B24D-F6349DB46636}" type="pres">
      <dgm:prSet presAssocID="{3CB09BC6-3E26-44DF-809B-3C265A9E4EA8}" presName="Name0" presStyleCnt="0">
        <dgm:presLayoutVars>
          <dgm:chMax val="7"/>
          <dgm:chPref val="7"/>
          <dgm:dir/>
        </dgm:presLayoutVars>
      </dgm:prSet>
      <dgm:spPr/>
      <dgm:t>
        <a:bodyPr/>
        <a:lstStyle/>
        <a:p>
          <a:endParaRPr lang="fr-FR"/>
        </a:p>
      </dgm:t>
    </dgm:pt>
    <dgm:pt modelId="{3E8B71A9-D14A-445B-92D6-914FF981DECB}" type="pres">
      <dgm:prSet presAssocID="{3CB09BC6-3E26-44DF-809B-3C265A9E4EA8}" presName="Name1" presStyleCnt="0"/>
      <dgm:spPr/>
    </dgm:pt>
    <dgm:pt modelId="{0294D96B-4F6D-41FC-A1B8-E5C95A00F21B}" type="pres">
      <dgm:prSet presAssocID="{3CB09BC6-3E26-44DF-809B-3C265A9E4EA8}" presName="cycle" presStyleCnt="0"/>
      <dgm:spPr/>
    </dgm:pt>
    <dgm:pt modelId="{D9594CBA-416F-4822-9C72-BCCFAD6E6208}" type="pres">
      <dgm:prSet presAssocID="{3CB09BC6-3E26-44DF-809B-3C265A9E4EA8}" presName="srcNode" presStyleLbl="node1" presStyleIdx="0" presStyleCnt="7"/>
      <dgm:spPr/>
    </dgm:pt>
    <dgm:pt modelId="{31EE1900-30BC-4F40-B2E0-7577776D834F}" type="pres">
      <dgm:prSet presAssocID="{3CB09BC6-3E26-44DF-809B-3C265A9E4EA8}" presName="conn" presStyleLbl="parChTrans1D2" presStyleIdx="0" presStyleCnt="1"/>
      <dgm:spPr>
        <a:prstGeom prst="blockArc">
          <a:avLst>
            <a:gd name="adj1" fmla="val 18900000"/>
            <a:gd name="adj2" fmla="val 2700000"/>
            <a:gd name="adj3" fmla="val 395"/>
          </a:avLst>
        </a:prstGeom>
      </dgm:spPr>
      <dgm:t>
        <a:bodyPr/>
        <a:lstStyle/>
        <a:p>
          <a:endParaRPr lang="fr-FR"/>
        </a:p>
      </dgm:t>
    </dgm:pt>
    <dgm:pt modelId="{F7A1F7C8-26DD-4699-B740-618B6E6F7D46}" type="pres">
      <dgm:prSet presAssocID="{3CB09BC6-3E26-44DF-809B-3C265A9E4EA8}" presName="extraNode" presStyleLbl="node1" presStyleIdx="0" presStyleCnt="7"/>
      <dgm:spPr/>
    </dgm:pt>
    <dgm:pt modelId="{5643D24B-32EF-4C02-AE43-081182D59E09}" type="pres">
      <dgm:prSet presAssocID="{3CB09BC6-3E26-44DF-809B-3C265A9E4EA8}" presName="dstNode" presStyleLbl="node1" presStyleIdx="0" presStyleCnt="7"/>
      <dgm:spPr/>
    </dgm:pt>
    <dgm:pt modelId="{81B44E1C-39C0-47BC-9763-C9BCEDA0ED55}" type="pres">
      <dgm:prSet presAssocID="{B90D5F56-D704-40E2-B04A-09536D1E83BD}" presName="text_1" presStyleLbl="node1" presStyleIdx="0" presStyleCnt="7">
        <dgm:presLayoutVars>
          <dgm:bulletEnabled val="1"/>
        </dgm:presLayoutVars>
      </dgm:prSet>
      <dgm:spPr>
        <a:prstGeom prst="rect">
          <a:avLst/>
        </a:prstGeom>
      </dgm:spPr>
      <dgm:t>
        <a:bodyPr/>
        <a:lstStyle/>
        <a:p>
          <a:endParaRPr lang="fr-FR"/>
        </a:p>
      </dgm:t>
    </dgm:pt>
    <dgm:pt modelId="{7B87FDF9-6013-4506-A6B3-FCF7C9290FBA}" type="pres">
      <dgm:prSet presAssocID="{B90D5F56-D704-40E2-B04A-09536D1E83BD}" presName="accent_1" presStyleCnt="0"/>
      <dgm:spPr/>
    </dgm:pt>
    <dgm:pt modelId="{4F30C80A-A088-4FEA-9016-4117090375CB}" type="pres">
      <dgm:prSet presAssocID="{B90D5F56-D704-40E2-B04A-09536D1E83BD}" presName="accentRepeatNode" presStyleLbl="solidFgAcc1" presStyleIdx="0" presStyleCnt="7"/>
      <dgm:spPr>
        <a:xfrm>
          <a:off x="54254" y="138582"/>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0"/>
            </a:srgbClr>
          </a:solidFill>
          <a:prstDash val="solid"/>
        </a:ln>
        <a:effectLst/>
      </dgm:spPr>
    </dgm:pt>
    <dgm:pt modelId="{496DA91A-4D7B-4B87-AB7F-9B1FC5AE6C79}" type="pres">
      <dgm:prSet presAssocID="{7C3690C1-C062-41EA-9B77-47B86AA90AE6}" presName="text_2" presStyleLbl="node1" presStyleIdx="1" presStyleCnt="7">
        <dgm:presLayoutVars>
          <dgm:bulletEnabled val="1"/>
        </dgm:presLayoutVars>
      </dgm:prSet>
      <dgm:spPr>
        <a:prstGeom prst="rect">
          <a:avLst/>
        </a:prstGeom>
      </dgm:spPr>
      <dgm:t>
        <a:bodyPr/>
        <a:lstStyle/>
        <a:p>
          <a:endParaRPr lang="fr-FR"/>
        </a:p>
      </dgm:t>
    </dgm:pt>
    <dgm:pt modelId="{407B601C-1168-466A-8090-6EFCA649E2D7}" type="pres">
      <dgm:prSet presAssocID="{7C3690C1-C062-41EA-9B77-47B86AA90AE6}" presName="accent_2" presStyleCnt="0"/>
      <dgm:spPr/>
    </dgm:pt>
    <dgm:pt modelId="{028D61E9-FED3-453B-9439-596311A57D3A}" type="pres">
      <dgm:prSet presAssocID="{7C3690C1-C062-41EA-9B77-47B86AA90AE6}" presName="accentRepeatNode" presStyleLbl="solidFgAcc1" presStyleIdx="1" presStyleCnt="7"/>
      <dgm:spPr>
        <a:xfrm>
          <a:off x="388721" y="692912"/>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6667"/>
            </a:srgbClr>
          </a:solidFill>
          <a:prstDash val="solid"/>
        </a:ln>
        <a:effectLst/>
      </dgm:spPr>
    </dgm:pt>
    <dgm:pt modelId="{E2AD4012-5DF5-44CA-9102-894FD593E4D5}" type="pres">
      <dgm:prSet presAssocID="{5A265FC1-155B-4B6A-979A-2B8C2F9A80EC}" presName="text_3" presStyleLbl="node1" presStyleIdx="2" presStyleCnt="7">
        <dgm:presLayoutVars>
          <dgm:bulletEnabled val="1"/>
        </dgm:presLayoutVars>
      </dgm:prSet>
      <dgm:spPr>
        <a:prstGeom prst="rect">
          <a:avLst/>
        </a:prstGeom>
      </dgm:spPr>
      <dgm:t>
        <a:bodyPr/>
        <a:lstStyle/>
        <a:p>
          <a:endParaRPr lang="fr-FR"/>
        </a:p>
      </dgm:t>
    </dgm:pt>
    <dgm:pt modelId="{A31D3ACA-D15D-41E6-91DE-AD86C622EF37}" type="pres">
      <dgm:prSet presAssocID="{5A265FC1-155B-4B6A-979A-2B8C2F9A80EC}" presName="accent_3" presStyleCnt="0"/>
      <dgm:spPr/>
    </dgm:pt>
    <dgm:pt modelId="{78FA38B3-A8A5-48B7-A33C-5E8BE04EFE6A}" type="pres">
      <dgm:prSet presAssocID="{5A265FC1-155B-4B6A-979A-2B8C2F9A80EC}" presName="accentRepeatNode" presStyleLbl="solidFgAcc1" presStyleIdx="2" presStyleCnt="7"/>
      <dgm:spPr>
        <a:xfrm>
          <a:off x="572007" y="1246835"/>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13333"/>
            </a:srgbClr>
          </a:solidFill>
          <a:prstDash val="solid"/>
        </a:ln>
        <a:effectLst/>
      </dgm:spPr>
    </dgm:pt>
    <dgm:pt modelId="{BAA46036-BE21-4CC6-A9CB-94C9714353B1}" type="pres">
      <dgm:prSet presAssocID="{59C71B21-F053-4BDB-9EA1-AD5A6695EE52}" presName="text_4" presStyleLbl="node1" presStyleIdx="3" presStyleCnt="7">
        <dgm:presLayoutVars>
          <dgm:bulletEnabled val="1"/>
        </dgm:presLayoutVars>
      </dgm:prSet>
      <dgm:spPr>
        <a:prstGeom prst="rect">
          <a:avLst/>
        </a:prstGeom>
      </dgm:spPr>
      <dgm:t>
        <a:bodyPr/>
        <a:lstStyle/>
        <a:p>
          <a:endParaRPr lang="fr-FR"/>
        </a:p>
      </dgm:t>
    </dgm:pt>
    <dgm:pt modelId="{974D504F-985E-4F70-BC0F-760A7D3DA89D}" type="pres">
      <dgm:prSet presAssocID="{59C71B21-F053-4BDB-9EA1-AD5A6695EE52}" presName="accent_4" presStyleCnt="0"/>
      <dgm:spPr/>
    </dgm:pt>
    <dgm:pt modelId="{6048AB33-918B-46F3-9B31-BE8718867FFA}" type="pres">
      <dgm:prSet presAssocID="{59C71B21-F053-4BDB-9EA1-AD5A6695EE52}" presName="accentRepeatNode" presStyleLbl="solidFgAcc1" presStyleIdx="3" presStyleCnt="7"/>
      <dgm:spPr>
        <a:xfrm>
          <a:off x="630529" y="1801164"/>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20000"/>
            </a:srgbClr>
          </a:solidFill>
          <a:prstDash val="solid"/>
        </a:ln>
        <a:effectLst/>
      </dgm:spPr>
    </dgm:pt>
    <dgm:pt modelId="{ED03A719-8868-49FE-BA87-281D528CB713}" type="pres">
      <dgm:prSet presAssocID="{8C79A32D-02B9-4BD9-B677-E0E8F7CBD147}" presName="text_5" presStyleLbl="node1" presStyleIdx="4" presStyleCnt="7">
        <dgm:presLayoutVars>
          <dgm:bulletEnabled val="1"/>
        </dgm:presLayoutVars>
      </dgm:prSet>
      <dgm:spPr>
        <a:prstGeom prst="rect">
          <a:avLst/>
        </a:prstGeom>
      </dgm:spPr>
      <dgm:t>
        <a:bodyPr/>
        <a:lstStyle/>
        <a:p>
          <a:endParaRPr lang="fr-FR"/>
        </a:p>
      </dgm:t>
    </dgm:pt>
    <dgm:pt modelId="{691023B0-FA5C-4EA9-964D-985A70403F68}" type="pres">
      <dgm:prSet presAssocID="{8C79A32D-02B9-4BD9-B677-E0E8F7CBD147}" presName="accent_5" presStyleCnt="0"/>
      <dgm:spPr/>
    </dgm:pt>
    <dgm:pt modelId="{529333A5-5244-4FA7-AC89-9825AFD9BB1F}" type="pres">
      <dgm:prSet presAssocID="{8C79A32D-02B9-4BD9-B677-E0E8F7CBD147}" presName="accentRepeatNode" presStyleLbl="solidFgAcc1" presStyleIdx="4" presStyleCnt="7"/>
      <dgm:spPr>
        <a:xfrm>
          <a:off x="572007" y="2355494"/>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26667"/>
            </a:srgbClr>
          </a:solidFill>
          <a:prstDash val="solid"/>
        </a:ln>
        <a:effectLst/>
      </dgm:spPr>
    </dgm:pt>
    <dgm:pt modelId="{12DE06F6-16BF-4AAC-AA02-9E9F9A768FD3}" type="pres">
      <dgm:prSet presAssocID="{C6036F3B-38B7-471A-BE0C-4820999E62A9}" presName="text_6" presStyleLbl="node1" presStyleIdx="5" presStyleCnt="7">
        <dgm:presLayoutVars>
          <dgm:bulletEnabled val="1"/>
        </dgm:presLayoutVars>
      </dgm:prSet>
      <dgm:spPr>
        <a:prstGeom prst="rect">
          <a:avLst/>
        </a:prstGeom>
      </dgm:spPr>
      <dgm:t>
        <a:bodyPr/>
        <a:lstStyle/>
        <a:p>
          <a:endParaRPr lang="fr-FR"/>
        </a:p>
      </dgm:t>
    </dgm:pt>
    <dgm:pt modelId="{5D7570E2-4B92-4C01-8AFC-21D5A04A7580}" type="pres">
      <dgm:prSet presAssocID="{C6036F3B-38B7-471A-BE0C-4820999E62A9}" presName="accent_6" presStyleCnt="0"/>
      <dgm:spPr/>
    </dgm:pt>
    <dgm:pt modelId="{992B7311-0D6B-41E0-9A46-56F586D1A194}" type="pres">
      <dgm:prSet presAssocID="{C6036F3B-38B7-471A-BE0C-4820999E62A9}" presName="accentRepeatNode" presStyleLbl="solidFgAcc1" presStyleIdx="5" presStyleCnt="7"/>
      <dgm:spPr>
        <a:xfrm>
          <a:off x="388721" y="2909417"/>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33333"/>
            </a:srgbClr>
          </a:solidFill>
          <a:prstDash val="solid"/>
        </a:ln>
        <a:effectLst/>
      </dgm:spPr>
    </dgm:pt>
    <dgm:pt modelId="{D2E28F96-B2F3-4A9F-8F9B-EA4D7124F47B}" type="pres">
      <dgm:prSet presAssocID="{94DB0F37-387F-4F79-B2D3-D167C78911AE}" presName="text_7" presStyleLbl="node1" presStyleIdx="6" presStyleCnt="7">
        <dgm:presLayoutVars>
          <dgm:bulletEnabled val="1"/>
        </dgm:presLayoutVars>
      </dgm:prSet>
      <dgm:spPr>
        <a:prstGeom prst="rect">
          <a:avLst/>
        </a:prstGeom>
      </dgm:spPr>
      <dgm:t>
        <a:bodyPr/>
        <a:lstStyle/>
        <a:p>
          <a:endParaRPr lang="fr-FR"/>
        </a:p>
      </dgm:t>
    </dgm:pt>
    <dgm:pt modelId="{2DE9145F-C951-43F8-A28B-99362D1AE8AC}" type="pres">
      <dgm:prSet presAssocID="{94DB0F37-387F-4F79-B2D3-D167C78911AE}" presName="accent_7" presStyleCnt="0"/>
      <dgm:spPr/>
    </dgm:pt>
    <dgm:pt modelId="{BC7245E1-EA88-4B49-8DA8-EE579818B49A}" type="pres">
      <dgm:prSet presAssocID="{94DB0F37-387F-4F79-B2D3-D167C78911AE}" presName="accentRepeatNode" presStyleLbl="solidFgAcc1" presStyleIdx="6" presStyleCnt="7"/>
      <dgm:spPr>
        <a:xfrm>
          <a:off x="54254" y="3463747"/>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40000"/>
            </a:srgbClr>
          </a:solidFill>
          <a:prstDash val="solid"/>
        </a:ln>
        <a:effectLst/>
      </dgm:spPr>
    </dgm:pt>
  </dgm:ptLst>
  <dgm:cxnLst>
    <dgm:cxn modelId="{BF07EAD3-38B9-4C3E-AE50-40528124A593}" type="presOf" srcId="{DD8FCC2B-77B0-40DC-AFA1-11D11E6147E6}" destId="{31EE1900-30BC-4F40-B2E0-7577776D834F}" srcOrd="0" destOrd="0" presId="urn:microsoft.com/office/officeart/2008/layout/VerticalCurvedList"/>
    <dgm:cxn modelId="{039D8C52-5599-43ED-B06C-6D8C901400F8}" srcId="{3CB09BC6-3E26-44DF-809B-3C265A9E4EA8}" destId="{7C3690C1-C062-41EA-9B77-47B86AA90AE6}" srcOrd="1" destOrd="0" parTransId="{C709AB7B-EBFD-4BF3-84AF-C25B43390E46}" sibTransId="{882A2BFF-3710-433F-A77A-7B047AAB21B9}"/>
    <dgm:cxn modelId="{7841628C-2A41-42EA-96F6-0918E7C8D93A}" srcId="{3CB09BC6-3E26-44DF-809B-3C265A9E4EA8}" destId="{8C79A32D-02B9-4BD9-B677-E0E8F7CBD147}" srcOrd="4" destOrd="0" parTransId="{F3485B77-879A-48CB-B21F-F9C4767E5CEA}" sibTransId="{F5990EA9-5397-48AB-B618-EB0F6EFD866F}"/>
    <dgm:cxn modelId="{E2A1E4BA-F36D-4123-AE61-3682EA664A6E}" type="presOf" srcId="{8C79A32D-02B9-4BD9-B677-E0E8F7CBD147}" destId="{ED03A719-8868-49FE-BA87-281D528CB713}" srcOrd="0" destOrd="0" presId="urn:microsoft.com/office/officeart/2008/layout/VerticalCurvedList"/>
    <dgm:cxn modelId="{B3497E6C-6F19-404F-AACD-03EA6AD7A091}" type="presOf" srcId="{7C3690C1-C062-41EA-9B77-47B86AA90AE6}" destId="{496DA91A-4D7B-4B87-AB7F-9B1FC5AE6C79}" srcOrd="0" destOrd="0" presId="urn:microsoft.com/office/officeart/2008/layout/VerticalCurvedList"/>
    <dgm:cxn modelId="{9AACCCFB-F1D9-43A0-9749-AB47091C7AEE}" srcId="{3CB09BC6-3E26-44DF-809B-3C265A9E4EA8}" destId="{59C71B21-F053-4BDB-9EA1-AD5A6695EE52}" srcOrd="3" destOrd="0" parTransId="{FBD1AF03-BFE9-4720-983F-0E741E9C5A85}" sibTransId="{9A41DECE-CCF3-47BA-AE9A-69BA15F6D98C}"/>
    <dgm:cxn modelId="{D32833E6-CAA1-48B7-8D92-D237C6BA8FDA}" srcId="{3CB09BC6-3E26-44DF-809B-3C265A9E4EA8}" destId="{94DB0F37-387F-4F79-B2D3-D167C78911AE}" srcOrd="6" destOrd="0" parTransId="{D8D11684-67B5-41ED-B1E4-00C12F35CEE2}" sibTransId="{6F6FB6CD-0E23-4666-9E10-92B15B93FCD0}"/>
    <dgm:cxn modelId="{5DA991ED-01DD-44E4-9262-B4E62E568D77}" type="presOf" srcId="{C6036F3B-38B7-471A-BE0C-4820999E62A9}" destId="{12DE06F6-16BF-4AAC-AA02-9E9F9A768FD3}" srcOrd="0" destOrd="0" presId="urn:microsoft.com/office/officeart/2008/layout/VerticalCurvedList"/>
    <dgm:cxn modelId="{6BAB6C10-5B24-44AA-A83D-48BCF25484DB}" type="presOf" srcId="{5422FEC7-78D9-4036-970B-BDEECDD66F75}" destId="{BAA46036-BE21-4CC6-A9CB-94C9714353B1}" srcOrd="0" destOrd="1" presId="urn:microsoft.com/office/officeart/2008/layout/VerticalCurvedList"/>
    <dgm:cxn modelId="{A77F90EB-6BCD-4E92-A3EC-CE9B5EECD0FD}" type="presOf" srcId="{3CB09BC6-3E26-44DF-809B-3C265A9E4EA8}" destId="{55B4786C-7A0F-4951-B24D-F6349DB46636}" srcOrd="0" destOrd="0" presId="urn:microsoft.com/office/officeart/2008/layout/VerticalCurvedList"/>
    <dgm:cxn modelId="{2DB8EFD7-334C-4D51-8339-8F423C085500}" srcId="{3CB09BC6-3E26-44DF-809B-3C265A9E4EA8}" destId="{DC380606-FD30-4F76-B9E1-03FCD13DE883}" srcOrd="7" destOrd="0" parTransId="{A23BCD4A-F523-4AF2-924A-4E13010FBC32}" sibTransId="{72237DCD-A854-4B93-81C5-9AF610BA43E6}"/>
    <dgm:cxn modelId="{30165227-653D-4188-BE13-4FA7F3C081E0}" srcId="{59C71B21-F053-4BDB-9EA1-AD5A6695EE52}" destId="{5422FEC7-78D9-4036-970B-BDEECDD66F75}" srcOrd="0" destOrd="0" parTransId="{FCFC145F-164F-47D4-A82F-967C41D640A4}" sibTransId="{08D90F03-801C-422E-ABF4-EB2EC2A65C10}"/>
    <dgm:cxn modelId="{1A9FAC14-D179-4E5D-A9EB-6FC3B5F3340F}" srcId="{3CB09BC6-3E26-44DF-809B-3C265A9E4EA8}" destId="{F5CCA866-76CF-4256-98EE-54FF0EAA753D}" srcOrd="8" destOrd="0" parTransId="{62A59545-A7C5-44C0-94DA-76EA44CA43D5}" sibTransId="{26CC1FF9-4EE4-4644-A0EB-69DA50FC5B61}"/>
    <dgm:cxn modelId="{59E82995-D9B3-4CFF-B726-05916606573F}" type="presOf" srcId="{5A265FC1-155B-4B6A-979A-2B8C2F9A80EC}" destId="{E2AD4012-5DF5-44CA-9102-894FD593E4D5}" srcOrd="0" destOrd="0" presId="urn:microsoft.com/office/officeart/2008/layout/VerticalCurvedList"/>
    <dgm:cxn modelId="{A57F8038-66E7-468A-AF1E-FC7826A8BA88}" type="presOf" srcId="{59C71B21-F053-4BDB-9EA1-AD5A6695EE52}" destId="{BAA46036-BE21-4CC6-A9CB-94C9714353B1}" srcOrd="0" destOrd="0" presId="urn:microsoft.com/office/officeart/2008/layout/VerticalCurvedList"/>
    <dgm:cxn modelId="{2FEDC41F-0415-4301-8B5B-01F6C1F0C69E}" type="presOf" srcId="{249BE419-EEB4-4474-B9BB-9B8F99B3F71A}" destId="{81B44E1C-39C0-47BC-9763-C9BCEDA0ED55}" srcOrd="0" destOrd="1" presId="urn:microsoft.com/office/officeart/2008/layout/VerticalCurvedList"/>
    <dgm:cxn modelId="{C21BE05E-44A7-4872-8671-D8EFD9F01695}" srcId="{3CB09BC6-3E26-44DF-809B-3C265A9E4EA8}" destId="{B90D5F56-D704-40E2-B04A-09536D1E83BD}" srcOrd="0" destOrd="0" parTransId="{0EEAC32B-A831-41F5-B6AC-3BB671D53150}" sibTransId="{3B53AA05-559E-4ED2-AE15-022DFE7463A1}"/>
    <dgm:cxn modelId="{F230F7EF-FF4A-422B-915D-47635B3558AD}" type="presOf" srcId="{94DB0F37-387F-4F79-B2D3-D167C78911AE}" destId="{D2E28F96-B2F3-4A9F-8F9B-EA4D7124F47B}" srcOrd="0" destOrd="0" presId="urn:microsoft.com/office/officeart/2008/layout/VerticalCurvedList"/>
    <dgm:cxn modelId="{6B401D96-7C94-4334-ACB5-904B046E899B}" type="presOf" srcId="{B90D5F56-D704-40E2-B04A-09536D1E83BD}" destId="{81B44E1C-39C0-47BC-9763-C9BCEDA0ED55}" srcOrd="0" destOrd="0" presId="urn:microsoft.com/office/officeart/2008/layout/VerticalCurvedList"/>
    <dgm:cxn modelId="{F4EC34DF-4AA7-43EB-A923-C95A845D7D06}" srcId="{3CB09BC6-3E26-44DF-809B-3C265A9E4EA8}" destId="{C6036F3B-38B7-471A-BE0C-4820999E62A9}" srcOrd="5" destOrd="0" parTransId="{B6F55CEF-B0ED-47EA-88B0-F2F357500DD2}" sibTransId="{B4AA043F-0800-481E-AD94-2DB341CD9C56}"/>
    <dgm:cxn modelId="{EFEC28B2-C508-4EAB-893A-7BA6FBF17C0E}" srcId="{3CB09BC6-3E26-44DF-809B-3C265A9E4EA8}" destId="{5A265FC1-155B-4B6A-979A-2B8C2F9A80EC}" srcOrd="2" destOrd="0" parTransId="{5273D617-3237-4617-B3E0-D318B77EA02A}" sibTransId="{563562C8-A1CB-45FB-859D-1692D572A9EE}"/>
    <dgm:cxn modelId="{077512F2-DFFC-4938-95C9-6E6BD2EB7BC6}" srcId="{B90D5F56-D704-40E2-B04A-09536D1E83BD}" destId="{249BE419-EEB4-4474-B9BB-9B8F99B3F71A}" srcOrd="0" destOrd="0" parTransId="{875CB1A0-B161-4FCD-9567-2A52D50E87C6}" sibTransId="{DD8FCC2B-77B0-40DC-AFA1-11D11E6147E6}"/>
    <dgm:cxn modelId="{7F4B0FF3-51CB-4E0A-92C5-99D51A590680}" type="presParOf" srcId="{55B4786C-7A0F-4951-B24D-F6349DB46636}" destId="{3E8B71A9-D14A-445B-92D6-914FF981DECB}" srcOrd="0" destOrd="0" presId="urn:microsoft.com/office/officeart/2008/layout/VerticalCurvedList"/>
    <dgm:cxn modelId="{D1D73182-1D73-4DDC-BE6C-AE4A13C0CA60}" type="presParOf" srcId="{3E8B71A9-D14A-445B-92D6-914FF981DECB}" destId="{0294D96B-4F6D-41FC-A1B8-E5C95A00F21B}" srcOrd="0" destOrd="0" presId="urn:microsoft.com/office/officeart/2008/layout/VerticalCurvedList"/>
    <dgm:cxn modelId="{DF0E8AF4-9E88-4F00-BEE3-5B4AF8247356}" type="presParOf" srcId="{0294D96B-4F6D-41FC-A1B8-E5C95A00F21B}" destId="{D9594CBA-416F-4822-9C72-BCCFAD6E6208}" srcOrd="0" destOrd="0" presId="urn:microsoft.com/office/officeart/2008/layout/VerticalCurvedList"/>
    <dgm:cxn modelId="{5345D27A-D334-4B34-99E8-4680B58BA827}" type="presParOf" srcId="{0294D96B-4F6D-41FC-A1B8-E5C95A00F21B}" destId="{31EE1900-30BC-4F40-B2E0-7577776D834F}" srcOrd="1" destOrd="0" presId="urn:microsoft.com/office/officeart/2008/layout/VerticalCurvedList"/>
    <dgm:cxn modelId="{6F9E0F4D-BC40-4F13-B7AC-548E0925F3AB}" type="presParOf" srcId="{0294D96B-4F6D-41FC-A1B8-E5C95A00F21B}" destId="{F7A1F7C8-26DD-4699-B740-618B6E6F7D46}" srcOrd="2" destOrd="0" presId="urn:microsoft.com/office/officeart/2008/layout/VerticalCurvedList"/>
    <dgm:cxn modelId="{6CC2FF2E-BC9F-4B99-9B17-54DD56BD69AB}" type="presParOf" srcId="{0294D96B-4F6D-41FC-A1B8-E5C95A00F21B}" destId="{5643D24B-32EF-4C02-AE43-081182D59E09}" srcOrd="3" destOrd="0" presId="urn:microsoft.com/office/officeart/2008/layout/VerticalCurvedList"/>
    <dgm:cxn modelId="{392E8499-AA33-4039-8EFC-689C6A43C031}" type="presParOf" srcId="{3E8B71A9-D14A-445B-92D6-914FF981DECB}" destId="{81B44E1C-39C0-47BC-9763-C9BCEDA0ED55}" srcOrd="1" destOrd="0" presId="urn:microsoft.com/office/officeart/2008/layout/VerticalCurvedList"/>
    <dgm:cxn modelId="{454D915F-CB77-4C1B-80C7-7FE4551D9B92}" type="presParOf" srcId="{3E8B71A9-D14A-445B-92D6-914FF981DECB}" destId="{7B87FDF9-6013-4506-A6B3-FCF7C9290FBA}" srcOrd="2" destOrd="0" presId="urn:microsoft.com/office/officeart/2008/layout/VerticalCurvedList"/>
    <dgm:cxn modelId="{BF53BA43-2489-4DF2-BC7A-BBB037F713A8}" type="presParOf" srcId="{7B87FDF9-6013-4506-A6B3-FCF7C9290FBA}" destId="{4F30C80A-A088-4FEA-9016-4117090375CB}" srcOrd="0" destOrd="0" presId="urn:microsoft.com/office/officeart/2008/layout/VerticalCurvedList"/>
    <dgm:cxn modelId="{62EB6006-30D8-4DF1-A6F9-9702BEE6C6FF}" type="presParOf" srcId="{3E8B71A9-D14A-445B-92D6-914FF981DECB}" destId="{496DA91A-4D7B-4B87-AB7F-9B1FC5AE6C79}" srcOrd="3" destOrd="0" presId="urn:microsoft.com/office/officeart/2008/layout/VerticalCurvedList"/>
    <dgm:cxn modelId="{E36A60FF-96D7-4D0D-90BD-6F0BE9CBCDE9}" type="presParOf" srcId="{3E8B71A9-D14A-445B-92D6-914FF981DECB}" destId="{407B601C-1168-466A-8090-6EFCA649E2D7}" srcOrd="4" destOrd="0" presId="urn:microsoft.com/office/officeart/2008/layout/VerticalCurvedList"/>
    <dgm:cxn modelId="{BC725DD8-049B-49B1-8A6A-63C4A668B805}" type="presParOf" srcId="{407B601C-1168-466A-8090-6EFCA649E2D7}" destId="{028D61E9-FED3-453B-9439-596311A57D3A}" srcOrd="0" destOrd="0" presId="urn:microsoft.com/office/officeart/2008/layout/VerticalCurvedList"/>
    <dgm:cxn modelId="{924FF86A-77D6-4748-8A95-84F6DCC8B58F}" type="presParOf" srcId="{3E8B71A9-D14A-445B-92D6-914FF981DECB}" destId="{E2AD4012-5DF5-44CA-9102-894FD593E4D5}" srcOrd="5" destOrd="0" presId="urn:microsoft.com/office/officeart/2008/layout/VerticalCurvedList"/>
    <dgm:cxn modelId="{B2F30DF1-C9F4-4B56-82B2-00B08771BA6A}" type="presParOf" srcId="{3E8B71A9-D14A-445B-92D6-914FF981DECB}" destId="{A31D3ACA-D15D-41E6-91DE-AD86C622EF37}" srcOrd="6" destOrd="0" presId="urn:microsoft.com/office/officeart/2008/layout/VerticalCurvedList"/>
    <dgm:cxn modelId="{54640CD7-B3A6-488D-8324-AFDD52467433}" type="presParOf" srcId="{A31D3ACA-D15D-41E6-91DE-AD86C622EF37}" destId="{78FA38B3-A8A5-48B7-A33C-5E8BE04EFE6A}" srcOrd="0" destOrd="0" presId="urn:microsoft.com/office/officeart/2008/layout/VerticalCurvedList"/>
    <dgm:cxn modelId="{A4D9A81F-7094-47D4-9112-77C60861E0FF}" type="presParOf" srcId="{3E8B71A9-D14A-445B-92D6-914FF981DECB}" destId="{BAA46036-BE21-4CC6-A9CB-94C9714353B1}" srcOrd="7" destOrd="0" presId="urn:microsoft.com/office/officeart/2008/layout/VerticalCurvedList"/>
    <dgm:cxn modelId="{E5399891-AAB7-437B-911A-19A05CCEA89C}" type="presParOf" srcId="{3E8B71A9-D14A-445B-92D6-914FF981DECB}" destId="{974D504F-985E-4F70-BC0F-760A7D3DA89D}" srcOrd="8" destOrd="0" presId="urn:microsoft.com/office/officeart/2008/layout/VerticalCurvedList"/>
    <dgm:cxn modelId="{96F09A66-4B50-450A-B3C2-01052664493F}" type="presParOf" srcId="{974D504F-985E-4F70-BC0F-760A7D3DA89D}" destId="{6048AB33-918B-46F3-9B31-BE8718867FFA}" srcOrd="0" destOrd="0" presId="urn:microsoft.com/office/officeart/2008/layout/VerticalCurvedList"/>
    <dgm:cxn modelId="{3E0D6E6B-B40C-4408-A0F0-AD98FFE9B88F}" type="presParOf" srcId="{3E8B71A9-D14A-445B-92D6-914FF981DECB}" destId="{ED03A719-8868-49FE-BA87-281D528CB713}" srcOrd="9" destOrd="0" presId="urn:microsoft.com/office/officeart/2008/layout/VerticalCurvedList"/>
    <dgm:cxn modelId="{53585935-58D5-4AC4-8A23-D0B116C2100E}" type="presParOf" srcId="{3E8B71A9-D14A-445B-92D6-914FF981DECB}" destId="{691023B0-FA5C-4EA9-964D-985A70403F68}" srcOrd="10" destOrd="0" presId="urn:microsoft.com/office/officeart/2008/layout/VerticalCurvedList"/>
    <dgm:cxn modelId="{FBED6DE9-8D31-41A3-B28C-6A7BEA26FD9A}" type="presParOf" srcId="{691023B0-FA5C-4EA9-964D-985A70403F68}" destId="{529333A5-5244-4FA7-AC89-9825AFD9BB1F}" srcOrd="0" destOrd="0" presId="urn:microsoft.com/office/officeart/2008/layout/VerticalCurvedList"/>
    <dgm:cxn modelId="{AE564BFE-6B04-4E5F-B523-76723E4CE219}" type="presParOf" srcId="{3E8B71A9-D14A-445B-92D6-914FF981DECB}" destId="{12DE06F6-16BF-4AAC-AA02-9E9F9A768FD3}" srcOrd="11" destOrd="0" presId="urn:microsoft.com/office/officeart/2008/layout/VerticalCurvedList"/>
    <dgm:cxn modelId="{B7889FF1-921E-4E93-8B94-D553BC0F5BEE}" type="presParOf" srcId="{3E8B71A9-D14A-445B-92D6-914FF981DECB}" destId="{5D7570E2-4B92-4C01-8AFC-21D5A04A7580}" srcOrd="12" destOrd="0" presId="urn:microsoft.com/office/officeart/2008/layout/VerticalCurvedList"/>
    <dgm:cxn modelId="{CC55908C-3CB8-44BA-B4A2-C5E1E0383CA6}" type="presParOf" srcId="{5D7570E2-4B92-4C01-8AFC-21D5A04A7580}" destId="{992B7311-0D6B-41E0-9A46-56F586D1A194}" srcOrd="0" destOrd="0" presId="urn:microsoft.com/office/officeart/2008/layout/VerticalCurvedList"/>
    <dgm:cxn modelId="{54C3C038-548A-4578-BD38-12D2AC9BF4AD}" type="presParOf" srcId="{3E8B71A9-D14A-445B-92D6-914FF981DECB}" destId="{D2E28F96-B2F3-4A9F-8F9B-EA4D7124F47B}" srcOrd="13" destOrd="0" presId="urn:microsoft.com/office/officeart/2008/layout/VerticalCurvedList"/>
    <dgm:cxn modelId="{261DB240-74F4-493A-A297-D65DCE807410}" type="presParOf" srcId="{3E8B71A9-D14A-445B-92D6-914FF981DECB}" destId="{2DE9145F-C951-43F8-A28B-99362D1AE8AC}" srcOrd="14" destOrd="0" presId="urn:microsoft.com/office/officeart/2008/layout/VerticalCurvedList"/>
    <dgm:cxn modelId="{5E8802F4-A25D-4D10-BF89-46890E4DEE4E}" type="presParOf" srcId="{2DE9145F-C951-43F8-A28B-99362D1AE8AC}" destId="{BC7245E1-EA88-4B49-8DA8-EE579818B49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9"/>
            <a:ext cx="2946347" cy="496491"/>
          </a:xfrm>
          <a:prstGeom prst="rect">
            <a:avLst/>
          </a:prstGeom>
        </p:spPr>
        <p:txBody>
          <a:bodyPr vert="horz" lIns="91946" tIns="45977" rIns="91946" bIns="45977" rtlCol="0"/>
          <a:lstStyle>
            <a:lvl1pPr algn="l">
              <a:defRPr sz="1100"/>
            </a:lvl1pPr>
          </a:lstStyle>
          <a:p>
            <a:endParaRPr lang="fr-FR"/>
          </a:p>
        </p:txBody>
      </p:sp>
      <p:sp>
        <p:nvSpPr>
          <p:cNvPr id="3" name="Espace réservé de la date 2"/>
          <p:cNvSpPr>
            <a:spLocks noGrp="1"/>
          </p:cNvSpPr>
          <p:nvPr>
            <p:ph type="dt" sz="quarter" idx="1"/>
          </p:nvPr>
        </p:nvSpPr>
        <p:spPr>
          <a:xfrm>
            <a:off x="3851347" y="9"/>
            <a:ext cx="2946347" cy="496491"/>
          </a:xfrm>
          <a:prstGeom prst="rect">
            <a:avLst/>
          </a:prstGeom>
        </p:spPr>
        <p:txBody>
          <a:bodyPr vert="horz" lIns="91946" tIns="45977" rIns="91946" bIns="45977" rtlCol="0"/>
          <a:lstStyle>
            <a:lvl1pPr algn="r">
              <a:defRPr sz="1100"/>
            </a:lvl1pPr>
          </a:lstStyle>
          <a:p>
            <a:fld id="{9F807A53-28C7-41B2-9C01-8E3CB3C0FBE6}" type="datetimeFigureOut">
              <a:rPr lang="fr-FR" smtClean="0"/>
              <a:pPr/>
              <a:t>27/09/2021</a:t>
            </a:fld>
            <a:endParaRPr lang="fr-FR"/>
          </a:p>
        </p:txBody>
      </p:sp>
      <p:sp>
        <p:nvSpPr>
          <p:cNvPr id="4" name="Espace réservé du pied de page 3"/>
          <p:cNvSpPr>
            <a:spLocks noGrp="1"/>
          </p:cNvSpPr>
          <p:nvPr>
            <p:ph type="ftr" sz="quarter" idx="2"/>
          </p:nvPr>
        </p:nvSpPr>
        <p:spPr>
          <a:xfrm>
            <a:off x="4" y="9431605"/>
            <a:ext cx="2946347" cy="496491"/>
          </a:xfrm>
          <a:prstGeom prst="rect">
            <a:avLst/>
          </a:prstGeom>
        </p:spPr>
        <p:txBody>
          <a:bodyPr vert="horz" lIns="91946" tIns="45977" rIns="91946" bIns="45977"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3851347" y="9431605"/>
            <a:ext cx="2946347" cy="496491"/>
          </a:xfrm>
          <a:prstGeom prst="rect">
            <a:avLst/>
          </a:prstGeom>
        </p:spPr>
        <p:txBody>
          <a:bodyPr vert="horz" lIns="91946" tIns="45977" rIns="91946" bIns="45977" rtlCol="0" anchor="b"/>
          <a:lstStyle>
            <a:lvl1pPr algn="r">
              <a:defRPr sz="1100"/>
            </a:lvl1pPr>
          </a:lstStyle>
          <a:p>
            <a:fld id="{4840FF39-A54D-461C-B8CD-24B8F0B5F603}" type="slidenum">
              <a:rPr lang="fr-FR" smtClean="0"/>
              <a:pPr/>
              <a:t>‹N°›</a:t>
            </a:fld>
            <a:endParaRPr lang="fr-FR"/>
          </a:p>
        </p:txBody>
      </p:sp>
    </p:spTree>
    <p:extLst>
      <p:ext uri="{BB962C8B-B14F-4D97-AF65-F5344CB8AC3E}">
        <p14:creationId xmlns:p14="http://schemas.microsoft.com/office/powerpoint/2010/main" val="8957918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9"/>
            <a:ext cx="2946347" cy="496491"/>
          </a:xfrm>
          <a:prstGeom prst="rect">
            <a:avLst/>
          </a:prstGeom>
        </p:spPr>
        <p:txBody>
          <a:bodyPr vert="horz" lIns="91946" tIns="45977" rIns="91946" bIns="45977" rtlCol="0"/>
          <a:lstStyle>
            <a:lvl1pPr algn="l">
              <a:defRPr sz="1100"/>
            </a:lvl1pPr>
          </a:lstStyle>
          <a:p>
            <a:endParaRPr lang="fr-FR"/>
          </a:p>
        </p:txBody>
      </p:sp>
      <p:sp>
        <p:nvSpPr>
          <p:cNvPr id="3" name="Espace réservé de la date 2"/>
          <p:cNvSpPr>
            <a:spLocks noGrp="1"/>
          </p:cNvSpPr>
          <p:nvPr>
            <p:ph type="dt" idx="1"/>
          </p:nvPr>
        </p:nvSpPr>
        <p:spPr>
          <a:xfrm>
            <a:off x="3851347" y="9"/>
            <a:ext cx="2946347" cy="496491"/>
          </a:xfrm>
          <a:prstGeom prst="rect">
            <a:avLst/>
          </a:prstGeom>
        </p:spPr>
        <p:txBody>
          <a:bodyPr vert="horz" lIns="91946" tIns="45977" rIns="91946" bIns="45977" rtlCol="0"/>
          <a:lstStyle>
            <a:lvl1pPr algn="r">
              <a:defRPr sz="1100"/>
            </a:lvl1pPr>
          </a:lstStyle>
          <a:p>
            <a:fld id="{81CD0335-4EB3-47F0-BB61-4AFCF42905F5}" type="datetimeFigureOut">
              <a:rPr lang="fr-FR" smtClean="0"/>
              <a:pPr/>
              <a:t>27/09/2021</a:t>
            </a:fld>
            <a:endParaRPr lang="fr-FR"/>
          </a:p>
        </p:txBody>
      </p:sp>
      <p:sp>
        <p:nvSpPr>
          <p:cNvPr id="4" name="Espace réservé de l'image des diapositives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946" tIns="45977" rIns="91946" bIns="45977" rtlCol="0" anchor="ctr"/>
          <a:lstStyle/>
          <a:p>
            <a:endParaRPr lang="fr-FR"/>
          </a:p>
        </p:txBody>
      </p:sp>
      <p:sp>
        <p:nvSpPr>
          <p:cNvPr id="5" name="Espace réservé des commentaires 4"/>
          <p:cNvSpPr>
            <a:spLocks noGrp="1"/>
          </p:cNvSpPr>
          <p:nvPr>
            <p:ph type="body" sz="quarter" idx="3"/>
          </p:nvPr>
        </p:nvSpPr>
        <p:spPr>
          <a:xfrm>
            <a:off x="679927" y="4716663"/>
            <a:ext cx="5439410" cy="4468416"/>
          </a:xfrm>
          <a:prstGeom prst="rect">
            <a:avLst/>
          </a:prstGeom>
        </p:spPr>
        <p:txBody>
          <a:bodyPr vert="horz" lIns="91946" tIns="45977" rIns="91946" bIns="4597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4" y="9431605"/>
            <a:ext cx="2946347" cy="496491"/>
          </a:xfrm>
          <a:prstGeom prst="rect">
            <a:avLst/>
          </a:prstGeom>
        </p:spPr>
        <p:txBody>
          <a:bodyPr vert="horz" lIns="91946" tIns="45977" rIns="91946" bIns="45977"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51347" y="9431605"/>
            <a:ext cx="2946347" cy="496491"/>
          </a:xfrm>
          <a:prstGeom prst="rect">
            <a:avLst/>
          </a:prstGeom>
        </p:spPr>
        <p:txBody>
          <a:bodyPr vert="horz" lIns="91946" tIns="45977" rIns="91946" bIns="45977" rtlCol="0" anchor="b"/>
          <a:lstStyle>
            <a:lvl1pPr algn="r">
              <a:defRPr sz="1100"/>
            </a:lvl1pPr>
          </a:lstStyle>
          <a:p>
            <a:fld id="{CCE82793-2FA5-497F-914C-016F61DA6B42}" type="slidenum">
              <a:rPr lang="fr-FR" smtClean="0"/>
              <a:pPr/>
              <a:t>‹N°›</a:t>
            </a:fld>
            <a:endParaRPr lang="fr-FR"/>
          </a:p>
        </p:txBody>
      </p:sp>
    </p:spTree>
    <p:extLst>
      <p:ext uri="{BB962C8B-B14F-4D97-AF65-F5344CB8AC3E}">
        <p14:creationId xmlns:p14="http://schemas.microsoft.com/office/powerpoint/2010/main" val="14971608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Tree>
    <p:extLst>
      <p:ext uri="{BB962C8B-B14F-4D97-AF65-F5344CB8AC3E}">
        <p14:creationId xmlns:p14="http://schemas.microsoft.com/office/powerpoint/2010/main" val="365013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4374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7663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2174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7169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0600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Tree>
    <p:extLst>
      <p:ext uri="{BB962C8B-B14F-4D97-AF65-F5344CB8AC3E}">
        <p14:creationId xmlns:p14="http://schemas.microsoft.com/office/powerpoint/2010/main" val="330632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0275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499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528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5583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9400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7630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231775"/>
            <a:ext cx="6888163" cy="5167313"/>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3639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EEC0C2C-C492-4B2A-A51F-4BE6269ABAD2}" type="datetime1">
              <a:rPr lang="fr-FR" smtClean="0"/>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111549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3779EF-D708-48CB-8A9D-8AF820C77468}" type="datetime1">
              <a:rPr lang="fr-FR" smtClean="0"/>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85529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560538-CAB5-47FB-B200-1395B8750BF8}" type="datetime1">
              <a:rPr lang="fr-FR" smtClean="0"/>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21168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9A81593-69ED-428C-9D55-6225EBCA850B}" type="datetime1">
              <a:rPr lang="fr-FR" smtClean="0"/>
              <a:t>27/09/2021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358468-A690-4B95-98B9-3C4841944A57}" type="slidenum">
              <a:rPr lang="fr-FR" smtClean="0"/>
              <a:t>‹N°›</a:t>
            </a:fld>
            <a:endParaRPr lang="fr-FR"/>
          </a:p>
        </p:txBody>
      </p:sp>
      <p:sp>
        <p:nvSpPr>
          <p:cNvPr id="6" name="Text Placeholder 2"/>
          <p:cNvSpPr>
            <a:spLocks noGrp="1"/>
          </p:cNvSpPr>
          <p:nvPr>
            <p:ph idx="1" hasCustomPrompt="1"/>
          </p:nvPr>
        </p:nvSpPr>
        <p:spPr>
          <a:xfrm>
            <a:off x="628651" y="1450239"/>
            <a:ext cx="7886700" cy="4351338"/>
          </a:xfrm>
          <a:prstGeom prst="rect">
            <a:avLst/>
          </a:prstGeom>
        </p:spPr>
        <p:txBody>
          <a:bodyPr vert="horz" lIns="91440" tIns="45720" rIns="91440" bIns="45720" rtlCol="0">
            <a:normAutofit/>
          </a:bodyPr>
          <a:lstStyle>
            <a:lvl1pPr>
              <a:defRPr>
                <a:solidFill>
                  <a:srgbClr val="F07D00"/>
                </a:solidFill>
                <a:latin typeface="Bahnschrift" panose="020B0502040204020203" pitchFamily="34" charset="0"/>
              </a:defRPr>
            </a:lvl1pPr>
            <a:lvl2pPr marL="685817" indent="-263776">
              <a:buClr>
                <a:srgbClr val="F07D00"/>
              </a:buClr>
              <a:buFont typeface="Symbol" panose="05050102010706020507" pitchFamily="18" charset="2"/>
              <a:buChar char="&gt;"/>
              <a:defRPr>
                <a:solidFill>
                  <a:schemeClr val="tx1">
                    <a:lumMod val="50000"/>
                    <a:lumOff val="50000"/>
                  </a:schemeClr>
                </a:solidFill>
                <a:latin typeface="Bahnschrift" panose="020B0502040204020203" pitchFamily="34" charset="0"/>
              </a:defRPr>
            </a:lvl2pPr>
            <a:lvl3pPr>
              <a:defRPr>
                <a:solidFill>
                  <a:srgbClr val="7D920C"/>
                </a:solidFill>
                <a:latin typeface="Bahnschrift" panose="020B0502040204020203" pitchFamily="34" charset="0"/>
              </a:defRPr>
            </a:lvl3pPr>
            <a:lvl4pPr marL="1529900" indent="-263776">
              <a:buFont typeface="Arial" panose="020B0604020202020204" pitchFamily="34" charset="0"/>
              <a:buChar char="•"/>
              <a:defRPr>
                <a:solidFill>
                  <a:schemeClr val="tx1">
                    <a:lumMod val="50000"/>
                    <a:lumOff val="50000"/>
                  </a:schemeClr>
                </a:solidFill>
                <a:latin typeface="Bahnschrift" panose="020B0502040204020203" pitchFamily="34" charset="0"/>
              </a:defRPr>
            </a:lvl4pPr>
            <a:lvl5pPr>
              <a:defRPr>
                <a:solidFill>
                  <a:schemeClr val="tx1">
                    <a:lumMod val="50000"/>
                    <a:lumOff val="50000"/>
                  </a:schemeClr>
                </a:solidFill>
                <a:latin typeface="Bahnschrift" panose="020B0502040204020203"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Title 1"/>
          <p:cNvSpPr>
            <a:spLocks noGrp="1"/>
          </p:cNvSpPr>
          <p:nvPr>
            <p:ph type="title" hasCustomPrompt="1"/>
          </p:nvPr>
        </p:nvSpPr>
        <p:spPr>
          <a:xfrm>
            <a:off x="628651" y="182881"/>
            <a:ext cx="7886700" cy="595336"/>
          </a:xfrm>
          <a:prstGeom prst="rect">
            <a:avLst/>
          </a:prstGeom>
        </p:spPr>
        <p:txBody>
          <a:bodyPr anchor="b"/>
          <a:lstStyle>
            <a:lvl1pPr algn="l">
              <a:defRPr sz="1846">
                <a:solidFill>
                  <a:srgbClr val="7D920C"/>
                </a:solidFill>
                <a:latin typeface="Bahnschrift" panose="020B0502040204020203" pitchFamily="34" charset="0"/>
              </a:defRPr>
            </a:lvl1pPr>
          </a:lstStyle>
          <a:p>
            <a:r>
              <a:rPr lang="fr-FR" dirty="0" smtClean="0"/>
              <a:t>MODIFIEZ LE STYLE DU TITRE</a:t>
            </a:r>
            <a:endParaRPr lang="en-US" dirty="0"/>
          </a:p>
        </p:txBody>
      </p:sp>
      <p:sp>
        <p:nvSpPr>
          <p:cNvPr id="8" name="Rectangle 2"/>
          <p:cNvSpPr>
            <a:spLocks noChangeArrowheads="1"/>
          </p:cNvSpPr>
          <p:nvPr userDrawn="1"/>
        </p:nvSpPr>
        <p:spPr bwMode="auto">
          <a:xfrm>
            <a:off x="735978" y="779963"/>
            <a:ext cx="467458"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9" name="Rectangle 2"/>
          <p:cNvSpPr>
            <a:spLocks noChangeArrowheads="1"/>
          </p:cNvSpPr>
          <p:nvPr userDrawn="1"/>
        </p:nvSpPr>
        <p:spPr bwMode="auto">
          <a:xfrm flipH="1">
            <a:off x="9072762" y="430192"/>
            <a:ext cx="71238" cy="5847604"/>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dirty="0"/>
          </a:p>
        </p:txBody>
      </p:sp>
    </p:spTree>
    <p:extLst>
      <p:ext uri="{BB962C8B-B14F-4D97-AF65-F5344CB8AC3E}">
        <p14:creationId xmlns:p14="http://schemas.microsoft.com/office/powerpoint/2010/main" val="2095326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39AB7E-6825-406D-82D7-16AF72821C7E}" type="datetime1">
              <a:rPr lang="fr-FR" smtClean="0"/>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419450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B8F377D-FA51-42C6-876C-AD3DCB430875}" type="datetime1">
              <a:rPr lang="fr-FR" smtClean="0"/>
              <a:t>27/09/2021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38945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C2BE3E-3CDB-4A1A-A3D9-92A97C3D9C20}" type="datetime1">
              <a:rPr lang="fr-FR" smtClean="0"/>
              <a:t>27/09/2021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345355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043CF9-388A-4E55-9C16-C60082388C2F}" type="datetime1">
              <a:rPr lang="fr-FR" smtClean="0"/>
              <a:t>27/09/2021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217414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E256A6F-3E68-4F0A-B9D0-6EF966B4207D}" type="datetime1">
              <a:rPr lang="fr-FR" smtClean="0"/>
              <a:t>27/09/2021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392446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E71C65-A467-4321-B33C-1959D7E82841}" type="datetime1">
              <a:rPr lang="fr-FR" smtClean="0"/>
              <a:t>27/09/2021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265531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AD1DF7-F8CA-4774-813E-23823D95C5C0}" type="datetime1">
              <a:rPr lang="fr-FR" smtClean="0"/>
              <a:t>27/09/2021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158283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18108ED-BBA5-476B-998C-E330B1AD86DB}" type="datetime1">
              <a:rPr lang="fr-FR" smtClean="0"/>
              <a:t>27/09/2021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CC4C35E-6CF5-4C55-9277-98328CBDB7BC}" type="slidenum">
              <a:rPr lang="fr-FR" smtClean="0"/>
              <a:pPr/>
              <a:t>‹N°›</a:t>
            </a:fld>
            <a:endParaRPr lang="fr-FR"/>
          </a:p>
        </p:txBody>
      </p:sp>
    </p:spTree>
    <p:extLst>
      <p:ext uri="{BB962C8B-B14F-4D97-AF65-F5344CB8AC3E}">
        <p14:creationId xmlns:p14="http://schemas.microsoft.com/office/powerpoint/2010/main" val="419511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2C356B-3357-4C9D-B4B5-F0196DBB4759}" type="datetime1">
              <a:rPr lang="fr-FR" smtClean="0"/>
              <a:t>27/09/2021</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C4C35E-6CF5-4C55-9277-98328CBDB7BC}" type="slidenum">
              <a:rPr lang="fr-FR" smtClean="0"/>
              <a:pPr/>
              <a:t>‹N°›</a:t>
            </a:fld>
            <a:endParaRPr lang="fr-FR"/>
          </a:p>
        </p:txBody>
      </p:sp>
    </p:spTree>
    <p:extLst>
      <p:ext uri="{BB962C8B-B14F-4D97-AF65-F5344CB8AC3E}">
        <p14:creationId xmlns:p14="http://schemas.microsoft.com/office/powerpoint/2010/main" val="3101721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v.aidouni@cdg41.org" TargetMode="External"/><Relationship Id="rId4" Type="http://schemas.openxmlformats.org/officeDocument/2006/relationships/hyperlink" Target="mailto:p.duchateau@cdg41.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duchateau@cdg41.org" TargetMode="External"/><Relationship Id="rId1" Type="http://schemas.openxmlformats.org/officeDocument/2006/relationships/slideLayout" Target="../slideLayouts/slideLayout7.xml"/><Relationship Id="rId4" Type="http://schemas.openxmlformats.org/officeDocument/2006/relationships/hyperlink" Target="mailto:v.aidouni@cdg41.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vivinter.fr/" TargetMode="External"/><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272842"/>
            <a:ext cx="7858180" cy="707886"/>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2000" b="1" i="1" dirty="0" smtClean="0">
                <a:solidFill>
                  <a:srgbClr val="9E0000"/>
                </a:solidFill>
                <a:latin typeface="Arial" pitchFamily="34" charset="0"/>
                <a:cs typeface="Arial" pitchFamily="34" charset="0"/>
              </a:rPr>
              <a:t>Centre Départemental de Gestion</a:t>
            </a:r>
          </a:p>
          <a:p>
            <a:pPr algn="ctr"/>
            <a:r>
              <a:rPr lang="fr-FR" sz="2000" b="1" i="1" dirty="0" smtClean="0">
                <a:solidFill>
                  <a:srgbClr val="9E0000"/>
                </a:solidFill>
                <a:latin typeface="Arial" pitchFamily="34" charset="0"/>
                <a:cs typeface="Arial" pitchFamily="34" charset="0"/>
              </a:rPr>
              <a:t>de la Fonction Publique Territoriale de Loir-et-Cher</a:t>
            </a:r>
            <a:endParaRPr lang="fr-FR" sz="2000" b="1" i="1" dirty="0">
              <a:solidFill>
                <a:srgbClr val="9E0000"/>
              </a:solidFill>
              <a:latin typeface="Arial" pitchFamily="34" charset="0"/>
              <a:cs typeface="Arial" pitchFamily="34" charset="0"/>
            </a:endParaRPr>
          </a:p>
        </p:txBody>
      </p:sp>
      <p:cxnSp>
        <p:nvCxnSpPr>
          <p:cNvPr id="16" name="Connecteur droit 15"/>
          <p:cNvCxnSpPr/>
          <p:nvPr/>
        </p:nvCxnSpPr>
        <p:spPr>
          <a:xfrm>
            <a:off x="286290" y="126876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 </a:t>
            </a:r>
            <a:endParaRPr lang="fr-FR" b="1" i="1" dirty="0"/>
          </a:p>
        </p:txBody>
      </p:sp>
      <p:sp>
        <p:nvSpPr>
          <p:cNvPr id="9" name="Rectangle 2"/>
          <p:cNvSpPr>
            <a:spLocks noGrp="1" noChangeArrowheads="1"/>
          </p:cNvSpPr>
          <p:nvPr>
            <p:ph type="ctrTitle"/>
          </p:nvPr>
        </p:nvSpPr>
        <p:spPr>
          <a:xfrm>
            <a:off x="736957" y="2849354"/>
            <a:ext cx="7776864" cy="2890903"/>
          </a:xfrm>
        </p:spPr>
        <p:txBody>
          <a:bodyPr>
            <a:noAutofit/>
          </a:bodyPr>
          <a:lstStyle/>
          <a:p>
            <a:r>
              <a:rPr lang="fr-FR" sz="3600" b="1" dirty="0" smtClean="0">
                <a:solidFill>
                  <a:srgbClr val="002060"/>
                </a:solidFill>
                <a:latin typeface="Arial" panose="020B0604020202020204" pitchFamily="34" charset="0"/>
                <a:cs typeface="Arial" panose="020B0604020202020204" pitchFamily="34" charset="0"/>
              </a:rPr>
              <a:t>REUNION D’INFORMATION</a:t>
            </a:r>
            <a:br>
              <a:rPr lang="fr-FR" sz="3600" b="1" dirty="0" smtClean="0">
                <a:solidFill>
                  <a:srgbClr val="002060"/>
                </a:solidFill>
                <a:latin typeface="Arial" panose="020B0604020202020204" pitchFamily="34" charset="0"/>
                <a:cs typeface="Arial" panose="020B0604020202020204" pitchFamily="34" charset="0"/>
              </a:rPr>
            </a:br>
            <a:r>
              <a:rPr lang="fr-FR" sz="3600" b="1" dirty="0" smtClean="0">
                <a:solidFill>
                  <a:srgbClr val="002060"/>
                </a:solidFill>
                <a:latin typeface="Arial" panose="020B0604020202020204" pitchFamily="34" charset="0"/>
                <a:cs typeface="Arial" panose="020B0604020202020204" pitchFamily="34" charset="0"/>
              </a:rPr>
              <a:t> </a:t>
            </a:r>
            <a:br>
              <a:rPr lang="fr-FR" sz="3600" b="1" dirty="0" smtClean="0">
                <a:solidFill>
                  <a:srgbClr val="002060"/>
                </a:solidFill>
                <a:latin typeface="Arial" panose="020B0604020202020204" pitchFamily="34" charset="0"/>
                <a:cs typeface="Arial" panose="020B0604020202020204" pitchFamily="34" charset="0"/>
              </a:rPr>
            </a:br>
            <a:r>
              <a:rPr lang="fr-FR" sz="3600" b="1" dirty="0" smtClean="0">
                <a:solidFill>
                  <a:srgbClr val="002060"/>
                </a:solidFill>
                <a:latin typeface="Arial" panose="020B0604020202020204" pitchFamily="34" charset="0"/>
                <a:cs typeface="Arial" panose="020B0604020202020204" pitchFamily="34" charset="0"/>
              </a:rPr>
              <a:t>Contrat groupe 2022-2025</a:t>
            </a:r>
            <a:r>
              <a:rPr lang="fr-FR" sz="4800" dirty="0">
                <a:solidFill>
                  <a:srgbClr val="002060"/>
                </a:solidFill>
                <a:latin typeface="Times New Roman" panose="02020603050405020304" pitchFamily="18" charset="0"/>
                <a:cs typeface="Times New Roman" panose="02020603050405020304" pitchFamily="18" charset="0"/>
              </a:rPr>
              <a:t/>
            </a:r>
            <a:br>
              <a:rPr lang="fr-FR" sz="4800" dirty="0">
                <a:solidFill>
                  <a:srgbClr val="002060"/>
                </a:solidFill>
                <a:latin typeface="Times New Roman" panose="02020603050405020304" pitchFamily="18" charset="0"/>
                <a:cs typeface="Times New Roman" panose="02020603050405020304" pitchFamily="18" charset="0"/>
              </a:rPr>
            </a:br>
            <a:r>
              <a:rPr lang="fr-FR" dirty="0">
                <a:solidFill>
                  <a:srgbClr val="002060"/>
                </a:solidFill>
              </a:rPr>
              <a:t> </a:t>
            </a:r>
            <a:br>
              <a:rPr lang="fr-FR" dirty="0">
                <a:solidFill>
                  <a:srgbClr val="002060"/>
                </a:solidFill>
              </a:rPr>
            </a:br>
            <a:r>
              <a:rPr lang="fr-FR" b="1" dirty="0" smtClean="0">
                <a:solidFill>
                  <a:srgbClr val="002060"/>
                </a:solidFill>
                <a:latin typeface="Arial" panose="020B0604020202020204" pitchFamily="34" charset="0"/>
                <a:cs typeface="Arial" panose="020B0604020202020204" pitchFamily="34" charset="0"/>
              </a:rPr>
              <a:t>Assurance des risques statutaires</a:t>
            </a:r>
            <a:r>
              <a:rPr lang="fr-FR" b="1" dirty="0">
                <a:latin typeface="Arial" panose="020B0604020202020204" pitchFamily="34" charset="0"/>
                <a:cs typeface="Arial" panose="020B0604020202020204" pitchFamily="34" charset="0"/>
              </a:rPr>
              <a:t> </a:t>
            </a:r>
            <a:r>
              <a:rPr lang="fr-FR" dirty="0"/>
              <a:t/>
            </a:r>
            <a:br>
              <a:rPr lang="fr-FR" dirty="0"/>
            </a:br>
            <a:endParaRPr lang="fr-FR" b="1" dirty="0">
              <a:solidFill>
                <a:srgbClr val="002060"/>
              </a:solidFill>
              <a:latin typeface="Arial Black" panose="020B0A04020102020204" pitchFamily="34" charset="0"/>
              <a:cs typeface="Arial" pitchFamily="34" charset="0"/>
            </a:endParaRPr>
          </a:p>
        </p:txBody>
      </p:sp>
      <p:pic>
        <p:nvPicPr>
          <p:cNvPr id="11"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90" y="38268"/>
            <a:ext cx="1166240" cy="9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93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68107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a:solidFill>
                  <a:srgbClr val="002060"/>
                </a:solidFill>
                <a:latin typeface="Arial" panose="020B0604020202020204" pitchFamily="34" charset="0"/>
                <a:cs typeface="Arial" panose="020B0604020202020204" pitchFamily="34" charset="0"/>
              </a:rPr>
              <a:t>Le Contrat groupe Assurance Statutaire du Centre de Gestion</a:t>
            </a:r>
          </a:p>
          <a:p>
            <a:pPr algn="l"/>
            <a:r>
              <a:rPr lang="fr-FR" sz="1200" b="1" dirty="0">
                <a:solidFill>
                  <a:srgbClr val="002060"/>
                </a:solidFill>
                <a:latin typeface="Arial" panose="020B0604020202020204" pitchFamily="34" charset="0"/>
                <a:cs typeface="Arial" panose="020B0604020202020204" pitchFamily="34" charset="0"/>
              </a:rPr>
              <a:t> </a:t>
            </a:r>
            <a:r>
              <a:rPr lang="fr-FR" b="1" dirty="0" smtClean="0">
                <a:solidFill>
                  <a:srgbClr val="C00000"/>
                </a:solidFill>
                <a:latin typeface="Arial" panose="020B0604020202020204" pitchFamily="34" charset="0"/>
                <a:cs typeface="Arial" panose="020B0604020202020204" pitchFamily="34" charset="0"/>
              </a:rPr>
              <a:t>Les </a:t>
            </a:r>
            <a:r>
              <a:rPr lang="fr-FR" b="1" dirty="0">
                <a:solidFill>
                  <a:srgbClr val="C00000"/>
                </a:solidFill>
                <a:latin typeface="Arial" panose="020B0604020202020204" pitchFamily="34" charset="0"/>
                <a:cs typeface="Arial" panose="020B0604020202020204" pitchFamily="34" charset="0"/>
              </a:rPr>
              <a:t>principales caractéristiques du </a:t>
            </a:r>
            <a:r>
              <a:rPr lang="fr-FR" b="1" dirty="0" smtClean="0">
                <a:solidFill>
                  <a:srgbClr val="C00000"/>
                </a:solidFill>
                <a:latin typeface="Arial" panose="020B0604020202020204" pitchFamily="34" charset="0"/>
                <a:cs typeface="Arial" panose="020B0604020202020204" pitchFamily="34" charset="0"/>
              </a:rPr>
              <a:t> nouveau contrat</a:t>
            </a:r>
            <a:r>
              <a:rPr lang="fr-FR" sz="1600" dirty="0">
                <a:solidFill>
                  <a:srgbClr val="C00000"/>
                </a:solidFill>
                <a:latin typeface="Arial" panose="020B0604020202020204" pitchFamily="34" charset="0"/>
                <a:cs typeface="Arial" panose="020B0604020202020204" pitchFamily="34" charset="0"/>
              </a:rPr>
              <a:t> </a:t>
            </a:r>
            <a:r>
              <a:rPr lang="fr-FR" sz="1600" dirty="0">
                <a:solidFill>
                  <a:srgbClr val="002060"/>
                </a:solidFill>
                <a:latin typeface="Arial" panose="020B0604020202020204" pitchFamily="34" charset="0"/>
                <a:cs typeface="Arial" panose="020B0604020202020204" pitchFamily="34" charset="0"/>
              </a:rPr>
              <a:t>: </a:t>
            </a:r>
          </a:p>
          <a:p>
            <a:pPr algn="l"/>
            <a:endParaRPr lang="fr-FR" sz="1200" b="1" dirty="0" smtClean="0">
              <a:solidFill>
                <a:srgbClr val="002060"/>
              </a:solidFill>
              <a:latin typeface="Arial" panose="020B0604020202020204" pitchFamily="34" charset="0"/>
              <a:cs typeface="Arial" panose="020B0604020202020204"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266274850"/>
              </p:ext>
            </p:extLst>
          </p:nvPr>
        </p:nvGraphicFramePr>
        <p:xfrm>
          <a:off x="777173" y="1817893"/>
          <a:ext cx="7143199" cy="4493853"/>
        </p:xfrm>
        <a:graphic>
          <a:graphicData uri="http://schemas.openxmlformats.org/drawingml/2006/table">
            <a:tbl>
              <a:tblPr/>
              <a:tblGrid>
                <a:gridCol w="3337943"/>
                <a:gridCol w="3805256"/>
              </a:tblGrid>
              <a:tr h="318453">
                <a:tc>
                  <a:txBody>
                    <a:bodyPr/>
                    <a:lstStyle/>
                    <a:p>
                      <a:pPr algn="l" fontAlgn="ctr"/>
                      <a:r>
                        <a:rPr lang="fr-FR" sz="1400" b="1" i="0" u="none" strike="noStrike" dirty="0">
                          <a:solidFill>
                            <a:srgbClr val="000000"/>
                          </a:solidFill>
                          <a:effectLst/>
                          <a:latin typeface="Calibri" panose="020F0502020204030204" pitchFamily="34" charset="0"/>
                        </a:rPr>
                        <a:t>Durée</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dirty="0">
                          <a:solidFill>
                            <a:srgbClr val="000000"/>
                          </a:solidFill>
                          <a:effectLst/>
                          <a:latin typeface="Calibri" panose="020F0502020204030204" pitchFamily="34" charset="0"/>
                        </a:rPr>
                        <a:t>4 ans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BDD7EE"/>
                    </a:solidFill>
                  </a:tcPr>
                </a:tc>
              </a:tr>
              <a:tr h="318453">
                <a:tc>
                  <a:txBody>
                    <a:bodyPr/>
                    <a:lstStyle/>
                    <a:p>
                      <a:pPr algn="l" fontAlgn="ctr"/>
                      <a:r>
                        <a:rPr lang="fr-FR" sz="1400" b="1" i="0" u="none" strike="noStrike">
                          <a:solidFill>
                            <a:srgbClr val="000000"/>
                          </a:solidFill>
                          <a:effectLst/>
                          <a:latin typeface="Calibri" panose="020F0502020204030204" pitchFamily="34" charset="0"/>
                        </a:rPr>
                        <a:t>Régime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fr-FR" sz="1400" b="0" i="0" u="none" strike="noStrike">
                          <a:solidFill>
                            <a:srgbClr val="000000"/>
                          </a:solidFill>
                          <a:effectLst/>
                          <a:latin typeface="Calibri" panose="020F0502020204030204" pitchFamily="34" charset="0"/>
                        </a:rPr>
                        <a:t>capitalisation</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475128">
                <a:tc>
                  <a:txBody>
                    <a:bodyPr/>
                    <a:lstStyle/>
                    <a:p>
                      <a:pPr algn="l" fontAlgn="ctr"/>
                      <a:r>
                        <a:rPr lang="fr-FR" sz="1400" b="1" i="0" u="none" strike="noStrike" dirty="0">
                          <a:solidFill>
                            <a:srgbClr val="000000"/>
                          </a:solidFill>
                          <a:effectLst/>
                          <a:latin typeface="Calibri" panose="020F0502020204030204" pitchFamily="34" charset="0"/>
                        </a:rPr>
                        <a:t>Délai de déclaration des </a:t>
                      </a:r>
                      <a:r>
                        <a:rPr lang="fr-FR" sz="1400" b="1" i="0" u="none" strike="noStrike" dirty="0" smtClean="0">
                          <a:solidFill>
                            <a:srgbClr val="000000"/>
                          </a:solidFill>
                          <a:effectLst/>
                          <a:latin typeface="Calibri" panose="020F0502020204030204" pitchFamily="34" charset="0"/>
                        </a:rPr>
                        <a:t>sinistres</a:t>
                      </a:r>
                      <a:endParaRPr lang="fr-FR" sz="1400" b="1"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a:solidFill>
                            <a:srgbClr val="000000"/>
                          </a:solidFill>
                          <a:effectLst/>
                          <a:latin typeface="Calibri" panose="020F0502020204030204" pitchFamily="34" charset="0"/>
                        </a:rPr>
                        <a:t>90 jours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318453">
                <a:tc>
                  <a:txBody>
                    <a:bodyPr/>
                    <a:lstStyle/>
                    <a:p>
                      <a:pPr algn="l" fontAlgn="ctr"/>
                      <a:r>
                        <a:rPr lang="fr-FR" sz="1400" b="1" i="0" u="none" strike="noStrike" dirty="0">
                          <a:solidFill>
                            <a:srgbClr val="000000"/>
                          </a:solidFill>
                          <a:effectLst/>
                          <a:latin typeface="Calibri" panose="020F0502020204030204" pitchFamily="34" charset="0"/>
                        </a:rPr>
                        <a:t>Couverture des risques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endParaRPr lang="fr-FR"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955355">
                <a:tc>
                  <a:txBody>
                    <a:bodyPr/>
                    <a:lstStyle/>
                    <a:p>
                      <a:pPr algn="ctr" fontAlgn="ctr"/>
                      <a:r>
                        <a:rPr lang="fr-FR" sz="1400" b="0" i="0" u="sng" strike="noStrike" dirty="0" smtClean="0">
                          <a:solidFill>
                            <a:srgbClr val="000000"/>
                          </a:solidFill>
                          <a:effectLst/>
                          <a:latin typeface="Calibri" panose="020F0502020204030204" pitchFamily="34" charset="0"/>
                        </a:rPr>
                        <a:t>Tranche ferme</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Tous les risques (maladie ordinaire,</a:t>
                      </a:r>
                      <a:r>
                        <a:rPr lang="fr-FR" sz="1400" b="0" i="0" u="none" strike="noStrike" baseline="0" dirty="0" smtClean="0">
                          <a:solidFill>
                            <a:srgbClr val="000000"/>
                          </a:solidFill>
                          <a:effectLst/>
                          <a:latin typeface="Calibri" panose="020F0502020204030204" pitchFamily="34" charset="0"/>
                        </a:rPr>
                        <a:t> longue maladie, longue durée, maternité, paternité, décès, AT)</a:t>
                      </a:r>
                      <a:r>
                        <a:rPr lang="fr-FR" sz="1400" b="0" i="0" u="none" strike="noStrike" dirty="0" smtClean="0">
                          <a:solidFill>
                            <a:srgbClr val="000000"/>
                          </a:solidFill>
                          <a:effectLst/>
                          <a:latin typeface="Calibri" panose="020F0502020204030204" pitchFamily="34" charset="0"/>
                        </a:rPr>
                        <a:t> </a:t>
                      </a:r>
                      <a:r>
                        <a:rPr lang="fr-FR" sz="1400" b="0" i="0" u="none" strike="noStrike" dirty="0">
                          <a:solidFill>
                            <a:srgbClr val="000000"/>
                          </a:solidFill>
                          <a:effectLst/>
                          <a:latin typeface="Calibri" panose="020F0502020204030204" pitchFamily="34" charset="0"/>
                        </a:rPr>
                        <a:t>sans franchise sauf pour maladie ordinaire (15 jours)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318453">
                <a:tc>
                  <a:txBody>
                    <a:bodyPr/>
                    <a:lstStyle/>
                    <a:p>
                      <a:pPr algn="ctr" fontAlgn="ctr"/>
                      <a:r>
                        <a:rPr lang="fr-FR" sz="1400" b="0" i="0" u="sng" strike="noStrike" dirty="0" smtClean="0">
                          <a:solidFill>
                            <a:srgbClr val="000000"/>
                          </a:solidFill>
                          <a:effectLst/>
                          <a:latin typeface="Calibri" panose="020F0502020204030204" pitchFamily="34" charset="0"/>
                        </a:rPr>
                        <a:t>Tranches optionnelles</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fr-FR" sz="1400" b="0" i="0" u="none" strike="noStrike">
                          <a:solidFill>
                            <a:srgbClr val="000000"/>
                          </a:solidFill>
                          <a:effectLst/>
                          <a:latin typeface="Calibri" panose="020F0502020204030204" pitchFamily="34" charset="0"/>
                        </a:rPr>
                        <a:t>couverture et franchise à la carte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20458">
                <a:tc>
                  <a:txBody>
                    <a:bodyPr/>
                    <a:lstStyle/>
                    <a:p>
                      <a:pPr algn="l" fontAlgn="ctr"/>
                      <a:endParaRPr lang="fr-FR" sz="1400" b="1"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467141">
                <a:tc>
                  <a:txBody>
                    <a:bodyPr/>
                    <a:lstStyle/>
                    <a:p>
                      <a:pPr algn="ctr" fontAlgn="ctr"/>
                      <a:r>
                        <a:rPr lang="fr-FR" sz="1400" b="0" i="0" u="sng" strike="noStrike" dirty="0" smtClean="0">
                          <a:solidFill>
                            <a:srgbClr val="000000"/>
                          </a:solidFill>
                          <a:effectLst/>
                          <a:latin typeface="Calibri" panose="020F0502020204030204" pitchFamily="34" charset="0"/>
                        </a:rPr>
                        <a:t>Tranche ferme</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fr-FR" sz="1400" b="0" i="0" u="none" strike="noStrike" dirty="0">
                          <a:solidFill>
                            <a:srgbClr val="000000"/>
                          </a:solidFill>
                          <a:effectLst/>
                          <a:latin typeface="Calibri" panose="020F0502020204030204" pitchFamily="34" charset="0"/>
                        </a:rPr>
                        <a:t>CNRACL : </a:t>
                      </a:r>
                      <a:r>
                        <a:rPr lang="fr-FR" sz="1400" b="0" i="0" u="none" strike="noStrike" dirty="0" smtClean="0">
                          <a:solidFill>
                            <a:srgbClr val="000000"/>
                          </a:solidFill>
                          <a:effectLst/>
                          <a:latin typeface="Calibri" panose="020F0502020204030204" pitchFamily="34" charset="0"/>
                        </a:rPr>
                        <a:t>5,60% </a:t>
                      </a:r>
                      <a:r>
                        <a:rPr lang="fr-FR" sz="1400" b="0" i="0" u="none" strike="noStrike" dirty="0">
                          <a:solidFill>
                            <a:srgbClr val="000000"/>
                          </a:solidFill>
                          <a:effectLst/>
                          <a:latin typeface="Calibri" panose="020F0502020204030204" pitchFamily="34" charset="0"/>
                        </a:rPr>
                        <a:t>-</a:t>
                      </a:r>
                      <a:r>
                        <a:rPr lang="fr-FR" sz="1400" b="0" i="0" u="none" strike="noStrike" dirty="0" smtClean="0">
                          <a:solidFill>
                            <a:srgbClr val="000000"/>
                          </a:solidFill>
                          <a:effectLst/>
                          <a:latin typeface="Calibri" panose="020F0502020204030204" pitchFamily="34" charset="0"/>
                        </a:rPr>
                        <a:t> </a:t>
                      </a:r>
                      <a:r>
                        <a:rPr lang="fr-FR" sz="1400" b="0" i="0" u="none" strike="noStrike" dirty="0">
                          <a:solidFill>
                            <a:srgbClr val="000000"/>
                          </a:solidFill>
                          <a:effectLst/>
                          <a:latin typeface="Calibri" panose="020F0502020204030204" pitchFamily="34" charset="0"/>
                        </a:rPr>
                        <a:t>IRCANTEC : </a:t>
                      </a:r>
                      <a:r>
                        <a:rPr lang="fr-FR" sz="1400" b="0" i="0" u="none" strike="noStrike" dirty="0" smtClean="0">
                          <a:solidFill>
                            <a:srgbClr val="000000"/>
                          </a:solidFill>
                          <a:effectLst/>
                          <a:latin typeface="Calibri" panose="020F0502020204030204" pitchFamily="34" charset="0"/>
                        </a:rPr>
                        <a:t>1,35%</a:t>
                      </a:r>
                    </a:p>
                    <a:p>
                      <a:pPr algn="ctr" fontAlgn="ctr"/>
                      <a:r>
                        <a:rPr lang="fr-FR" sz="1400" b="1" i="0" u="none" strike="noStrike" dirty="0" smtClean="0">
                          <a:solidFill>
                            <a:srgbClr val="000000"/>
                          </a:solidFill>
                          <a:effectLst/>
                          <a:latin typeface="Calibri" panose="020F0502020204030204" pitchFamily="34" charset="0"/>
                        </a:rPr>
                        <a:t>Taux garanti</a:t>
                      </a:r>
                      <a:r>
                        <a:rPr lang="fr-FR" sz="1400" b="1" i="0" u="none" strike="noStrike" baseline="0" dirty="0" smtClean="0">
                          <a:solidFill>
                            <a:srgbClr val="000000"/>
                          </a:solidFill>
                          <a:effectLst/>
                          <a:latin typeface="Calibri" panose="020F0502020204030204" pitchFamily="34" charset="0"/>
                        </a:rPr>
                        <a:t> 2 ans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549766">
                <a:tc>
                  <a:txBody>
                    <a:bodyPr/>
                    <a:lstStyle/>
                    <a:p>
                      <a:pPr algn="ctr" fontAlgn="ctr"/>
                      <a:r>
                        <a:rPr lang="fr-FR" sz="1400" b="0" i="0" u="sng" strike="noStrike" dirty="0" smtClean="0">
                          <a:solidFill>
                            <a:srgbClr val="000000"/>
                          </a:solidFill>
                          <a:effectLst/>
                          <a:latin typeface="Calibri" panose="020F0502020204030204" pitchFamily="34" charset="0"/>
                        </a:rPr>
                        <a:t>Tranches optionnelles</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Personnalisé </a:t>
                      </a:r>
                      <a:r>
                        <a:rPr lang="fr-FR" sz="1400" b="0" i="0" u="none" strike="noStrike" dirty="0" smtClean="0">
                          <a:solidFill>
                            <a:srgbClr val="000000"/>
                          </a:solidFill>
                          <a:effectLst/>
                          <a:latin typeface="Calibri" panose="020F0502020204030204" pitchFamily="34" charset="0"/>
                          <a:sym typeface="Wingdings" panose="05000000000000000000" pitchFamily="2" charset="2"/>
                        </a:rPr>
                        <a:t> </a:t>
                      </a:r>
                      <a:r>
                        <a:rPr lang="fr-FR" sz="1400" b="0" i="0" u="none" strike="noStrike" dirty="0" smtClean="0">
                          <a:solidFill>
                            <a:srgbClr val="000000"/>
                          </a:solidFill>
                          <a:effectLst/>
                          <a:latin typeface="Calibri" panose="020F0502020204030204" pitchFamily="34" charset="0"/>
                        </a:rPr>
                        <a:t>propre </a:t>
                      </a:r>
                      <a:r>
                        <a:rPr lang="fr-FR" sz="1400" b="0" i="0" u="none" strike="noStrike" dirty="0">
                          <a:solidFill>
                            <a:srgbClr val="000000"/>
                          </a:solidFill>
                          <a:effectLst/>
                          <a:latin typeface="Calibri" panose="020F0502020204030204" pitchFamily="34" charset="0"/>
                        </a:rPr>
                        <a:t>à chaque </a:t>
                      </a:r>
                      <a:r>
                        <a:rPr lang="fr-FR" sz="1400" b="0" i="0" u="none" strike="noStrike" dirty="0" smtClean="0">
                          <a:solidFill>
                            <a:srgbClr val="000000"/>
                          </a:solidFill>
                          <a:effectLst/>
                          <a:latin typeface="Calibri" panose="020F0502020204030204" pitchFamily="34" charset="0"/>
                        </a:rPr>
                        <a:t>structure</a:t>
                      </a:r>
                    </a:p>
                    <a:p>
                      <a:pPr algn="ctr" fontAlgn="ctr"/>
                      <a:r>
                        <a:rPr lang="fr-FR" sz="1400" b="1" i="0" u="none" strike="noStrike" dirty="0" smtClean="0">
                          <a:solidFill>
                            <a:srgbClr val="000000"/>
                          </a:solidFill>
                          <a:effectLst/>
                          <a:latin typeface="Calibri" panose="020F0502020204030204" pitchFamily="34" charset="0"/>
                        </a:rPr>
                        <a:t>Taux garantis 2 ans</a:t>
                      </a:r>
                      <a:endParaRPr lang="fr-FR"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549766">
                <a:tc>
                  <a:txBody>
                    <a:bodyPr/>
                    <a:lstStyle/>
                    <a:p>
                      <a:pPr algn="ctr" fontAlgn="ctr"/>
                      <a:r>
                        <a:rPr lang="fr-FR" sz="1400" b="0" i="0" u="sng" strike="noStrike" dirty="0" smtClean="0">
                          <a:solidFill>
                            <a:srgbClr val="000000"/>
                          </a:solidFill>
                          <a:effectLst/>
                          <a:latin typeface="Calibri" panose="020F0502020204030204" pitchFamily="34" charset="0"/>
                        </a:rPr>
                        <a:t>Fra</a:t>
                      </a:r>
                      <a:r>
                        <a:rPr lang="fr-FR" sz="1400" b="0" i="0" u="sng" strike="noStrike" baseline="0" dirty="0" smtClean="0">
                          <a:solidFill>
                            <a:srgbClr val="000000"/>
                          </a:solidFill>
                          <a:effectLst/>
                          <a:latin typeface="Calibri" panose="020F0502020204030204" pitchFamily="34" charset="0"/>
                        </a:rPr>
                        <a:t>is de gestion</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CNRACL</a:t>
                      </a:r>
                      <a:r>
                        <a:rPr lang="fr-FR" sz="1400" b="0" i="0" u="none" strike="noStrike" baseline="0" dirty="0" smtClean="0">
                          <a:solidFill>
                            <a:srgbClr val="000000"/>
                          </a:solidFill>
                          <a:effectLst/>
                          <a:latin typeface="Calibri" panose="020F0502020204030204" pitchFamily="34" charset="0"/>
                        </a:rPr>
                        <a:t> : 0,34 % IRCANTEC : 0,06 %</a:t>
                      </a:r>
                      <a:endParaRPr lang="fr-F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DD7EE"/>
                    </a:solidFill>
                  </a:tcPr>
                </a:tc>
              </a:tr>
            </a:tbl>
          </a:graphicData>
        </a:graphic>
      </p:graphicFrame>
      <p:sp>
        <p:nvSpPr>
          <p:cNvPr id="13" name="Rectangle 12"/>
          <p:cNvSpPr/>
          <p:nvPr/>
        </p:nvSpPr>
        <p:spPr>
          <a:xfrm rot="20498749">
            <a:off x="400684" y="4779754"/>
            <a:ext cx="1368338" cy="660945"/>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Taux hors frais de gestion</a:t>
            </a:r>
          </a:p>
        </p:txBody>
      </p:sp>
    </p:spTree>
    <p:extLst>
      <p:ext uri="{BB962C8B-B14F-4D97-AF65-F5344CB8AC3E}">
        <p14:creationId xmlns:p14="http://schemas.microsoft.com/office/powerpoint/2010/main" val="386408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5493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1200" b="1" dirty="0">
                <a:solidFill>
                  <a:srgbClr val="002060"/>
                </a:solidFill>
                <a:latin typeface="Arial" panose="020B0604020202020204" pitchFamily="34" charset="0"/>
                <a:cs typeface="Arial" panose="020B0604020202020204" pitchFamily="34" charset="0"/>
              </a:rPr>
              <a:t> </a:t>
            </a:r>
            <a:r>
              <a:rPr lang="fr-FR" sz="2000" b="1" dirty="0">
                <a:solidFill>
                  <a:srgbClr val="002060"/>
                </a:solidFill>
                <a:latin typeface="Arial" pitchFamily="34" charset="0"/>
                <a:cs typeface="Arial" pitchFamily="34" charset="0"/>
              </a:rPr>
              <a:t>Le contrat groupe </a:t>
            </a:r>
            <a:r>
              <a:rPr lang="fr-FR" sz="2000" b="1" dirty="0" smtClean="0">
                <a:solidFill>
                  <a:srgbClr val="002060"/>
                </a:solidFill>
                <a:latin typeface="Arial" pitchFamily="34" charset="0"/>
                <a:cs typeface="Arial" pitchFamily="34" charset="0"/>
              </a:rPr>
              <a:t>2022-2025 </a:t>
            </a:r>
            <a:r>
              <a:rPr lang="fr-FR" sz="2000" b="1" dirty="0">
                <a:solidFill>
                  <a:srgbClr val="002060"/>
                </a:solidFill>
                <a:latin typeface="Arial" pitchFamily="34" charset="0"/>
                <a:cs typeface="Arial" pitchFamily="34" charset="0"/>
              </a:rPr>
              <a:t>– Contrat dit de </a:t>
            </a:r>
            <a:r>
              <a:rPr lang="fr-FR" sz="2000" b="1" dirty="0" smtClean="0">
                <a:solidFill>
                  <a:srgbClr val="002060"/>
                </a:solidFill>
                <a:latin typeface="Arial" pitchFamily="34" charset="0"/>
                <a:cs typeface="Arial" pitchFamily="34" charset="0"/>
              </a:rPr>
              <a:t>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rPr>
              <a:t>génération</a:t>
            </a:r>
          </a:p>
          <a:p>
            <a:endParaRPr lang="fr-FR" b="1" dirty="0" smtClean="0">
              <a:solidFill>
                <a:srgbClr val="9E0000"/>
              </a:solidFill>
              <a:latin typeface="Arial" pitchFamily="34" charset="0"/>
              <a:cs typeface="Arial" pitchFamily="34" charset="0"/>
            </a:endParaRPr>
          </a:p>
          <a:p>
            <a:r>
              <a:rPr lang="fr-FR" b="1" dirty="0" smtClean="0">
                <a:solidFill>
                  <a:srgbClr val="9E0000"/>
                </a:solidFill>
                <a:latin typeface="Arial" pitchFamily="34" charset="0"/>
                <a:cs typeface="Arial" pitchFamily="34" charset="0"/>
              </a:rPr>
              <a:t>Le nouveau contrat</a:t>
            </a:r>
            <a:endParaRPr lang="fr-FR" sz="1200" b="1" dirty="0" smtClean="0">
              <a:solidFill>
                <a:srgbClr val="002060"/>
              </a:solidFill>
              <a:latin typeface="Arial" panose="020B0604020202020204" pitchFamily="34" charset="0"/>
              <a:cs typeface="Arial" panose="020B0604020202020204" pitchFamily="34" charset="0"/>
            </a:endParaRPr>
          </a:p>
          <a:p>
            <a:pPr algn="just"/>
            <a:endParaRPr lang="fr-FR" sz="1400" b="1" dirty="0" smtClean="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Rappel du rôle du Centre de Gestion :</a:t>
            </a:r>
            <a:endParaRPr lang="fr-FR" sz="1400" dirty="0">
              <a:solidFill>
                <a:srgbClr val="002060"/>
              </a:solidFill>
              <a:latin typeface="Arial" panose="020B0604020202020204" pitchFamily="34" charset="0"/>
              <a:cs typeface="Arial" pitchFamily="34" charset="0"/>
            </a:endParaRPr>
          </a:p>
          <a:p>
            <a:pPr algn="just"/>
            <a:endParaRPr lang="fr-FR" sz="1400" dirty="0" smtClean="0">
              <a:solidFill>
                <a:srgbClr val="002060"/>
              </a:solidFill>
              <a:latin typeface="Arial" panose="020B0604020202020204" pitchFamily="34" charset="0"/>
              <a:cs typeface="Arial" pitchFamily="34" charset="0"/>
            </a:endParaRPr>
          </a:p>
          <a:p>
            <a:pPr marL="285750" indent="-285750" algn="just">
              <a:buFont typeface="Wingdings" panose="05000000000000000000" pitchFamily="2" charset="2"/>
              <a:buChar char="ü"/>
            </a:pPr>
            <a:r>
              <a:rPr lang="fr-FR" sz="1400" dirty="0" smtClean="0">
                <a:solidFill>
                  <a:srgbClr val="002060"/>
                </a:solidFill>
                <a:latin typeface="Arial" panose="020B0604020202020204" pitchFamily="34" charset="0"/>
                <a:cs typeface="Arial" pitchFamily="34" charset="0"/>
              </a:rPr>
              <a:t>	Un </a:t>
            </a:r>
            <a:r>
              <a:rPr lang="fr-FR" sz="1400" dirty="0">
                <a:solidFill>
                  <a:srgbClr val="002060"/>
                </a:solidFill>
                <a:latin typeface="Arial" panose="020B0604020202020204" pitchFamily="34" charset="0"/>
                <a:cs typeface="Arial" panose="020B0604020202020204" pitchFamily="34" charset="0"/>
              </a:rPr>
              <a:t>rôle de négociateur pour le compte des collectivités (consultation </a:t>
            </a:r>
            <a:r>
              <a:rPr lang="fr-FR" sz="1400" dirty="0" smtClean="0">
                <a:solidFill>
                  <a:srgbClr val="002060"/>
                </a:solidFill>
                <a:latin typeface="Arial" panose="020B0604020202020204" pitchFamily="34" charset="0"/>
                <a:cs typeface="Arial" panose="020B0604020202020204" pitchFamily="34" charset="0"/>
              </a:rPr>
              <a:t>marché public</a:t>
            </a:r>
            <a:r>
              <a:rPr lang="fr-FR" sz="1400" dirty="0">
                <a:solidFill>
                  <a:srgbClr val="002060"/>
                </a:solidFill>
                <a:latin typeface="Arial" panose="020B0604020202020204" pitchFamily="34" charset="0"/>
                <a:cs typeface="Arial" panose="020B0604020202020204" pitchFamily="34" charset="0"/>
              </a:rPr>
              <a:t>, </a:t>
            </a:r>
            <a:r>
              <a:rPr lang="fr-FR" sz="1400" dirty="0" smtClean="0">
                <a:solidFill>
                  <a:srgbClr val="002060"/>
                </a:solidFill>
                <a:latin typeface="Arial" panose="020B0604020202020204" pitchFamily="34" charset="0"/>
                <a:cs typeface="Arial" panose="020B0604020202020204" pitchFamily="34" charset="0"/>
              </a:rPr>
              <a:t>	maîtrise </a:t>
            </a:r>
            <a:r>
              <a:rPr lang="fr-FR" sz="1400" dirty="0">
                <a:solidFill>
                  <a:srgbClr val="002060"/>
                </a:solidFill>
                <a:latin typeface="Arial" panose="020B0604020202020204" pitchFamily="34" charset="0"/>
                <a:cs typeface="Arial" panose="020B0604020202020204" pitchFamily="34" charset="0"/>
              </a:rPr>
              <a:t>des taux, négociation pour éviter les résiliations</a:t>
            </a:r>
            <a:r>
              <a:rPr lang="fr-FR" sz="1400" dirty="0" smtClean="0">
                <a:solidFill>
                  <a:srgbClr val="002060"/>
                </a:solidFill>
                <a:latin typeface="Arial" panose="020B0604020202020204" pitchFamily="34" charset="0"/>
                <a:cs typeface="Arial" panose="020B0604020202020204" pitchFamily="34" charset="0"/>
              </a:rPr>
              <a:t>)</a:t>
            </a:r>
            <a:endParaRPr lang="fr-FR" sz="1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sz="1400" dirty="0" smtClean="0">
                <a:solidFill>
                  <a:srgbClr val="002060"/>
                </a:solidFill>
                <a:latin typeface="Arial" panose="020B0604020202020204" pitchFamily="34" charset="0"/>
                <a:cs typeface="Arial" panose="020B0604020202020204" pitchFamily="34" charset="0"/>
              </a:rPr>
              <a:t>	Un </a:t>
            </a:r>
            <a:r>
              <a:rPr lang="fr-FR" sz="1400" dirty="0">
                <a:solidFill>
                  <a:srgbClr val="002060"/>
                </a:solidFill>
                <a:latin typeface="Arial" panose="020B0604020202020204" pitchFamily="34" charset="0"/>
                <a:cs typeface="Arial" panose="020B0604020202020204" pitchFamily="34" charset="0"/>
              </a:rPr>
              <a:t>rôle de gestionnaire pour le compte de l’assureur (contrôle et validation </a:t>
            </a:r>
            <a:r>
              <a:rPr lang="fr-FR" sz="1400" dirty="0" smtClean="0">
                <a:solidFill>
                  <a:srgbClr val="002060"/>
                </a:solidFill>
                <a:latin typeface="Arial" panose="020B0604020202020204" pitchFamily="34" charset="0"/>
                <a:cs typeface="Arial" panose="020B0604020202020204" pitchFamily="34" charset="0"/>
              </a:rPr>
              <a:t>des 	demandes </a:t>
            </a:r>
            <a:r>
              <a:rPr lang="fr-FR" sz="1400" dirty="0">
                <a:solidFill>
                  <a:srgbClr val="002060"/>
                </a:solidFill>
                <a:latin typeface="Arial" panose="020B0604020202020204" pitchFamily="34" charset="0"/>
                <a:cs typeface="Arial" panose="020B0604020202020204" pitchFamily="34" charset="0"/>
              </a:rPr>
              <a:t>d’indemnisation</a:t>
            </a:r>
            <a:r>
              <a:rPr lang="fr-FR" sz="1400" dirty="0" smtClean="0">
                <a:solidFill>
                  <a:srgbClr val="002060"/>
                </a:solidFill>
                <a:latin typeface="Arial" panose="020B0604020202020204" pitchFamily="34" charset="0"/>
                <a:cs typeface="Arial" panose="020B0604020202020204" pitchFamily="34" charset="0"/>
              </a:rPr>
              <a:t>)</a:t>
            </a:r>
            <a:endParaRPr lang="fr-FR" sz="1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sz="1400" dirty="0" smtClean="0">
                <a:solidFill>
                  <a:srgbClr val="002060"/>
                </a:solidFill>
                <a:latin typeface="Arial" panose="020B0604020202020204" pitchFamily="34" charset="0"/>
                <a:cs typeface="Arial" panose="020B0604020202020204" pitchFamily="34" charset="0"/>
              </a:rPr>
              <a:t>	Un </a:t>
            </a:r>
            <a:r>
              <a:rPr lang="fr-FR" sz="1400" dirty="0">
                <a:solidFill>
                  <a:srgbClr val="002060"/>
                </a:solidFill>
                <a:latin typeface="Arial" panose="020B0604020202020204" pitchFamily="34" charset="0"/>
                <a:cs typeface="Arial" panose="020B0604020202020204" pitchFamily="34" charset="0"/>
              </a:rPr>
              <a:t>interlocuteur unique pour un suivi personnalisé de vos dossiers (</a:t>
            </a:r>
            <a:r>
              <a:rPr lang="fr-FR" sz="1400" dirty="0" smtClean="0">
                <a:solidFill>
                  <a:srgbClr val="002060"/>
                </a:solidFill>
                <a:latin typeface="Arial" panose="020B0604020202020204" pitchFamily="34" charset="0"/>
                <a:cs typeface="Arial" panose="020B0604020202020204" pitchFamily="34" charset="0"/>
              </a:rPr>
              <a:t>gestionnaires 	du service assurance du CDG 41)</a:t>
            </a:r>
            <a:endParaRPr lang="fr-FR" sz="1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sz="1400" dirty="0" smtClean="0">
                <a:solidFill>
                  <a:srgbClr val="002060"/>
                </a:solidFill>
                <a:latin typeface="Arial" panose="020B0604020202020204" pitchFamily="34" charset="0"/>
                <a:cs typeface="Arial" panose="020B0604020202020204" pitchFamily="34" charset="0"/>
              </a:rPr>
              <a:t>	Une </a:t>
            </a:r>
            <a:r>
              <a:rPr lang="fr-FR" sz="1400" dirty="0">
                <a:solidFill>
                  <a:srgbClr val="002060"/>
                </a:solidFill>
                <a:latin typeface="Arial" panose="020B0604020202020204" pitchFamily="34" charset="0"/>
                <a:cs typeface="Arial" panose="020B0604020202020204" pitchFamily="34" charset="0"/>
              </a:rPr>
              <a:t>approche globale des </a:t>
            </a:r>
            <a:r>
              <a:rPr lang="fr-FR" sz="1400" dirty="0" smtClean="0">
                <a:solidFill>
                  <a:srgbClr val="002060"/>
                </a:solidFill>
                <a:latin typeface="Arial" panose="020B0604020202020204" pitchFamily="34" charset="0"/>
                <a:cs typeface="Arial" panose="020B0604020202020204" pitchFamily="34" charset="0"/>
              </a:rPr>
              <a:t>situations</a:t>
            </a:r>
            <a:endParaRPr lang="fr-FR" sz="1400"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fr-FR" sz="1400" dirty="0" smtClean="0">
                <a:solidFill>
                  <a:srgbClr val="002060"/>
                </a:solidFill>
                <a:latin typeface="Arial" panose="020B0604020202020204" pitchFamily="34" charset="0"/>
                <a:cs typeface="Arial" panose="020B0604020202020204" pitchFamily="34" charset="0"/>
              </a:rPr>
              <a:t>	Des </a:t>
            </a:r>
            <a:r>
              <a:rPr lang="fr-FR" sz="1400" dirty="0">
                <a:solidFill>
                  <a:srgbClr val="002060"/>
                </a:solidFill>
                <a:latin typeface="Arial" panose="020B0604020202020204" pitchFamily="34" charset="0"/>
                <a:cs typeface="Arial" panose="020B0604020202020204" pitchFamily="34" charset="0"/>
              </a:rPr>
              <a:t>rendez-vous individuels pour proposer des actions de maîtrise de l’absentéisme</a:t>
            </a:r>
          </a:p>
          <a:p>
            <a:pPr marL="285750" indent="-285750" algn="just">
              <a:buFont typeface="Wingdings" panose="05000000000000000000" pitchFamily="2" charset="2"/>
              <a:buChar char="ü"/>
            </a:pPr>
            <a:r>
              <a:rPr lang="fr-FR" sz="1400" dirty="0" smtClean="0">
                <a:solidFill>
                  <a:srgbClr val="002060"/>
                </a:solidFill>
                <a:latin typeface="Arial" panose="020B0604020202020204" pitchFamily="34" charset="0"/>
                <a:cs typeface="Arial" panose="020B0604020202020204" pitchFamily="34" charset="0"/>
              </a:rPr>
              <a:t>	Des </a:t>
            </a:r>
            <a:r>
              <a:rPr lang="fr-FR" sz="1400" dirty="0">
                <a:solidFill>
                  <a:srgbClr val="002060"/>
                </a:solidFill>
                <a:latin typeface="Arial" panose="020B0604020202020204" pitchFamily="34" charset="0"/>
                <a:cs typeface="Arial" panose="020B0604020202020204" pitchFamily="34" charset="0"/>
              </a:rPr>
              <a:t>accompagnements pour la mise en place d’actions de prévention</a:t>
            </a:r>
            <a:endParaRPr lang="fr-FR" sz="1400" dirty="0" smtClean="0">
              <a:solidFill>
                <a:srgbClr val="00206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635279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51871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1200" b="1" dirty="0">
                <a:solidFill>
                  <a:srgbClr val="002060"/>
                </a:solidFill>
                <a:latin typeface="Arial" panose="020B0604020202020204" pitchFamily="34" charset="0"/>
                <a:cs typeface="Arial" panose="020B0604020202020204" pitchFamily="34" charset="0"/>
              </a:rPr>
              <a:t> </a:t>
            </a:r>
            <a:r>
              <a:rPr lang="fr-FR" sz="2000" b="1" dirty="0">
                <a:solidFill>
                  <a:srgbClr val="002060"/>
                </a:solidFill>
                <a:latin typeface="Arial" pitchFamily="34" charset="0"/>
                <a:cs typeface="Arial" pitchFamily="34" charset="0"/>
              </a:rPr>
              <a:t>Le contrat groupe </a:t>
            </a:r>
            <a:r>
              <a:rPr lang="fr-FR" sz="2000" b="1" dirty="0" smtClean="0">
                <a:solidFill>
                  <a:srgbClr val="002060"/>
                </a:solidFill>
                <a:latin typeface="Arial" pitchFamily="34" charset="0"/>
                <a:cs typeface="Arial" pitchFamily="34" charset="0"/>
              </a:rPr>
              <a:t>2022-2025 </a:t>
            </a:r>
            <a:r>
              <a:rPr lang="fr-FR" sz="2000" b="1" dirty="0">
                <a:solidFill>
                  <a:srgbClr val="002060"/>
                </a:solidFill>
                <a:latin typeface="Arial" pitchFamily="34" charset="0"/>
                <a:cs typeface="Arial" pitchFamily="34" charset="0"/>
              </a:rPr>
              <a:t>– Contrat dit de </a:t>
            </a:r>
            <a:r>
              <a:rPr lang="fr-FR" sz="2000" b="1" dirty="0" smtClean="0">
                <a:solidFill>
                  <a:srgbClr val="002060"/>
                </a:solidFill>
                <a:latin typeface="Arial" pitchFamily="34" charset="0"/>
                <a:cs typeface="Arial" pitchFamily="34" charset="0"/>
              </a:rPr>
              <a:t>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génération</a:t>
            </a:r>
            <a:endParaRPr lang="fr-FR" sz="2000" b="1" dirty="0">
              <a:solidFill>
                <a:srgbClr val="002060"/>
              </a:solidFill>
              <a:latin typeface="Arial" pitchFamily="34" charset="0"/>
              <a:cs typeface="Arial" pitchFamily="34" charset="0"/>
            </a:endParaRPr>
          </a:p>
          <a:p>
            <a:endParaRPr lang="fr-FR" b="1" dirty="0" smtClean="0">
              <a:solidFill>
                <a:srgbClr val="9E0000"/>
              </a:solidFill>
              <a:latin typeface="Arial" pitchFamily="34" charset="0"/>
              <a:cs typeface="Arial" pitchFamily="34" charset="0"/>
            </a:endParaRPr>
          </a:p>
          <a:p>
            <a:r>
              <a:rPr lang="fr-FR" b="1" dirty="0" smtClean="0">
                <a:solidFill>
                  <a:srgbClr val="9E0000"/>
                </a:solidFill>
                <a:latin typeface="Arial" pitchFamily="34" charset="0"/>
                <a:cs typeface="Arial" pitchFamily="34" charset="0"/>
              </a:rPr>
              <a:t>Le nouveau contrat – procédure d’adhésion</a:t>
            </a:r>
            <a:endParaRPr lang="fr-FR" sz="1200" b="1" dirty="0" smtClean="0">
              <a:solidFill>
                <a:srgbClr val="002060"/>
              </a:solidFill>
              <a:latin typeface="Arial" panose="020B0604020202020204" pitchFamily="34" charset="0"/>
              <a:cs typeface="Arial" panose="020B0604020202020204" pitchFamily="34" charset="0"/>
            </a:endParaRPr>
          </a:p>
          <a:p>
            <a:pPr algn="just"/>
            <a:endParaRPr lang="fr-FR" sz="1400" b="1" dirty="0" smtClean="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Début juillet : </a:t>
            </a:r>
            <a:r>
              <a:rPr lang="fr-FR" sz="1400" dirty="0" smtClean="0">
                <a:solidFill>
                  <a:srgbClr val="002060"/>
                </a:solidFill>
                <a:latin typeface="Arial" panose="020B0604020202020204" pitchFamily="34" charset="0"/>
                <a:cs typeface="Arial" pitchFamily="34" charset="0"/>
              </a:rPr>
              <a:t>réception d’un courrier du Centre de Gestion</a:t>
            </a:r>
          </a:p>
          <a:p>
            <a:pPr algn="just"/>
            <a:endParaRPr lang="fr-FR" sz="1400" dirty="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Avant le 31 octobre 2021 </a:t>
            </a:r>
            <a:r>
              <a:rPr lang="fr-FR" sz="1400" dirty="0" smtClean="0">
                <a:solidFill>
                  <a:srgbClr val="002060"/>
                </a:solidFill>
                <a:latin typeface="Arial" panose="020B0604020202020204" pitchFamily="34" charset="0"/>
                <a:cs typeface="Arial" pitchFamily="34" charset="0"/>
              </a:rPr>
              <a:t>: délibération de la collectivité ou de l’établissement public</a:t>
            </a:r>
          </a:p>
          <a:p>
            <a:pPr algn="just"/>
            <a:endParaRPr lang="fr-FR" sz="1400" dirty="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A réception des délibérations par le service Assurance </a:t>
            </a:r>
            <a:r>
              <a:rPr lang="fr-FR" sz="1400" dirty="0" smtClean="0">
                <a:solidFill>
                  <a:srgbClr val="002060"/>
                </a:solidFill>
                <a:latin typeface="Arial" panose="020B0604020202020204" pitchFamily="34" charset="0"/>
                <a:cs typeface="Arial" pitchFamily="34" charset="0"/>
              </a:rPr>
              <a:t>: envoi, par ce service, à la collectivité ou à l’établissement public, du ou des certificats d’adhésion et de la convention de gestion (fin d’année 2021, début d’année 2022)</a:t>
            </a:r>
          </a:p>
          <a:p>
            <a:pPr algn="just"/>
            <a:endParaRPr lang="fr-FR" sz="1400" dirty="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Retour, au service Assurance, </a:t>
            </a:r>
            <a:r>
              <a:rPr lang="fr-FR" sz="1400" dirty="0" smtClean="0">
                <a:solidFill>
                  <a:srgbClr val="002060"/>
                </a:solidFill>
                <a:latin typeface="Arial" panose="020B0604020202020204" pitchFamily="34" charset="0"/>
                <a:cs typeface="Arial" pitchFamily="34" charset="0"/>
              </a:rPr>
              <a:t>du ou des certificats d’adhésion signé(s) et de la convention de gestion signée par la collectivité ou l’établissement public</a:t>
            </a:r>
          </a:p>
          <a:p>
            <a:pPr algn="just"/>
            <a:endParaRPr lang="fr-FR" sz="14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S’agissant de cette procédure, les gestionnaires du service Assurance restent à votre disposition pour tout complément d’information</a:t>
            </a:r>
          </a:p>
        </p:txBody>
      </p:sp>
    </p:spTree>
    <p:extLst>
      <p:ext uri="{BB962C8B-B14F-4D97-AF65-F5344CB8AC3E}">
        <p14:creationId xmlns:p14="http://schemas.microsoft.com/office/powerpoint/2010/main" val="2939589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51871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1200" b="1" dirty="0">
                <a:solidFill>
                  <a:srgbClr val="002060"/>
                </a:solidFill>
                <a:latin typeface="Arial" panose="020B0604020202020204" pitchFamily="34" charset="0"/>
                <a:cs typeface="Arial" panose="020B0604020202020204" pitchFamily="34" charset="0"/>
              </a:rPr>
              <a:t> </a:t>
            </a:r>
            <a:r>
              <a:rPr lang="fr-FR" sz="2000" b="1" dirty="0">
                <a:solidFill>
                  <a:srgbClr val="002060"/>
                </a:solidFill>
                <a:latin typeface="Arial" pitchFamily="34" charset="0"/>
                <a:cs typeface="Arial" pitchFamily="34" charset="0"/>
              </a:rPr>
              <a:t>Le contrat groupe </a:t>
            </a:r>
            <a:r>
              <a:rPr lang="fr-FR" sz="2000" b="1" dirty="0" smtClean="0">
                <a:solidFill>
                  <a:srgbClr val="002060"/>
                </a:solidFill>
                <a:latin typeface="Arial" pitchFamily="34" charset="0"/>
                <a:cs typeface="Arial" pitchFamily="34" charset="0"/>
              </a:rPr>
              <a:t>2022-2025 </a:t>
            </a:r>
            <a:r>
              <a:rPr lang="fr-FR" sz="2000" b="1" dirty="0">
                <a:solidFill>
                  <a:srgbClr val="002060"/>
                </a:solidFill>
                <a:latin typeface="Arial" pitchFamily="34" charset="0"/>
                <a:cs typeface="Arial" pitchFamily="34" charset="0"/>
              </a:rPr>
              <a:t>– Contrat dit de </a:t>
            </a:r>
            <a:r>
              <a:rPr lang="fr-FR" sz="2000" b="1" dirty="0" smtClean="0">
                <a:solidFill>
                  <a:srgbClr val="002060"/>
                </a:solidFill>
                <a:latin typeface="Arial" pitchFamily="34" charset="0"/>
                <a:cs typeface="Arial" pitchFamily="34" charset="0"/>
              </a:rPr>
              <a:t>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génération</a:t>
            </a:r>
            <a:endParaRPr lang="fr-FR" sz="2000" b="1" dirty="0">
              <a:solidFill>
                <a:srgbClr val="002060"/>
              </a:solidFill>
              <a:latin typeface="Arial" pitchFamily="34" charset="0"/>
              <a:cs typeface="Arial" pitchFamily="34" charset="0"/>
            </a:endParaRPr>
          </a:p>
          <a:p>
            <a:endParaRPr lang="fr-FR" b="1" dirty="0" smtClean="0">
              <a:solidFill>
                <a:srgbClr val="9E0000"/>
              </a:solidFill>
              <a:latin typeface="Arial" pitchFamily="34" charset="0"/>
              <a:cs typeface="Arial" pitchFamily="34" charset="0"/>
            </a:endParaRPr>
          </a:p>
        </p:txBody>
      </p:sp>
      <p:sp>
        <p:nvSpPr>
          <p:cNvPr id="12" name="ZoneTexte 2"/>
          <p:cNvSpPr txBox="1">
            <a:spLocks noChangeArrowheads="1"/>
          </p:cNvSpPr>
          <p:nvPr/>
        </p:nvSpPr>
        <p:spPr bwMode="auto">
          <a:xfrm>
            <a:off x="2378166" y="2276872"/>
            <a:ext cx="521817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fr-FR" altLang="fr-FR" sz="1600" dirty="0" smtClean="0">
                <a:solidFill>
                  <a:srgbClr val="000000"/>
                </a:solidFill>
              </a:rPr>
              <a:t>Vos contacts au Centre de Gestion :</a:t>
            </a:r>
          </a:p>
          <a:p>
            <a:pPr fontAlgn="base">
              <a:spcBef>
                <a:spcPct val="0"/>
              </a:spcBef>
              <a:spcAft>
                <a:spcPct val="0"/>
              </a:spcAft>
            </a:pPr>
            <a:endParaRPr lang="fr-FR" altLang="fr-FR" sz="1600" dirty="0">
              <a:solidFill>
                <a:srgbClr val="000000"/>
              </a:solidFill>
            </a:endParaRPr>
          </a:p>
          <a:p>
            <a:pPr fontAlgn="base">
              <a:spcBef>
                <a:spcPct val="0"/>
              </a:spcBef>
              <a:spcAft>
                <a:spcPct val="0"/>
              </a:spcAft>
            </a:pPr>
            <a:r>
              <a:rPr lang="fr-FR" altLang="fr-FR" sz="1600" dirty="0" smtClean="0">
                <a:solidFill>
                  <a:srgbClr val="000000"/>
                </a:solidFill>
              </a:rPr>
              <a:t>Patricia DUCHATEAU, Référente et gestionnaire Secteur Sud Loire</a:t>
            </a:r>
          </a:p>
          <a:p>
            <a:pPr fontAlgn="base">
              <a:spcBef>
                <a:spcPct val="0"/>
              </a:spcBef>
              <a:spcAft>
                <a:spcPct val="0"/>
              </a:spcAft>
            </a:pPr>
            <a:r>
              <a:rPr lang="fr-FR" altLang="fr-FR" sz="1600" dirty="0" smtClean="0">
                <a:solidFill>
                  <a:srgbClr val="000000"/>
                </a:solidFill>
              </a:rPr>
              <a:t>Mail : </a:t>
            </a:r>
            <a:r>
              <a:rPr lang="fr-FR" altLang="fr-FR" sz="1600" dirty="0" smtClean="0">
                <a:solidFill>
                  <a:srgbClr val="000000"/>
                </a:solidFill>
                <a:hlinkClick r:id="rId4"/>
              </a:rPr>
              <a:t>p.duchateau@cdg41.org</a:t>
            </a:r>
            <a:r>
              <a:rPr lang="fr-FR" altLang="fr-FR" sz="1600" dirty="0" smtClean="0">
                <a:solidFill>
                  <a:srgbClr val="000000"/>
                </a:solidFill>
              </a:rPr>
              <a:t> </a:t>
            </a:r>
          </a:p>
          <a:p>
            <a:pPr fontAlgn="base">
              <a:spcBef>
                <a:spcPct val="0"/>
              </a:spcBef>
              <a:spcAft>
                <a:spcPct val="0"/>
              </a:spcAft>
            </a:pPr>
            <a:r>
              <a:rPr lang="fr-FR" altLang="fr-FR" sz="1600" dirty="0" smtClean="0">
                <a:solidFill>
                  <a:srgbClr val="000000"/>
                </a:solidFill>
              </a:rPr>
              <a:t>Téléphone : 02 54 56 22 98</a:t>
            </a:r>
          </a:p>
          <a:p>
            <a:pPr fontAlgn="base">
              <a:spcBef>
                <a:spcPct val="0"/>
              </a:spcBef>
              <a:spcAft>
                <a:spcPct val="0"/>
              </a:spcAft>
            </a:pPr>
            <a:endParaRPr lang="fr-FR" altLang="fr-FR" sz="1600" dirty="0" smtClean="0">
              <a:solidFill>
                <a:srgbClr val="000000"/>
              </a:solidFill>
            </a:endParaRPr>
          </a:p>
          <a:p>
            <a:pPr fontAlgn="base">
              <a:spcBef>
                <a:spcPct val="0"/>
              </a:spcBef>
              <a:spcAft>
                <a:spcPct val="0"/>
              </a:spcAft>
            </a:pPr>
            <a:r>
              <a:rPr lang="fr-FR" altLang="fr-FR" sz="1600" dirty="0" smtClean="0">
                <a:solidFill>
                  <a:srgbClr val="000000"/>
                </a:solidFill>
              </a:rPr>
              <a:t>Virginie AIDOUNI</a:t>
            </a:r>
          </a:p>
          <a:p>
            <a:pPr fontAlgn="base">
              <a:spcBef>
                <a:spcPct val="0"/>
              </a:spcBef>
              <a:spcAft>
                <a:spcPct val="0"/>
              </a:spcAft>
            </a:pPr>
            <a:r>
              <a:rPr lang="fr-FR" altLang="fr-FR" sz="1600" dirty="0" smtClean="0">
                <a:solidFill>
                  <a:srgbClr val="000000"/>
                </a:solidFill>
              </a:rPr>
              <a:t>gestionnaire Secteur Nord Loire</a:t>
            </a:r>
          </a:p>
          <a:p>
            <a:pPr fontAlgn="base">
              <a:spcBef>
                <a:spcPct val="0"/>
              </a:spcBef>
              <a:spcAft>
                <a:spcPct val="0"/>
              </a:spcAft>
            </a:pPr>
            <a:r>
              <a:rPr lang="fr-FR" altLang="fr-FR" sz="1600" dirty="0" smtClean="0">
                <a:solidFill>
                  <a:srgbClr val="000000"/>
                </a:solidFill>
              </a:rPr>
              <a:t>Mail : </a:t>
            </a:r>
            <a:r>
              <a:rPr lang="fr-FR" altLang="fr-FR" sz="1600" dirty="0" smtClean="0">
                <a:solidFill>
                  <a:srgbClr val="000000"/>
                </a:solidFill>
                <a:hlinkClick r:id="rId5"/>
              </a:rPr>
              <a:t>v.aidouni@cdg41.org</a:t>
            </a:r>
            <a:r>
              <a:rPr lang="fr-FR" altLang="fr-FR" sz="1600" dirty="0" smtClean="0">
                <a:solidFill>
                  <a:srgbClr val="000000"/>
                </a:solidFill>
              </a:rPr>
              <a:t> </a:t>
            </a:r>
          </a:p>
          <a:p>
            <a:pPr fontAlgn="base">
              <a:spcBef>
                <a:spcPct val="0"/>
              </a:spcBef>
              <a:spcAft>
                <a:spcPct val="0"/>
              </a:spcAft>
            </a:pPr>
            <a:r>
              <a:rPr lang="fr-FR" altLang="fr-FR" sz="1600" dirty="0" smtClean="0">
                <a:solidFill>
                  <a:srgbClr val="000000"/>
                </a:solidFill>
              </a:rPr>
              <a:t>Téléphone : 02 54 56 28 59 </a:t>
            </a:r>
          </a:p>
        </p:txBody>
      </p:sp>
    </p:spTree>
    <p:extLst>
      <p:ext uri="{BB962C8B-B14F-4D97-AF65-F5344CB8AC3E}">
        <p14:creationId xmlns:p14="http://schemas.microsoft.com/office/powerpoint/2010/main" val="384109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a:spLocks noChangeArrowheads="1"/>
          </p:cNvSpPr>
          <p:nvPr/>
        </p:nvSpPr>
        <p:spPr bwMode="auto">
          <a:xfrm>
            <a:off x="2871290" y="5343161"/>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058" y="6120523"/>
            <a:ext cx="2087442" cy="204604"/>
          </a:xfrm>
          <a:prstGeom prst="rect">
            <a:avLst/>
          </a:prstGeom>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78" y="5974075"/>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auto">
          <a:xfrm>
            <a:off x="0" y="808274"/>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3" name="Rectangle 2"/>
          <p:cNvSpPr/>
          <p:nvPr/>
        </p:nvSpPr>
        <p:spPr>
          <a:xfrm>
            <a:off x="4202881" y="2609285"/>
            <a:ext cx="4834978" cy="603627"/>
          </a:xfrm>
          <a:prstGeom prst="rect">
            <a:avLst/>
          </a:prstGeom>
        </p:spPr>
        <p:txBody>
          <a:bodyPr wrap="none">
            <a:spAutoFit/>
          </a:bodyPr>
          <a:lstStyle/>
          <a:p>
            <a:pPr lvl="0" algn="ctr">
              <a:lnSpc>
                <a:spcPct val="150000"/>
              </a:lnSpc>
            </a:pPr>
            <a:r>
              <a:rPr lang="fr-FR" sz="2215" b="1" dirty="0">
                <a:solidFill>
                  <a:srgbClr val="7D920C"/>
                </a:solidFill>
                <a:latin typeface="Bahnschrift" panose="020B0502040204020203" pitchFamily="34" charset="0"/>
                <a:cs typeface="Arial" panose="020B0604020202020204" pitchFamily="34" charset="0"/>
              </a:rPr>
              <a:t>Centre de Gestion de LOIR-ET-CHER</a:t>
            </a:r>
          </a:p>
        </p:txBody>
      </p:sp>
      <p:grpSp>
        <p:nvGrpSpPr>
          <p:cNvPr id="24" name="Groupe 23"/>
          <p:cNvGrpSpPr/>
          <p:nvPr/>
        </p:nvGrpSpPr>
        <p:grpSpPr>
          <a:xfrm>
            <a:off x="172599" y="361271"/>
            <a:ext cx="4220327" cy="3776296"/>
            <a:chOff x="355762" y="1159341"/>
            <a:chExt cx="4298729" cy="3884298"/>
          </a:xfrm>
        </p:grpSpPr>
        <p:grpSp>
          <p:nvGrpSpPr>
            <p:cNvPr id="21" name="Groupe 20"/>
            <p:cNvGrpSpPr/>
            <p:nvPr/>
          </p:nvGrpSpPr>
          <p:grpSpPr>
            <a:xfrm>
              <a:off x="355762" y="1159341"/>
              <a:ext cx="4298729" cy="3884298"/>
              <a:chOff x="263442" y="1688730"/>
              <a:chExt cx="4298729" cy="3884298"/>
            </a:xfrm>
          </p:grpSpPr>
          <p:sp>
            <p:nvSpPr>
              <p:cNvPr id="15" name="Ellipse 14"/>
              <p:cNvSpPr/>
              <p:nvPr/>
            </p:nvSpPr>
            <p:spPr>
              <a:xfrm>
                <a:off x="263442" y="1817303"/>
                <a:ext cx="3978701" cy="33875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0" name="Arc 19"/>
              <p:cNvSpPr/>
              <p:nvPr/>
            </p:nvSpPr>
            <p:spPr>
              <a:xfrm>
                <a:off x="519765" y="1688730"/>
                <a:ext cx="4042406" cy="3884298"/>
              </a:xfrm>
              <a:prstGeom prst="arc">
                <a:avLst>
                  <a:gd name="adj1" fmla="val 16240277"/>
                  <a:gd name="adj2" fmla="val 21545735"/>
                </a:avLst>
              </a:prstGeom>
              <a:ln w="19050">
                <a:solidFill>
                  <a:srgbClr val="7D920C"/>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23" name="Ellipse 22"/>
            <p:cNvSpPr/>
            <p:nvPr/>
          </p:nvSpPr>
          <p:spPr>
            <a:xfrm>
              <a:off x="355762" y="1287914"/>
              <a:ext cx="3989266" cy="3387510"/>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sp>
        <p:nvSpPr>
          <p:cNvPr id="2" name="ZoneTexte 1"/>
          <p:cNvSpPr txBox="1"/>
          <p:nvPr/>
        </p:nvSpPr>
        <p:spPr>
          <a:xfrm>
            <a:off x="495310" y="1910917"/>
            <a:ext cx="8396190" cy="944618"/>
          </a:xfrm>
          <a:prstGeom prst="rect">
            <a:avLst/>
          </a:prstGeom>
          <a:noFill/>
        </p:spPr>
        <p:txBody>
          <a:bodyPr wrap="square" rtlCol="0">
            <a:spAutoFit/>
          </a:bodyPr>
          <a:lstStyle/>
          <a:p>
            <a:pPr algn="ctr">
              <a:lnSpc>
                <a:spcPct val="150000"/>
              </a:lnSpc>
            </a:pPr>
            <a:r>
              <a:rPr lang="fr-FR" sz="3692" dirty="0">
                <a:solidFill>
                  <a:srgbClr val="F07D00"/>
                </a:solidFill>
                <a:latin typeface="Bahnschrift" panose="020B0502040204020203" pitchFamily="34" charset="0"/>
                <a:cs typeface="Arial" panose="020B0604020202020204" pitchFamily="34" charset="0"/>
              </a:rPr>
              <a:t>Réunion d’Information Contrat Groupe</a:t>
            </a:r>
            <a:endParaRPr lang="fr-FR" sz="3692" b="1" dirty="0">
              <a:solidFill>
                <a:srgbClr val="7D920C"/>
              </a:solidFill>
              <a:latin typeface="Bahnschrift" panose="020B0502040204020203" pitchFamily="34" charset="0"/>
            </a:endParaRPr>
          </a:p>
        </p:txBody>
      </p:sp>
      <p:grpSp>
        <p:nvGrpSpPr>
          <p:cNvPr id="26" name="Groupe 25"/>
          <p:cNvGrpSpPr/>
          <p:nvPr/>
        </p:nvGrpSpPr>
        <p:grpSpPr>
          <a:xfrm>
            <a:off x="4392926" y="3269230"/>
            <a:ext cx="3125377" cy="3019728"/>
            <a:chOff x="5349950" y="2766924"/>
            <a:chExt cx="3730106" cy="3577893"/>
          </a:xfrm>
        </p:grpSpPr>
        <p:sp>
          <p:nvSpPr>
            <p:cNvPr id="11" name="Ellipse 10"/>
            <p:cNvSpPr/>
            <p:nvPr/>
          </p:nvSpPr>
          <p:spPr>
            <a:xfrm>
              <a:off x="5630779" y="3020200"/>
              <a:ext cx="3439652" cy="292608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2" name="Arc 21"/>
            <p:cNvSpPr/>
            <p:nvPr/>
          </p:nvSpPr>
          <p:spPr>
            <a:xfrm flipH="1">
              <a:off x="5349950" y="2766924"/>
              <a:ext cx="3692216" cy="3577893"/>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solidFill>
                  <a:srgbClr val="7D920C"/>
                </a:solidFill>
              </a:endParaRPr>
            </a:p>
          </p:txBody>
        </p:sp>
        <p:sp>
          <p:nvSpPr>
            <p:cNvPr id="25" name="Ellipse 24"/>
            <p:cNvSpPr/>
            <p:nvPr/>
          </p:nvSpPr>
          <p:spPr>
            <a:xfrm>
              <a:off x="5630779" y="2950007"/>
              <a:ext cx="3449277" cy="3106079"/>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sp>
        <p:nvSpPr>
          <p:cNvPr id="10" name="Espace réservé du texte 5"/>
          <p:cNvSpPr txBox="1">
            <a:spLocks/>
          </p:cNvSpPr>
          <p:nvPr/>
        </p:nvSpPr>
        <p:spPr>
          <a:xfrm>
            <a:off x="6948264" y="3416681"/>
            <a:ext cx="1776438" cy="533745"/>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015" dirty="0" smtClean="0"/>
              <a:t>Septembre – octobre 2021</a:t>
            </a:r>
            <a:endParaRPr lang="fr-FR" sz="3323" dirty="0"/>
          </a:p>
          <a:p>
            <a:pPr algn="ctr"/>
            <a:r>
              <a:rPr lang="fr-FR" sz="923" dirty="0" smtClean="0"/>
              <a:t>CDG GERANT</a:t>
            </a:r>
            <a:endParaRPr lang="fr-FR" sz="923" dirty="0"/>
          </a:p>
        </p:txBody>
      </p:sp>
      <p:sp>
        <p:nvSpPr>
          <p:cNvPr id="28" name="Espace réservé du numéro de diapositive 27"/>
          <p:cNvSpPr>
            <a:spLocks noGrp="1"/>
          </p:cNvSpPr>
          <p:nvPr>
            <p:ph type="sldNum" sz="quarter" idx="12"/>
          </p:nvPr>
        </p:nvSpPr>
        <p:spPr/>
        <p:txBody>
          <a:bodyPr/>
          <a:lstStyle/>
          <a:p>
            <a:fld id="{43358468-A690-4B95-98B9-3C4841944A57}" type="slidenum">
              <a:rPr lang="fr-FR" smtClean="0"/>
              <a:pPr/>
              <a:t>14</a:t>
            </a:fld>
            <a:endParaRPr lang="fr-FR"/>
          </a:p>
        </p:txBody>
      </p:sp>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25532"/>
            <a:ext cx="881359"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61228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ZoneTexte 1"/>
          <p:cNvSpPr txBox="1">
            <a:spLocks noChangeArrowheads="1"/>
          </p:cNvSpPr>
          <p:nvPr/>
        </p:nvSpPr>
        <p:spPr bwMode="auto">
          <a:xfrm>
            <a:off x="884314" y="523365"/>
            <a:ext cx="7837238"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844083">
              <a:defRPr/>
            </a:pPr>
            <a:r>
              <a:rPr lang="fr-FR" sz="2954" b="1" dirty="0">
                <a:solidFill>
                  <a:srgbClr val="7D920C"/>
                </a:solidFill>
                <a:latin typeface="Bahnschrift" panose="020B0502040204020203" pitchFamily="34" charset="0"/>
                <a:cs typeface="Arial" panose="020B0604020202020204" pitchFamily="34" charset="0"/>
              </a:rPr>
              <a:t>SOMMAIRE</a:t>
            </a:r>
            <a:endParaRPr lang="fr-FR" sz="2954" dirty="0">
              <a:solidFill>
                <a:srgbClr val="7D920C"/>
              </a:solidFill>
              <a:latin typeface="Bahnschrift" panose="020B0502040204020203" pitchFamily="34" charset="0"/>
              <a:cs typeface="Arial" panose="020B0604020202020204" pitchFamily="34" charset="0"/>
            </a:endParaRPr>
          </a:p>
        </p:txBody>
      </p:sp>
      <p:sp>
        <p:nvSpPr>
          <p:cNvPr id="57" name="ZoneTexte 1"/>
          <p:cNvSpPr txBox="1">
            <a:spLocks noChangeArrowheads="1"/>
          </p:cNvSpPr>
          <p:nvPr/>
        </p:nvSpPr>
        <p:spPr bwMode="auto">
          <a:xfrm>
            <a:off x="1210007" y="1567841"/>
            <a:ext cx="7251180" cy="39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844083">
              <a:defRPr/>
            </a:pPr>
            <a:r>
              <a:rPr lang="fr-FR" sz="923" b="1" dirty="0">
                <a:solidFill>
                  <a:srgbClr val="F07D00"/>
                </a:solidFill>
                <a:latin typeface="Bahnschrift" panose="020B0502040204020203" pitchFamily="34" charset="0"/>
              </a:rPr>
              <a:t>Présentation des intervenants</a:t>
            </a:r>
          </a:p>
          <a:p>
            <a:pPr marL="158265" indent="-158265" defTabSz="844083">
              <a:buClr>
                <a:schemeClr val="tx1">
                  <a:lumMod val="50000"/>
                  <a:lumOff val="50000"/>
                </a:schemeClr>
              </a:buClr>
              <a:buFont typeface="Symbol" panose="05050102010706020507" pitchFamily="18" charset="2"/>
              <a:buChar char="&gt;"/>
              <a:defRPr/>
            </a:pPr>
            <a:r>
              <a:rPr lang="fr-FR" sz="923" dirty="0">
                <a:solidFill>
                  <a:srgbClr val="747373"/>
                </a:solidFill>
                <a:latin typeface="Bahnschrift" panose="020B0502040204020203" pitchFamily="34" charset="0"/>
              </a:rPr>
              <a:t>Centre de Gestion de LOIR-ET-CHER </a:t>
            </a:r>
          </a:p>
          <a:p>
            <a:pPr marL="158265" indent="-158265" defTabSz="844083">
              <a:buClr>
                <a:schemeClr val="tx1">
                  <a:lumMod val="50000"/>
                  <a:lumOff val="50000"/>
                </a:schemeClr>
              </a:buClr>
              <a:buFont typeface="Symbol" panose="05050102010706020507" pitchFamily="18" charset="2"/>
              <a:buChar char="&gt;"/>
              <a:defRPr/>
            </a:pPr>
            <a:r>
              <a:rPr lang="fr-FR" sz="923" dirty="0">
                <a:solidFill>
                  <a:srgbClr val="747373"/>
                </a:solidFill>
                <a:latin typeface="Bahnschrift" panose="020B0502040204020203" pitchFamily="34" charset="0"/>
              </a:rPr>
              <a:t>GROUPEMENT SIACI SAINT HONORE – GROUPAMA PARIS VAL DE LOIRE</a:t>
            </a:r>
          </a:p>
          <a:p>
            <a:pPr marL="158265" indent="-158265" defTabSz="844083">
              <a:buFont typeface="Wingdings" pitchFamily="2" charset="2"/>
              <a:buChar char="§"/>
              <a:defRPr/>
            </a:pPr>
            <a:endParaRPr lang="fr-FR" sz="923" b="1" dirty="0">
              <a:solidFill>
                <a:srgbClr val="747373"/>
              </a:solidFill>
              <a:latin typeface="Bahnschrift" panose="020B0502040204020203" pitchFamily="34" charset="0"/>
            </a:endParaRPr>
          </a:p>
          <a:p>
            <a:pPr marL="158265" indent="-158265" defTabSz="844083">
              <a:buFont typeface="Wingdings" pitchFamily="2" charset="2"/>
              <a:buChar char="§"/>
              <a:defRPr/>
            </a:pPr>
            <a:endParaRPr lang="fr-FR" sz="923" b="1" dirty="0">
              <a:solidFill>
                <a:srgbClr val="747373"/>
              </a:solidFill>
              <a:latin typeface="Bahnschrift" panose="020B0502040204020203" pitchFamily="34" charset="0"/>
            </a:endParaRPr>
          </a:p>
          <a:p>
            <a:pPr defTabSz="844083">
              <a:defRPr/>
            </a:pPr>
            <a:r>
              <a:rPr lang="fr-FR" sz="923" b="1" dirty="0">
                <a:solidFill>
                  <a:srgbClr val="F07D00"/>
                </a:solidFill>
                <a:latin typeface="Bahnschrift" panose="020B0502040204020203" pitchFamily="34" charset="0"/>
              </a:rPr>
              <a:t>Rappel des obligations statutaires</a:t>
            </a:r>
            <a:endParaRPr lang="fr-FR" sz="923" dirty="0">
              <a:solidFill>
                <a:srgbClr val="747373"/>
              </a:solidFill>
              <a:latin typeface="Bahnschrift" panose="020B0502040204020203" pitchFamily="34" charset="0"/>
            </a:endParaRPr>
          </a:p>
          <a:p>
            <a:pPr marL="158265" indent="-158265" defTabSz="844083">
              <a:buClr>
                <a:schemeClr val="tx1">
                  <a:lumMod val="50000"/>
                  <a:lumOff val="50000"/>
                </a:schemeClr>
              </a:buClr>
              <a:buFont typeface="Symbol" panose="05050102010706020507" pitchFamily="18" charset="2"/>
              <a:buChar char="&gt;"/>
              <a:defRPr/>
            </a:pPr>
            <a:r>
              <a:rPr lang="fr-FR" sz="923" dirty="0">
                <a:solidFill>
                  <a:srgbClr val="747373"/>
                </a:solidFill>
                <a:latin typeface="Bahnschrift" panose="020B0502040204020203" pitchFamily="34" charset="0"/>
              </a:rPr>
              <a:t>La protection Sociale </a:t>
            </a:r>
          </a:p>
          <a:p>
            <a:pPr marL="158265" indent="-158265" defTabSz="844083">
              <a:buClr>
                <a:schemeClr val="tx1">
                  <a:lumMod val="50000"/>
                  <a:lumOff val="50000"/>
                </a:schemeClr>
              </a:buClr>
              <a:buFont typeface="Symbol" panose="05050102010706020507" pitchFamily="18" charset="2"/>
              <a:buChar char="&gt;"/>
              <a:defRPr/>
            </a:pPr>
            <a:r>
              <a:rPr lang="fr-FR" sz="923" dirty="0">
                <a:solidFill>
                  <a:srgbClr val="747373"/>
                </a:solidFill>
                <a:latin typeface="Bahnschrift" panose="020B0502040204020203" pitchFamily="34" charset="0"/>
              </a:rPr>
              <a:t>Les obligations financières importantes pour l’employeur</a:t>
            </a:r>
          </a:p>
          <a:p>
            <a:pPr defTabSz="844083">
              <a:defRPr/>
            </a:pPr>
            <a:endParaRPr lang="fr-FR" sz="923" dirty="0">
              <a:solidFill>
                <a:srgbClr val="747373"/>
              </a:solidFill>
              <a:latin typeface="Bahnschrift" panose="020B0502040204020203" pitchFamily="34" charset="0"/>
            </a:endParaRPr>
          </a:p>
          <a:p>
            <a:pPr defTabSz="844083">
              <a:defRPr/>
            </a:pPr>
            <a:endParaRPr lang="fr-FR" sz="923" dirty="0">
              <a:solidFill>
                <a:srgbClr val="747373"/>
              </a:solidFill>
              <a:latin typeface="Bahnschrift" panose="020B0502040204020203" pitchFamily="34" charset="0"/>
            </a:endParaRPr>
          </a:p>
          <a:p>
            <a:pPr defTabSz="844083">
              <a:defRPr/>
            </a:pPr>
            <a:r>
              <a:rPr lang="fr-FR" sz="923" b="1" dirty="0">
                <a:solidFill>
                  <a:srgbClr val="F07D00"/>
                </a:solidFill>
                <a:latin typeface="Bahnschrift" panose="020B0502040204020203" pitchFamily="34" charset="0"/>
              </a:rPr>
              <a:t>Un contrat mutualisé et protecteur</a:t>
            </a:r>
            <a:endParaRPr lang="fr-FR" sz="923" b="1" dirty="0">
              <a:solidFill>
                <a:srgbClr val="FF0000"/>
              </a:solidFill>
              <a:latin typeface="Bahnschrift" panose="020B0502040204020203" pitchFamily="34" charset="0"/>
            </a:endParaRPr>
          </a:p>
          <a:p>
            <a:pPr marL="158265" indent="-158265" defTabSz="844083">
              <a:buClr>
                <a:schemeClr val="tx1">
                  <a:lumMod val="50000"/>
                  <a:lumOff val="50000"/>
                </a:schemeClr>
              </a:buClr>
              <a:buFont typeface="Symbol" panose="05050102010706020507" pitchFamily="18" charset="2"/>
              <a:buChar char="&gt;"/>
              <a:defRPr/>
            </a:pPr>
            <a:r>
              <a:rPr lang="fr-FR" sz="923" dirty="0">
                <a:solidFill>
                  <a:srgbClr val="747373"/>
                </a:solidFill>
                <a:latin typeface="Bahnschrift" panose="020B0502040204020203" pitchFamily="34" charset="0"/>
              </a:rPr>
              <a:t>Le certificat d’adhésion</a:t>
            </a:r>
          </a:p>
          <a:p>
            <a:pPr marL="158265" indent="-158265" defTabSz="844083">
              <a:buClr>
                <a:schemeClr val="tx1">
                  <a:lumMod val="50000"/>
                  <a:lumOff val="50000"/>
                </a:schemeClr>
              </a:buClr>
              <a:buFont typeface="Symbol" panose="05050102010706020507" pitchFamily="18" charset="2"/>
              <a:buChar char="&gt;"/>
              <a:defRPr/>
            </a:pPr>
            <a:r>
              <a:rPr lang="fr-FR" sz="923" dirty="0">
                <a:solidFill>
                  <a:srgbClr val="747373"/>
                </a:solidFill>
                <a:latin typeface="Bahnschrift" panose="020B0502040204020203" pitchFamily="34" charset="0"/>
              </a:rPr>
              <a:t>L’assiette de cotisation </a:t>
            </a:r>
          </a:p>
          <a:p>
            <a:pPr marL="158265" indent="-158265" defTabSz="844083">
              <a:buFont typeface="Wingdings" pitchFamily="2" charset="2"/>
              <a:buChar char="§"/>
              <a:defRPr/>
            </a:pPr>
            <a:endParaRPr lang="fr-FR" sz="923" dirty="0">
              <a:solidFill>
                <a:srgbClr val="747373"/>
              </a:solidFill>
              <a:latin typeface="Bahnschrift" panose="020B0502040204020203" pitchFamily="34" charset="0"/>
            </a:endParaRPr>
          </a:p>
          <a:p>
            <a:pPr marL="158265" indent="-158265" defTabSz="844083">
              <a:buFont typeface="Wingdings" pitchFamily="2" charset="2"/>
              <a:buChar char="§"/>
              <a:defRPr/>
            </a:pPr>
            <a:endParaRPr lang="fr-FR" sz="923" dirty="0">
              <a:solidFill>
                <a:srgbClr val="747373"/>
              </a:solidFill>
              <a:latin typeface="Bahnschrift" panose="020B0502040204020203" pitchFamily="34" charset="0"/>
            </a:endParaRPr>
          </a:p>
          <a:p>
            <a:pPr defTabSz="844083">
              <a:defRPr/>
            </a:pPr>
            <a:r>
              <a:rPr lang="fr-FR" sz="923" b="1" kern="0" dirty="0">
                <a:solidFill>
                  <a:srgbClr val="F07D00"/>
                </a:solidFill>
                <a:latin typeface="Bahnschrift" panose="020B0502040204020203" pitchFamily="34" charset="0"/>
              </a:rPr>
              <a:t>La gestion de vos sinistres</a:t>
            </a:r>
          </a:p>
          <a:p>
            <a:pPr marL="158265" indent="-158265" defTabSz="844083" fontAlgn="auto">
              <a:spcBef>
                <a:spcPts val="0"/>
              </a:spcBef>
              <a:spcAft>
                <a:spcPts val="0"/>
              </a:spcAft>
              <a:buClr>
                <a:schemeClr val="tx1">
                  <a:lumMod val="50000"/>
                  <a:lumOff val="50000"/>
                </a:schemeClr>
              </a:buClr>
              <a:buFont typeface="Symbol" panose="05050102010706020507" pitchFamily="18" charset="2"/>
              <a:buChar char="&gt;"/>
              <a:defRPr/>
            </a:pPr>
            <a:r>
              <a:rPr lang="fr-FR" sz="923" kern="0" dirty="0">
                <a:solidFill>
                  <a:srgbClr val="747373"/>
                </a:solidFill>
                <a:latin typeface="Bahnschrift" panose="020B0502040204020203" pitchFamily="34" charset="0"/>
              </a:rPr>
              <a:t>Les solutions simples et personnalisées </a:t>
            </a:r>
          </a:p>
          <a:p>
            <a:pPr marL="158265" indent="-158265" defTabSz="844083" fontAlgn="auto">
              <a:spcBef>
                <a:spcPts val="0"/>
              </a:spcBef>
              <a:spcAft>
                <a:spcPts val="0"/>
              </a:spcAft>
              <a:buClr>
                <a:schemeClr val="tx1">
                  <a:lumMod val="50000"/>
                  <a:lumOff val="50000"/>
                </a:schemeClr>
              </a:buClr>
              <a:buFont typeface="Symbol" panose="05050102010706020507" pitchFamily="18" charset="2"/>
              <a:buChar char="&gt;"/>
              <a:defRPr/>
            </a:pPr>
            <a:r>
              <a:rPr lang="fr-FR" sz="923" kern="0" dirty="0">
                <a:solidFill>
                  <a:srgbClr val="747373"/>
                </a:solidFill>
                <a:latin typeface="Bahnschrift" panose="020B0502040204020203" pitchFamily="34" charset="0"/>
              </a:rPr>
              <a:t>Les services proposés sur le pilotage de l’absentéisme</a:t>
            </a:r>
          </a:p>
          <a:p>
            <a:pPr defTabSz="844083" fontAlgn="auto">
              <a:spcBef>
                <a:spcPts val="0"/>
              </a:spcBef>
              <a:spcAft>
                <a:spcPts val="0"/>
              </a:spcAft>
              <a:defRPr/>
            </a:pPr>
            <a:endParaRPr lang="fr-FR" sz="923" kern="0" dirty="0">
              <a:solidFill>
                <a:srgbClr val="747373"/>
              </a:solidFill>
              <a:latin typeface="Bahnschrift" panose="020B0502040204020203" pitchFamily="34" charset="0"/>
            </a:endParaRPr>
          </a:p>
          <a:p>
            <a:pPr marL="158265" indent="-158265" defTabSz="844083">
              <a:buFont typeface="Wingdings" pitchFamily="2" charset="2"/>
              <a:buChar char="§"/>
              <a:defRPr/>
            </a:pPr>
            <a:endParaRPr lang="fr-FR" sz="923" dirty="0">
              <a:solidFill>
                <a:srgbClr val="747373"/>
              </a:solidFill>
              <a:latin typeface="Bahnschrift" panose="020B0502040204020203" pitchFamily="34" charset="0"/>
            </a:endParaRPr>
          </a:p>
          <a:p>
            <a:pPr defTabSz="844083">
              <a:defRPr/>
            </a:pPr>
            <a:endParaRPr lang="fr-FR" sz="923" b="1" kern="0" dirty="0">
              <a:solidFill>
                <a:srgbClr val="F07D00"/>
              </a:solidFill>
              <a:latin typeface="Bahnschrift" panose="020B0502040204020203" pitchFamily="34" charset="0"/>
            </a:endParaRPr>
          </a:p>
          <a:p>
            <a:pPr defTabSz="844083">
              <a:defRPr/>
            </a:pPr>
            <a:r>
              <a:rPr lang="fr-FR" sz="923" b="1" kern="0" dirty="0">
                <a:solidFill>
                  <a:srgbClr val="F07D00"/>
                </a:solidFill>
                <a:latin typeface="Bahnschrift" panose="020B0502040204020203" pitchFamily="34" charset="0"/>
              </a:rPr>
              <a:t>Les services du contrat groupe et la mission facultative du Centre de Gestion</a:t>
            </a:r>
          </a:p>
          <a:p>
            <a:pPr defTabSz="844083">
              <a:defRPr/>
            </a:pPr>
            <a:endParaRPr lang="fr-FR" sz="923" kern="0" dirty="0">
              <a:solidFill>
                <a:srgbClr val="747373"/>
              </a:solidFill>
              <a:latin typeface="Bahnschrift" panose="020B0502040204020203" pitchFamily="34" charset="0"/>
            </a:endParaRPr>
          </a:p>
          <a:p>
            <a:pPr defTabSz="844083" fontAlgn="auto">
              <a:spcBef>
                <a:spcPts val="0"/>
              </a:spcBef>
              <a:spcAft>
                <a:spcPts val="0"/>
              </a:spcAft>
              <a:defRPr/>
            </a:pPr>
            <a:endParaRPr lang="fr-FR" sz="923" kern="0" dirty="0">
              <a:solidFill>
                <a:srgbClr val="747373"/>
              </a:solidFill>
              <a:latin typeface="Bahnschrift" panose="020B0502040204020203" pitchFamily="34" charset="0"/>
            </a:endParaRPr>
          </a:p>
          <a:p>
            <a:pPr defTabSz="844083">
              <a:defRPr/>
            </a:pPr>
            <a:endParaRPr lang="fr-FR" sz="923" dirty="0">
              <a:solidFill>
                <a:srgbClr val="747373"/>
              </a:solidFill>
              <a:latin typeface="Bahnschrift" panose="020B0502040204020203" pitchFamily="34" charset="0"/>
            </a:endParaRPr>
          </a:p>
          <a:p>
            <a:pPr marL="158265" indent="-158265" defTabSz="844083">
              <a:buFont typeface="Wingdings" pitchFamily="2" charset="2"/>
              <a:buChar char="§"/>
              <a:defRPr/>
            </a:pPr>
            <a:endParaRPr lang="fr-FR" sz="923" dirty="0">
              <a:solidFill>
                <a:srgbClr val="747373"/>
              </a:solidFill>
              <a:latin typeface="Bahnschrift" panose="020B0502040204020203" pitchFamily="34" charset="0"/>
            </a:endParaRPr>
          </a:p>
          <a:p>
            <a:pPr marL="158265" indent="-158265" defTabSz="844083">
              <a:buFont typeface="Wingdings" pitchFamily="2" charset="2"/>
              <a:buChar char="§"/>
              <a:defRPr/>
            </a:pPr>
            <a:endParaRPr lang="fr-FR" sz="923" b="1" dirty="0">
              <a:solidFill>
                <a:srgbClr val="FF0000"/>
              </a:solidFill>
              <a:latin typeface="Bahnschrift" panose="020B0502040204020203" pitchFamily="34" charset="0"/>
            </a:endParaRPr>
          </a:p>
        </p:txBody>
      </p:sp>
      <p:sp>
        <p:nvSpPr>
          <p:cNvPr id="76" name="Rectangle 2"/>
          <p:cNvSpPr>
            <a:spLocks noChangeArrowheads="1"/>
          </p:cNvSpPr>
          <p:nvPr/>
        </p:nvSpPr>
        <p:spPr bwMode="auto">
          <a:xfrm>
            <a:off x="981390" y="1556217"/>
            <a:ext cx="79870" cy="3228575"/>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nvGrpSpPr>
          <p:cNvPr id="77" name="Groupe 76"/>
          <p:cNvGrpSpPr/>
          <p:nvPr/>
        </p:nvGrpSpPr>
        <p:grpSpPr>
          <a:xfrm>
            <a:off x="5224298" y="1640923"/>
            <a:ext cx="3497254" cy="3387557"/>
            <a:chOff x="5349950" y="2766924"/>
            <a:chExt cx="3730106" cy="3577893"/>
          </a:xfrm>
        </p:grpSpPr>
        <p:sp>
          <p:nvSpPr>
            <p:cNvPr id="78" name="Ellipse 77"/>
            <p:cNvSpPr/>
            <p:nvPr/>
          </p:nvSpPr>
          <p:spPr>
            <a:xfrm>
              <a:off x="5630779" y="3020200"/>
              <a:ext cx="3439652" cy="292608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79" name="Arc 78"/>
            <p:cNvSpPr/>
            <p:nvPr/>
          </p:nvSpPr>
          <p:spPr>
            <a:xfrm flipH="1">
              <a:off x="5349950" y="2766924"/>
              <a:ext cx="3692216" cy="3577893"/>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solidFill>
                  <a:srgbClr val="7D920C"/>
                </a:solidFill>
              </a:endParaRPr>
            </a:p>
          </p:txBody>
        </p:sp>
        <p:sp>
          <p:nvSpPr>
            <p:cNvPr id="80" name="Ellipse 79"/>
            <p:cNvSpPr/>
            <p:nvPr/>
          </p:nvSpPr>
          <p:spPr>
            <a:xfrm>
              <a:off x="5630779" y="2962414"/>
              <a:ext cx="3449277" cy="3106079"/>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pic>
        <p:nvPicPr>
          <p:cNvPr id="81" name="Imag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8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ZoneTexte 83"/>
          <p:cNvSpPr txBox="1"/>
          <p:nvPr/>
        </p:nvSpPr>
        <p:spPr>
          <a:xfrm>
            <a:off x="543563" y="1612937"/>
            <a:ext cx="427644" cy="433196"/>
          </a:xfrm>
          <a:prstGeom prst="rect">
            <a:avLst/>
          </a:prstGeom>
          <a:noFill/>
        </p:spPr>
        <p:txBody>
          <a:bodyPr wrap="square" rtlCol="0">
            <a:spAutoFit/>
          </a:bodyPr>
          <a:lstStyle/>
          <a:p>
            <a:r>
              <a:rPr lang="fr-FR" sz="2215" dirty="0">
                <a:solidFill>
                  <a:srgbClr val="F07D00"/>
                </a:solidFill>
                <a:latin typeface="Bahnschrift SemiBold" panose="020B0502040204020203" pitchFamily="34" charset="0"/>
              </a:rPr>
              <a:t>1</a:t>
            </a:r>
          </a:p>
        </p:txBody>
      </p:sp>
      <p:sp>
        <p:nvSpPr>
          <p:cNvPr id="85" name="ZoneTexte 84"/>
          <p:cNvSpPr txBox="1"/>
          <p:nvPr/>
        </p:nvSpPr>
        <p:spPr>
          <a:xfrm>
            <a:off x="514506" y="2238352"/>
            <a:ext cx="427644" cy="433196"/>
          </a:xfrm>
          <a:prstGeom prst="rect">
            <a:avLst/>
          </a:prstGeom>
          <a:noFill/>
        </p:spPr>
        <p:txBody>
          <a:bodyPr wrap="square" rtlCol="0">
            <a:spAutoFit/>
          </a:bodyPr>
          <a:lstStyle/>
          <a:p>
            <a:r>
              <a:rPr lang="fr-FR" sz="2215" dirty="0">
                <a:solidFill>
                  <a:srgbClr val="F07D00"/>
                </a:solidFill>
                <a:latin typeface="Bahnschrift SemiBold" panose="020B0502040204020203" pitchFamily="34" charset="0"/>
              </a:rPr>
              <a:t>2</a:t>
            </a:r>
          </a:p>
        </p:txBody>
      </p:sp>
      <p:sp>
        <p:nvSpPr>
          <p:cNvPr id="86" name="ZoneTexte 85"/>
          <p:cNvSpPr txBox="1"/>
          <p:nvPr/>
        </p:nvSpPr>
        <p:spPr>
          <a:xfrm>
            <a:off x="485671" y="3052857"/>
            <a:ext cx="427644" cy="433196"/>
          </a:xfrm>
          <a:prstGeom prst="rect">
            <a:avLst/>
          </a:prstGeom>
          <a:noFill/>
        </p:spPr>
        <p:txBody>
          <a:bodyPr wrap="square" rtlCol="0">
            <a:spAutoFit/>
          </a:bodyPr>
          <a:lstStyle/>
          <a:p>
            <a:r>
              <a:rPr lang="fr-FR" sz="2215" dirty="0">
                <a:solidFill>
                  <a:srgbClr val="F07D00"/>
                </a:solidFill>
                <a:latin typeface="Bahnschrift SemiBold" panose="020B0502040204020203" pitchFamily="34" charset="0"/>
              </a:rPr>
              <a:t>3</a:t>
            </a:r>
          </a:p>
        </p:txBody>
      </p:sp>
      <p:sp>
        <p:nvSpPr>
          <p:cNvPr id="87" name="ZoneTexte 86"/>
          <p:cNvSpPr txBox="1"/>
          <p:nvPr/>
        </p:nvSpPr>
        <p:spPr>
          <a:xfrm>
            <a:off x="467193" y="3660409"/>
            <a:ext cx="417121" cy="433196"/>
          </a:xfrm>
          <a:prstGeom prst="rect">
            <a:avLst/>
          </a:prstGeom>
          <a:noFill/>
        </p:spPr>
        <p:txBody>
          <a:bodyPr wrap="square" rtlCol="0">
            <a:spAutoFit/>
          </a:bodyPr>
          <a:lstStyle/>
          <a:p>
            <a:r>
              <a:rPr lang="fr-FR" sz="2215" dirty="0">
                <a:solidFill>
                  <a:srgbClr val="F07D00"/>
                </a:solidFill>
                <a:latin typeface="Bahnschrift SemiBold" panose="020B0502040204020203" pitchFamily="34" charset="0"/>
              </a:rPr>
              <a:t>4</a:t>
            </a:r>
          </a:p>
        </p:txBody>
      </p:sp>
      <p:sp>
        <p:nvSpPr>
          <p:cNvPr id="88" name="ZoneTexte 87"/>
          <p:cNvSpPr txBox="1"/>
          <p:nvPr/>
        </p:nvSpPr>
        <p:spPr>
          <a:xfrm>
            <a:off x="485672" y="4355942"/>
            <a:ext cx="427644" cy="433196"/>
          </a:xfrm>
          <a:prstGeom prst="rect">
            <a:avLst/>
          </a:prstGeom>
          <a:noFill/>
        </p:spPr>
        <p:txBody>
          <a:bodyPr wrap="square" rtlCol="0">
            <a:spAutoFit/>
          </a:bodyPr>
          <a:lstStyle/>
          <a:p>
            <a:r>
              <a:rPr lang="fr-FR" sz="2215" dirty="0">
                <a:solidFill>
                  <a:srgbClr val="F07D00"/>
                </a:solidFill>
                <a:latin typeface="Bahnschrift SemiBold" panose="020B0502040204020203" pitchFamily="34" charset="0"/>
              </a:rPr>
              <a:t>5</a:t>
            </a:r>
          </a:p>
        </p:txBody>
      </p:sp>
      <p:sp>
        <p:nvSpPr>
          <p:cNvPr id="90" name="Espace réservé du numéro de diapositive 89"/>
          <p:cNvSpPr>
            <a:spLocks noGrp="1"/>
          </p:cNvSpPr>
          <p:nvPr>
            <p:ph type="sldNum" sz="quarter" idx="12"/>
          </p:nvPr>
        </p:nvSpPr>
        <p:spPr/>
        <p:txBody>
          <a:bodyPr/>
          <a:lstStyle/>
          <a:p>
            <a:fld id="{43358468-A690-4B95-98B9-3C4841944A57}" type="slidenum">
              <a:rPr lang="fr-FR" smtClean="0"/>
              <a:pPr/>
              <a:t>15</a:t>
            </a:fld>
            <a:endParaRPr lang="fr-F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759268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43358468-A690-4B95-98B9-3C4841944A57}" type="slidenum">
              <a:rPr lang="fr-FR" smtClean="0"/>
              <a:pPr/>
              <a:t>16</a:t>
            </a:fld>
            <a:endParaRPr lang="fr-FR"/>
          </a:p>
        </p:txBody>
      </p:sp>
      <p:grpSp>
        <p:nvGrpSpPr>
          <p:cNvPr id="15" name="Groupe 14"/>
          <p:cNvGrpSpPr/>
          <p:nvPr/>
        </p:nvGrpSpPr>
        <p:grpSpPr>
          <a:xfrm>
            <a:off x="462121" y="690339"/>
            <a:ext cx="7705334" cy="407629"/>
            <a:chOff x="500631" y="462117"/>
            <a:chExt cx="8347445" cy="441598"/>
          </a:xfrm>
        </p:grpSpPr>
        <p:sp>
          <p:nvSpPr>
            <p:cNvPr id="8" name="Rectangle 7"/>
            <p:cNvSpPr/>
            <p:nvPr/>
          </p:nvSpPr>
          <p:spPr>
            <a:xfrm>
              <a:off x="500631" y="462117"/>
              <a:ext cx="8347445" cy="377118"/>
            </a:xfrm>
            <a:prstGeom prst="rect">
              <a:avLst/>
            </a:prstGeom>
          </p:spPr>
          <p:txBody>
            <a:bodyPr wrap="square">
              <a:spAutoFit/>
            </a:bodyPr>
            <a:lstStyle/>
            <a:p>
              <a:r>
                <a:rPr lang="fr-FR" sz="1662" dirty="0">
                  <a:solidFill>
                    <a:srgbClr val="7D920C"/>
                  </a:solidFill>
                  <a:latin typeface="Bahnschrift" panose="020B0502040204020203" pitchFamily="34" charset="0"/>
                </a:rPr>
                <a:t>EVOLUTION DU PRECEDENT CONTRAT GROUPE </a:t>
              </a:r>
            </a:p>
          </p:txBody>
        </p:sp>
        <p:sp>
          <p:nvSpPr>
            <p:cNvPr id="10" name="Rectangle 2"/>
            <p:cNvSpPr>
              <a:spLocks noChangeArrowheads="1"/>
            </p:cNvSpPr>
            <p:nvPr/>
          </p:nvSpPr>
          <p:spPr bwMode="auto">
            <a:xfrm>
              <a:off x="587479" y="857996"/>
              <a:ext cx="1158050"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sp>
        <p:nvSpPr>
          <p:cNvPr id="16"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graphicFrame>
        <p:nvGraphicFramePr>
          <p:cNvPr id="17" name="Graphique 16"/>
          <p:cNvGraphicFramePr/>
          <p:nvPr>
            <p:extLst/>
          </p:nvPr>
        </p:nvGraphicFramePr>
        <p:xfrm>
          <a:off x="542289" y="3832228"/>
          <a:ext cx="3928731" cy="2303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phique 17"/>
          <p:cNvGraphicFramePr/>
          <p:nvPr>
            <p:extLst/>
          </p:nvPr>
        </p:nvGraphicFramePr>
        <p:xfrm>
          <a:off x="2329269" y="1283329"/>
          <a:ext cx="3971037" cy="2076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p:cNvGraphicFramePr/>
          <p:nvPr>
            <p:extLst/>
          </p:nvPr>
        </p:nvGraphicFramePr>
        <p:xfrm>
          <a:off x="4722913" y="3832228"/>
          <a:ext cx="3971037" cy="2309015"/>
        </p:xfrm>
        <a:graphic>
          <a:graphicData uri="http://schemas.openxmlformats.org/drawingml/2006/chart">
            <c:chart xmlns:c="http://schemas.openxmlformats.org/drawingml/2006/chart" xmlns:r="http://schemas.openxmlformats.org/officeDocument/2006/relationships" r:id="rId4"/>
          </a:graphicData>
        </a:graphic>
      </p:graphicFrame>
      <p:sp>
        <p:nvSpPr>
          <p:cNvPr id="20" name="Ellipse 19"/>
          <p:cNvSpPr/>
          <p:nvPr/>
        </p:nvSpPr>
        <p:spPr bwMode="auto">
          <a:xfrm>
            <a:off x="6452242" y="3361206"/>
            <a:ext cx="1193850" cy="409440"/>
          </a:xfrm>
          <a:prstGeom prst="ellipse">
            <a:avLst/>
          </a:prstGeom>
          <a:solidFill>
            <a:srgbClr val="0069B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fr-FR" sz="1292" dirty="0">
                <a:solidFill>
                  <a:schemeClr val="bg1"/>
                </a:solidFill>
              </a:rPr>
              <a:t>CNRACL</a:t>
            </a:r>
          </a:p>
        </p:txBody>
      </p:sp>
      <p:sp>
        <p:nvSpPr>
          <p:cNvPr id="21" name="Ellipse 20"/>
          <p:cNvSpPr/>
          <p:nvPr/>
        </p:nvSpPr>
        <p:spPr bwMode="auto">
          <a:xfrm>
            <a:off x="7415083" y="3088191"/>
            <a:ext cx="1326387" cy="409440"/>
          </a:xfrm>
          <a:prstGeom prst="ellipse">
            <a:avLst/>
          </a:prstGeom>
          <a:solidFill>
            <a:srgbClr val="FF5B27"/>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92" dirty="0">
                <a:solidFill>
                  <a:schemeClr val="bg1"/>
                </a:solidFill>
              </a:rPr>
              <a:t> IRCANTEC</a:t>
            </a:r>
          </a:p>
        </p:txBody>
      </p:sp>
    </p:spTree>
    <p:extLst>
      <p:ext uri="{BB962C8B-B14F-4D97-AF65-F5344CB8AC3E}">
        <p14:creationId xmlns:p14="http://schemas.microsoft.com/office/powerpoint/2010/main" val="1419620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3417139" y="3611763"/>
            <a:ext cx="4888114"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585" dirty="0"/>
              <a:t>Présentation des intervenants et de vos contacts dédiés</a:t>
            </a:r>
          </a:p>
        </p:txBody>
      </p:sp>
      <p:grpSp>
        <p:nvGrpSpPr>
          <p:cNvPr id="20" name="Groupe 19"/>
          <p:cNvGrpSpPr/>
          <p:nvPr/>
        </p:nvGrpSpPr>
        <p:grpSpPr>
          <a:xfrm>
            <a:off x="208708" y="1334234"/>
            <a:ext cx="7665257" cy="1181780"/>
            <a:chOff x="691116" y="2103976"/>
            <a:chExt cx="8304028" cy="1280262"/>
          </a:xfrm>
        </p:grpSpPr>
        <p:sp>
          <p:nvSpPr>
            <p:cNvPr id="4" name="Titre 1"/>
            <p:cNvSpPr txBox="1">
              <a:spLocks/>
            </p:cNvSpPr>
            <p:nvPr/>
          </p:nvSpPr>
          <p:spPr>
            <a:xfrm>
              <a:off x="691116" y="2103976"/>
              <a:ext cx="8304028" cy="1280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539" dirty="0">
                  <a:solidFill>
                    <a:srgbClr val="7D920C"/>
                  </a:solidFill>
                  <a:latin typeface="Bahnschrift" panose="020B0502040204020203" pitchFamily="34" charset="0"/>
                </a:rPr>
                <a:t>Partie 1</a:t>
              </a:r>
            </a:p>
          </p:txBody>
        </p:sp>
        <p:sp>
          <p:nvSpPr>
            <p:cNvPr id="6" name="Rectangle 2"/>
            <p:cNvSpPr>
              <a:spLocks noChangeArrowheads="1"/>
            </p:cNvSpPr>
            <p:nvPr/>
          </p:nvSpPr>
          <p:spPr bwMode="auto">
            <a:xfrm flipV="1">
              <a:off x="3915730" y="3294566"/>
              <a:ext cx="1734295"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7" name="Groupe 6"/>
          <p:cNvGrpSpPr/>
          <p:nvPr/>
        </p:nvGrpSpPr>
        <p:grpSpPr>
          <a:xfrm>
            <a:off x="101138" y="2590223"/>
            <a:ext cx="3634149" cy="3629778"/>
            <a:chOff x="355763" y="1159341"/>
            <a:chExt cx="4298728" cy="3884298"/>
          </a:xfrm>
        </p:grpSpPr>
        <p:grpSp>
          <p:nvGrpSpPr>
            <p:cNvPr id="8" name="Groupe 7"/>
            <p:cNvGrpSpPr/>
            <p:nvPr/>
          </p:nvGrpSpPr>
          <p:grpSpPr>
            <a:xfrm>
              <a:off x="355763" y="1159341"/>
              <a:ext cx="4298728" cy="3884298"/>
              <a:chOff x="263443" y="1688730"/>
              <a:chExt cx="4298728" cy="3884298"/>
            </a:xfrm>
          </p:grpSpPr>
          <p:sp>
            <p:nvSpPr>
              <p:cNvPr id="10" name="Ellipse 9"/>
              <p:cNvSpPr/>
              <p:nvPr/>
            </p:nvSpPr>
            <p:spPr>
              <a:xfrm>
                <a:off x="263443" y="1817303"/>
                <a:ext cx="3956059" cy="325893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1" name="Arc 10"/>
              <p:cNvSpPr/>
              <p:nvPr/>
            </p:nvSpPr>
            <p:spPr>
              <a:xfrm>
                <a:off x="519765" y="1688730"/>
                <a:ext cx="4042406" cy="3884298"/>
              </a:xfrm>
              <a:prstGeom prst="arc">
                <a:avLst>
                  <a:gd name="adj1" fmla="val 16240277"/>
                  <a:gd name="adj2" fmla="val 21545735"/>
                </a:avLst>
              </a:prstGeom>
              <a:ln w="19050">
                <a:solidFill>
                  <a:srgbClr val="7D920C"/>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9" name="Ellipse 8"/>
            <p:cNvSpPr/>
            <p:nvPr/>
          </p:nvSpPr>
          <p:spPr>
            <a:xfrm>
              <a:off x="355763" y="1223627"/>
              <a:ext cx="3989266" cy="3323224"/>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12" name="Groupe 11"/>
          <p:cNvGrpSpPr/>
          <p:nvPr/>
        </p:nvGrpSpPr>
        <p:grpSpPr>
          <a:xfrm flipH="1">
            <a:off x="5926958" y="467423"/>
            <a:ext cx="3187597" cy="3305460"/>
            <a:chOff x="287785" y="1122689"/>
            <a:chExt cx="4366706" cy="3920950"/>
          </a:xfrm>
        </p:grpSpPr>
        <p:grpSp>
          <p:nvGrpSpPr>
            <p:cNvPr id="13" name="Groupe 12"/>
            <p:cNvGrpSpPr/>
            <p:nvPr/>
          </p:nvGrpSpPr>
          <p:grpSpPr>
            <a:xfrm>
              <a:off x="355763" y="1159341"/>
              <a:ext cx="4298728" cy="3884298"/>
              <a:chOff x="263443" y="1688730"/>
              <a:chExt cx="4298728" cy="3884298"/>
            </a:xfrm>
          </p:grpSpPr>
          <p:sp>
            <p:nvSpPr>
              <p:cNvPr id="15" name="Ellipse 14"/>
              <p:cNvSpPr/>
              <p:nvPr/>
            </p:nvSpPr>
            <p:spPr>
              <a:xfrm>
                <a:off x="263443" y="1817303"/>
                <a:ext cx="3956059" cy="325893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6" name="Arc 15"/>
              <p:cNvSpPr/>
              <p:nvPr/>
            </p:nvSpPr>
            <p:spPr>
              <a:xfrm>
                <a:off x="519765" y="1688730"/>
                <a:ext cx="4042406" cy="3884298"/>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14" name="Ellipse 13"/>
            <p:cNvSpPr/>
            <p:nvPr/>
          </p:nvSpPr>
          <p:spPr>
            <a:xfrm>
              <a:off x="287785" y="1122689"/>
              <a:ext cx="4097586" cy="3424161"/>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space réservé du numéro de diapositive 20"/>
          <p:cNvSpPr>
            <a:spLocks noGrp="1"/>
          </p:cNvSpPr>
          <p:nvPr>
            <p:ph type="sldNum" sz="quarter" idx="12"/>
          </p:nvPr>
        </p:nvSpPr>
        <p:spPr/>
        <p:txBody>
          <a:bodyPr/>
          <a:lstStyle/>
          <a:p>
            <a:fld id="{43358468-A690-4B95-98B9-3C4841944A57}" type="slidenum">
              <a:rPr lang="fr-FR" smtClean="0"/>
              <a:pPr/>
              <a:t>17</a:t>
            </a:fld>
            <a:endParaRPr lang="fr-F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438519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a:spLocks noChangeArrowheads="1"/>
          </p:cNvSpPr>
          <p:nvPr/>
        </p:nvSpPr>
        <p:spPr bwMode="auto">
          <a:xfrm>
            <a:off x="1149158" y="3803008"/>
            <a:ext cx="7448493" cy="265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Arial" charset="0"/>
              </a:defRPr>
            </a:lvl1pPr>
            <a:lvl2pPr marL="742950" indent="-285750">
              <a:defRPr b="1">
                <a:solidFill>
                  <a:schemeClr val="tx1"/>
                </a:solidFill>
                <a:latin typeface="Arial" charset="0"/>
              </a:defRPr>
            </a:lvl2pPr>
            <a:lvl3pPr marL="1143000" indent="-17145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2" eaLnBrk="1" hangingPunct="1">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Groupe multi spécialiste de courtage et de conseil en assurance (2ème courtier français) notamment en SANTE ET PREVOYANCE</a:t>
            </a: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3000 collaborateurs </a:t>
            </a: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Une équipe d’experts du secteur local et des risques statutaires (8 à 25 ans d’expérience), ayant une stratégie durable auprès de leurs clients </a:t>
            </a:r>
          </a:p>
          <a:p>
            <a:pPr lvl="2">
              <a:spcBef>
                <a:spcPct val="50000"/>
              </a:spcBef>
              <a:buClr>
                <a:srgbClr val="F07D00"/>
              </a:buClr>
              <a:buFont typeface="Symbol" panose="05050102010706020507" pitchFamily="18" charset="2"/>
              <a:buChar char="&gt;"/>
            </a:pPr>
            <a:endParaRPr lang="fr-FR" altLang="fr-FR" sz="1108" b="0" dirty="0">
              <a:solidFill>
                <a:schemeClr val="tx1">
                  <a:lumMod val="50000"/>
                  <a:lumOff val="50000"/>
                </a:schemeClr>
              </a:solidFill>
              <a:latin typeface="Bahnschrift" panose="020B0502040204020203" pitchFamily="34" charset="0"/>
            </a:endParaRP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 1er assureur des collectivités </a:t>
            </a: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 570 000 clients-sociétaires </a:t>
            </a: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 Assureur de référence des particuliers et des retraités </a:t>
            </a: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 1er assureur du monde agricole </a:t>
            </a:r>
          </a:p>
          <a:p>
            <a:pPr lvl="2">
              <a:spcBef>
                <a:spcPct val="50000"/>
              </a:spcBef>
              <a:buClr>
                <a:srgbClr val="F07D00"/>
              </a:buClr>
              <a:buFont typeface="Symbol" panose="05050102010706020507" pitchFamily="18" charset="2"/>
              <a:buChar char="&gt;"/>
            </a:pPr>
            <a:r>
              <a:rPr lang="fr-FR" altLang="fr-FR" sz="1108" b="0" dirty="0">
                <a:solidFill>
                  <a:schemeClr val="tx1">
                    <a:lumMod val="50000"/>
                    <a:lumOff val="50000"/>
                  </a:schemeClr>
                </a:solidFill>
                <a:latin typeface="Bahnschrift" panose="020B0502040204020203" pitchFamily="34" charset="0"/>
              </a:rPr>
              <a:t> Assureur majeur des artisans, commerçants, PME, groupes coopératifs </a:t>
            </a:r>
          </a:p>
        </p:txBody>
      </p:sp>
      <p:sp>
        <p:nvSpPr>
          <p:cNvPr id="7" name="Rectangle 6"/>
          <p:cNvSpPr/>
          <p:nvPr/>
        </p:nvSpPr>
        <p:spPr>
          <a:xfrm>
            <a:off x="533570" y="1493334"/>
            <a:ext cx="7981781" cy="1285801"/>
          </a:xfrm>
          <a:prstGeom prst="rect">
            <a:avLst/>
          </a:prstGeom>
        </p:spPr>
        <p:txBody>
          <a:bodyPr wrap="square">
            <a:spAutoFit/>
          </a:bodyPr>
          <a:lstStyle/>
          <a:p>
            <a:r>
              <a:rPr lang="fr-FR" sz="1108" dirty="0">
                <a:solidFill>
                  <a:schemeClr val="accent2"/>
                </a:solidFill>
                <a:latin typeface="Bahnschrift" panose="020B0502040204020203" pitchFamily="34" charset="0"/>
              </a:rPr>
              <a:t>Date d’effet :		</a:t>
            </a:r>
            <a:r>
              <a:rPr lang="fr-FR" sz="1108" dirty="0">
                <a:solidFill>
                  <a:schemeClr val="tx1">
                    <a:lumMod val="50000"/>
                    <a:lumOff val="50000"/>
                  </a:schemeClr>
                </a:solidFill>
                <a:latin typeface="Bahnschrift" panose="020B0502040204020203" pitchFamily="34" charset="0"/>
              </a:rPr>
              <a:t>01/01/2022</a:t>
            </a:r>
            <a:endParaRPr lang="fr-FR" sz="1108" b="1" dirty="0">
              <a:solidFill>
                <a:schemeClr val="tx1">
                  <a:lumMod val="50000"/>
                  <a:lumOff val="50000"/>
                </a:schemeClr>
              </a:solidFill>
              <a:latin typeface="Bahnschrift" panose="020B0502040204020203" pitchFamily="34" charset="0"/>
            </a:endParaRPr>
          </a:p>
          <a:p>
            <a:r>
              <a:rPr lang="fr-FR" sz="1108" dirty="0">
                <a:solidFill>
                  <a:schemeClr val="accent2"/>
                </a:solidFill>
                <a:latin typeface="Bahnschrift" panose="020B0502040204020203" pitchFamily="34" charset="0"/>
              </a:rPr>
              <a:t>Assureur :		</a:t>
            </a:r>
            <a:r>
              <a:rPr lang="fr-FR" sz="1108" dirty="0" smtClean="0">
                <a:solidFill>
                  <a:schemeClr val="tx1">
                    <a:lumMod val="50000"/>
                    <a:lumOff val="50000"/>
                  </a:schemeClr>
                </a:solidFill>
                <a:latin typeface="Bahnschrift" panose="020B0502040204020203" pitchFamily="34" charset="0"/>
              </a:rPr>
              <a:t>GROUPAMA </a:t>
            </a:r>
            <a:r>
              <a:rPr lang="fr-FR" sz="1108" dirty="0">
                <a:solidFill>
                  <a:schemeClr val="tx1">
                    <a:lumMod val="50000"/>
                    <a:lumOff val="50000"/>
                  </a:schemeClr>
                </a:solidFill>
                <a:latin typeface="Bahnschrift" panose="020B0502040204020203" pitchFamily="34" charset="0"/>
              </a:rPr>
              <a:t>PARIS VAL DE LOIRE</a:t>
            </a:r>
            <a:endParaRPr lang="fr-FR" sz="1108" b="1" dirty="0">
              <a:solidFill>
                <a:schemeClr val="tx1">
                  <a:lumMod val="50000"/>
                  <a:lumOff val="50000"/>
                </a:schemeClr>
              </a:solidFill>
              <a:latin typeface="Bahnschrift" panose="020B0502040204020203" pitchFamily="34" charset="0"/>
            </a:endParaRPr>
          </a:p>
          <a:p>
            <a:r>
              <a:rPr lang="fr-FR" sz="1108" dirty="0">
                <a:solidFill>
                  <a:schemeClr val="accent2"/>
                </a:solidFill>
                <a:latin typeface="Bahnschrift" panose="020B0502040204020203" pitchFamily="34" charset="0"/>
              </a:rPr>
              <a:t>Courtier Gestionnaire :	</a:t>
            </a:r>
            <a:r>
              <a:rPr lang="fr-FR" sz="1108" b="1" dirty="0">
                <a:solidFill>
                  <a:schemeClr val="tx1">
                    <a:lumMod val="50000"/>
                    <a:lumOff val="50000"/>
                  </a:schemeClr>
                </a:solidFill>
                <a:latin typeface="Bahnschrift" panose="020B0502040204020203" pitchFamily="34" charset="0"/>
              </a:rPr>
              <a:t>SIACI SAINT HONORE</a:t>
            </a:r>
          </a:p>
          <a:p>
            <a:r>
              <a:rPr lang="fr-FR" sz="1108" dirty="0">
                <a:solidFill>
                  <a:schemeClr val="accent2"/>
                </a:solidFill>
                <a:latin typeface="Bahnschrift" panose="020B0502040204020203" pitchFamily="34" charset="0"/>
              </a:rPr>
              <a:t>Échéance annuelle :	</a:t>
            </a:r>
            <a:r>
              <a:rPr lang="fr-FR" sz="1108" b="1" dirty="0" smtClean="0">
                <a:solidFill>
                  <a:schemeClr val="tx1">
                    <a:lumMod val="50000"/>
                    <a:lumOff val="50000"/>
                  </a:schemeClr>
                </a:solidFill>
                <a:latin typeface="Bahnschrift" panose="020B0502040204020203" pitchFamily="34" charset="0"/>
              </a:rPr>
              <a:t>1</a:t>
            </a:r>
            <a:r>
              <a:rPr lang="fr-FR" sz="1108" b="1" baseline="30000" dirty="0" smtClean="0">
                <a:solidFill>
                  <a:schemeClr val="tx1">
                    <a:lumMod val="50000"/>
                    <a:lumOff val="50000"/>
                  </a:schemeClr>
                </a:solidFill>
                <a:latin typeface="Bahnschrift" panose="020B0502040204020203" pitchFamily="34" charset="0"/>
              </a:rPr>
              <a:t>er</a:t>
            </a:r>
            <a:r>
              <a:rPr lang="fr-FR" sz="1108" b="1" dirty="0" smtClean="0">
                <a:solidFill>
                  <a:schemeClr val="tx1">
                    <a:lumMod val="50000"/>
                    <a:lumOff val="50000"/>
                  </a:schemeClr>
                </a:solidFill>
                <a:latin typeface="Bahnschrift" panose="020B0502040204020203" pitchFamily="34" charset="0"/>
              </a:rPr>
              <a:t> </a:t>
            </a:r>
            <a:r>
              <a:rPr lang="fr-FR" sz="1108" b="1" dirty="0">
                <a:solidFill>
                  <a:schemeClr val="tx1">
                    <a:lumMod val="50000"/>
                    <a:lumOff val="50000"/>
                  </a:schemeClr>
                </a:solidFill>
                <a:latin typeface="Bahnschrift" panose="020B0502040204020203" pitchFamily="34" charset="0"/>
              </a:rPr>
              <a:t>Janvier</a:t>
            </a:r>
          </a:p>
          <a:p>
            <a:r>
              <a:rPr lang="fr-FR" sz="1108" dirty="0">
                <a:solidFill>
                  <a:schemeClr val="accent2"/>
                </a:solidFill>
                <a:latin typeface="Bahnschrift" panose="020B0502040204020203" pitchFamily="34" charset="0"/>
              </a:rPr>
              <a:t>Préavis de résiliation :	</a:t>
            </a:r>
            <a:r>
              <a:rPr lang="fr-FR" sz="1108" b="1" dirty="0">
                <a:solidFill>
                  <a:schemeClr val="tx1">
                    <a:lumMod val="50000"/>
                    <a:lumOff val="50000"/>
                  </a:schemeClr>
                </a:solidFill>
                <a:latin typeface="Bahnschrift" panose="020B0502040204020203" pitchFamily="34" charset="0"/>
              </a:rPr>
              <a:t>6 mois </a:t>
            </a:r>
            <a:r>
              <a:rPr lang="fr-FR" sz="1108" dirty="0">
                <a:solidFill>
                  <a:schemeClr val="tx1">
                    <a:lumMod val="50000"/>
                    <a:lumOff val="50000"/>
                  </a:schemeClr>
                </a:solidFill>
                <a:latin typeface="Bahnschrift" panose="020B0502040204020203" pitchFamily="34" charset="0"/>
              </a:rPr>
              <a:t>avant l’échéance principale</a:t>
            </a:r>
          </a:p>
          <a:p>
            <a:r>
              <a:rPr lang="fr-FR" sz="1108" dirty="0">
                <a:solidFill>
                  <a:schemeClr val="accent2"/>
                </a:solidFill>
                <a:latin typeface="Bahnschrift" panose="020B0502040204020203" pitchFamily="34" charset="0"/>
              </a:rPr>
              <a:t>Conditions Générales :	</a:t>
            </a:r>
            <a:r>
              <a:rPr lang="fr-FR" sz="1108" dirty="0">
                <a:solidFill>
                  <a:schemeClr val="tx1">
                    <a:lumMod val="50000"/>
                    <a:lumOff val="50000"/>
                  </a:schemeClr>
                </a:solidFill>
                <a:latin typeface="Bahnschrift" panose="020B0502040204020203" pitchFamily="34" charset="0"/>
              </a:rPr>
              <a:t>GROUPAMA (83350-221087-092018)</a:t>
            </a:r>
            <a:endParaRPr lang="fr-FR" sz="1108" b="1" dirty="0">
              <a:solidFill>
                <a:schemeClr val="tx1">
                  <a:lumMod val="50000"/>
                  <a:lumOff val="50000"/>
                </a:schemeClr>
              </a:solidFill>
              <a:latin typeface="Bahnschrift" panose="020B0502040204020203" pitchFamily="34" charset="0"/>
            </a:endParaRPr>
          </a:p>
          <a:p>
            <a:r>
              <a:rPr lang="fr-FR" sz="1108" dirty="0">
                <a:solidFill>
                  <a:schemeClr val="accent2"/>
                </a:solidFill>
                <a:latin typeface="Bahnschrift" panose="020B0502040204020203" pitchFamily="34" charset="0"/>
              </a:rPr>
              <a:t>Régime :		</a:t>
            </a:r>
            <a:r>
              <a:rPr lang="fr-FR" sz="1108" b="1" dirty="0" smtClean="0">
                <a:solidFill>
                  <a:schemeClr val="tx1">
                    <a:lumMod val="50000"/>
                    <a:lumOff val="50000"/>
                  </a:schemeClr>
                </a:solidFill>
                <a:latin typeface="Bahnschrift" panose="020B0502040204020203" pitchFamily="34" charset="0"/>
              </a:rPr>
              <a:t>Capitalisation</a:t>
            </a:r>
            <a:endParaRPr lang="fr-FR" sz="1108" b="1" dirty="0">
              <a:solidFill>
                <a:schemeClr val="tx1">
                  <a:lumMod val="50000"/>
                  <a:lumOff val="50000"/>
                </a:schemeClr>
              </a:solidFill>
              <a:latin typeface="Bahnschrift" panose="020B0502040204020203" pitchFamily="34" charset="0"/>
            </a:endParaRPr>
          </a:p>
        </p:txBody>
      </p:sp>
      <p:sp>
        <p:nvSpPr>
          <p:cNvPr id="9" name="Espace réservé du numéro de diapositive 8"/>
          <p:cNvSpPr>
            <a:spLocks noGrp="1"/>
          </p:cNvSpPr>
          <p:nvPr>
            <p:ph type="sldNum" sz="quarter" idx="12"/>
          </p:nvPr>
        </p:nvSpPr>
        <p:spPr/>
        <p:txBody>
          <a:bodyPr/>
          <a:lstStyle/>
          <a:p>
            <a:fld id="{43358468-A690-4B95-98B9-3C4841944A57}" type="slidenum">
              <a:rPr lang="fr-FR" smtClean="0"/>
              <a:pPr/>
              <a:t>18</a:t>
            </a:fld>
            <a:endParaRPr lang="fr-FR"/>
          </a:p>
        </p:txBody>
      </p:sp>
      <p:grpSp>
        <p:nvGrpSpPr>
          <p:cNvPr id="15" name="Groupe 14"/>
          <p:cNvGrpSpPr/>
          <p:nvPr/>
        </p:nvGrpSpPr>
        <p:grpSpPr>
          <a:xfrm>
            <a:off x="462121" y="690339"/>
            <a:ext cx="7705334" cy="407629"/>
            <a:chOff x="500631" y="462117"/>
            <a:chExt cx="8347445" cy="441598"/>
          </a:xfrm>
        </p:grpSpPr>
        <p:sp>
          <p:nvSpPr>
            <p:cNvPr id="8" name="Rectangle 7"/>
            <p:cNvSpPr/>
            <p:nvPr/>
          </p:nvSpPr>
          <p:spPr>
            <a:xfrm>
              <a:off x="500631" y="462117"/>
              <a:ext cx="8347445" cy="377118"/>
            </a:xfrm>
            <a:prstGeom prst="rect">
              <a:avLst/>
            </a:prstGeom>
          </p:spPr>
          <p:txBody>
            <a:bodyPr wrap="square">
              <a:spAutoFit/>
            </a:bodyPr>
            <a:lstStyle/>
            <a:p>
              <a:r>
                <a:rPr lang="fr-FR" sz="1662" dirty="0">
                  <a:solidFill>
                    <a:srgbClr val="7D920C"/>
                  </a:solidFill>
                  <a:latin typeface="Bahnschrift" panose="020B0502040204020203" pitchFamily="34" charset="0"/>
                </a:rPr>
                <a:t>LE CONTRAT GROUPE MIS EN PLACE PAR LE CENTRE DE GESTION</a:t>
              </a:r>
            </a:p>
          </p:txBody>
        </p:sp>
        <p:sp>
          <p:nvSpPr>
            <p:cNvPr id="10" name="Rectangle 2"/>
            <p:cNvSpPr>
              <a:spLocks noChangeArrowheads="1"/>
            </p:cNvSpPr>
            <p:nvPr/>
          </p:nvSpPr>
          <p:spPr bwMode="auto">
            <a:xfrm>
              <a:off x="587479" y="857996"/>
              <a:ext cx="1158050"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14" name="Groupe 13"/>
          <p:cNvGrpSpPr/>
          <p:nvPr/>
        </p:nvGrpSpPr>
        <p:grpSpPr>
          <a:xfrm>
            <a:off x="462121" y="3304452"/>
            <a:ext cx="4607701" cy="482783"/>
            <a:chOff x="834966" y="3294072"/>
            <a:chExt cx="4991676" cy="523015"/>
          </a:xfrm>
        </p:grpSpPr>
        <p:sp>
          <p:nvSpPr>
            <p:cNvPr id="5" name="Rectangle 3"/>
            <p:cNvSpPr txBox="1">
              <a:spLocks noChangeArrowheads="1"/>
            </p:cNvSpPr>
            <p:nvPr/>
          </p:nvSpPr>
          <p:spPr bwMode="auto">
            <a:xfrm>
              <a:off x="834966" y="3294072"/>
              <a:ext cx="4991676" cy="52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50000"/>
                </a:spcBef>
              </a:pPr>
              <a:r>
                <a:rPr lang="fr-FR" altLang="fr-FR" sz="1662" b="0" dirty="0">
                  <a:solidFill>
                    <a:srgbClr val="7D920C"/>
                  </a:solidFill>
                  <a:latin typeface="Bahnschrift" panose="020B0502040204020203" pitchFamily="34" charset="0"/>
                </a:rPr>
                <a:t>LE GROUPEMENT RETENU</a:t>
              </a:r>
            </a:p>
            <a:p>
              <a:pPr lvl="2" eaLnBrk="1" hangingPunct="1">
                <a:spcBef>
                  <a:spcPct val="50000"/>
                </a:spcBef>
              </a:pPr>
              <a:endParaRPr lang="fr-FR" altLang="fr-FR" sz="1292" b="0" dirty="0">
                <a:latin typeface="Bahnschrift" panose="020B0502040204020203" pitchFamily="34" charset="0"/>
              </a:endParaRPr>
            </a:p>
            <a:p>
              <a:pPr lvl="2" eaLnBrk="1" hangingPunct="1">
                <a:spcBef>
                  <a:spcPct val="50000"/>
                </a:spcBef>
              </a:pPr>
              <a:endParaRPr lang="fr-FR" altLang="fr-FR" sz="1292" dirty="0">
                <a:latin typeface="Bahnschrift" panose="020B0502040204020203" pitchFamily="34" charset="0"/>
              </a:endParaRPr>
            </a:p>
            <a:p>
              <a:pPr lvl="2" eaLnBrk="1" hangingPunct="1">
                <a:spcBef>
                  <a:spcPct val="50000"/>
                </a:spcBef>
              </a:pPr>
              <a:endParaRPr lang="fr-FR" altLang="fr-FR" sz="1292" dirty="0">
                <a:latin typeface="Bahnschrift" panose="020B0502040204020203" pitchFamily="34" charset="0"/>
              </a:endParaRPr>
            </a:p>
            <a:p>
              <a:pPr lvl="2" eaLnBrk="1" hangingPunct="1">
                <a:spcBef>
                  <a:spcPct val="50000"/>
                </a:spcBef>
              </a:pPr>
              <a:endParaRPr lang="en-GB" altLang="fr-FR" sz="1292" dirty="0">
                <a:latin typeface="Bahnschrift" panose="020B0502040204020203" pitchFamily="34" charset="0"/>
              </a:endParaRPr>
            </a:p>
          </p:txBody>
        </p:sp>
        <p:sp>
          <p:nvSpPr>
            <p:cNvPr id="11" name="Rectangle 2"/>
            <p:cNvSpPr>
              <a:spLocks noChangeArrowheads="1"/>
            </p:cNvSpPr>
            <p:nvPr/>
          </p:nvSpPr>
          <p:spPr bwMode="auto">
            <a:xfrm>
              <a:off x="834966" y="3678927"/>
              <a:ext cx="1158050"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39" y="3914828"/>
            <a:ext cx="1451718" cy="142292"/>
          </a:xfrm>
          <a:prstGeom prst="rect">
            <a:avLst/>
          </a:prstGeom>
        </p:spPr>
      </p:pic>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54" y="5174975"/>
            <a:ext cx="1231174" cy="27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spTree>
    <p:extLst>
      <p:ext uri="{BB962C8B-B14F-4D97-AF65-F5344CB8AC3E}">
        <p14:creationId xmlns:p14="http://schemas.microsoft.com/office/powerpoint/2010/main" val="2612771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43358468-A690-4B95-98B9-3C4841944A57}" type="slidenum">
              <a:rPr lang="fr-FR" smtClean="0"/>
              <a:pPr/>
              <a:t>19</a:t>
            </a:fld>
            <a:endParaRPr lang="fr-FR"/>
          </a:p>
        </p:txBody>
      </p:sp>
      <p:grpSp>
        <p:nvGrpSpPr>
          <p:cNvPr id="15" name="Groupe 14"/>
          <p:cNvGrpSpPr/>
          <p:nvPr/>
        </p:nvGrpSpPr>
        <p:grpSpPr>
          <a:xfrm>
            <a:off x="462121" y="690339"/>
            <a:ext cx="7705334" cy="407629"/>
            <a:chOff x="500631" y="462117"/>
            <a:chExt cx="8347445" cy="441598"/>
          </a:xfrm>
        </p:grpSpPr>
        <p:sp>
          <p:nvSpPr>
            <p:cNvPr id="8" name="Rectangle 7"/>
            <p:cNvSpPr/>
            <p:nvPr/>
          </p:nvSpPr>
          <p:spPr>
            <a:xfrm>
              <a:off x="500631" y="462117"/>
              <a:ext cx="8347445" cy="377118"/>
            </a:xfrm>
            <a:prstGeom prst="rect">
              <a:avLst/>
            </a:prstGeom>
          </p:spPr>
          <p:txBody>
            <a:bodyPr wrap="square">
              <a:spAutoFit/>
            </a:bodyPr>
            <a:lstStyle/>
            <a:p>
              <a:r>
                <a:rPr lang="fr-FR" sz="1662" dirty="0">
                  <a:solidFill>
                    <a:srgbClr val="7D920C"/>
                  </a:solidFill>
                  <a:latin typeface="Bahnschrift" panose="020B0502040204020203" pitchFamily="34" charset="0"/>
                </a:rPr>
                <a:t>L’ INTERVENANT LE CDG41</a:t>
              </a:r>
            </a:p>
          </p:txBody>
        </p:sp>
        <p:sp>
          <p:nvSpPr>
            <p:cNvPr id="10" name="Rectangle 2"/>
            <p:cNvSpPr>
              <a:spLocks noChangeArrowheads="1"/>
            </p:cNvSpPr>
            <p:nvPr/>
          </p:nvSpPr>
          <p:spPr bwMode="auto">
            <a:xfrm>
              <a:off x="587479" y="857996"/>
              <a:ext cx="1158050"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sp>
        <p:nvSpPr>
          <p:cNvPr id="19" name="Rectangle 3"/>
          <p:cNvSpPr>
            <a:spLocks noChangeArrowheads="1"/>
          </p:cNvSpPr>
          <p:nvPr/>
        </p:nvSpPr>
        <p:spPr bwMode="auto">
          <a:xfrm>
            <a:off x="462122" y="1385002"/>
            <a:ext cx="6967584" cy="24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3529" lvl="2" defTabSz="844083">
              <a:spcBef>
                <a:spcPct val="50000"/>
              </a:spcBef>
              <a:buClr>
                <a:srgbClr val="EF7D0B"/>
              </a:buClr>
              <a:defRPr/>
            </a:pPr>
            <a:r>
              <a:rPr lang="fr-FR" altLang="fr-FR" sz="1477" kern="0" dirty="0">
                <a:solidFill>
                  <a:srgbClr val="F07D00"/>
                </a:solidFill>
                <a:latin typeface="Bahnschrift" panose="020B0502040204020203" pitchFamily="34" charset="0"/>
              </a:rPr>
              <a:t>Mission de consultation et négociation du contrat pour le compte des collectivités ayant donné mandat</a:t>
            </a:r>
          </a:p>
          <a:p>
            <a:pPr marL="83529" lvl="2" defTabSz="844083">
              <a:spcBef>
                <a:spcPct val="50000"/>
              </a:spcBef>
              <a:buClr>
                <a:srgbClr val="EF7D0B"/>
              </a:buClr>
              <a:defRPr/>
            </a:pPr>
            <a:endParaRPr lang="fr-FR" altLang="fr-FR" sz="1477" kern="0" dirty="0">
              <a:solidFill>
                <a:srgbClr val="F07D00"/>
              </a:solidFill>
              <a:latin typeface="Bahnschrift" panose="020B0502040204020203" pitchFamily="34" charset="0"/>
            </a:endParaRPr>
          </a:p>
          <a:p>
            <a:pPr marL="83529" lvl="2" defTabSz="844083">
              <a:spcBef>
                <a:spcPct val="50000"/>
              </a:spcBef>
              <a:buClr>
                <a:srgbClr val="EF7D0B"/>
              </a:buClr>
              <a:defRPr/>
            </a:pPr>
            <a:r>
              <a:rPr lang="fr-FR" altLang="fr-FR" sz="1477" kern="0" dirty="0">
                <a:solidFill>
                  <a:srgbClr val="F07D00"/>
                </a:solidFill>
                <a:latin typeface="Bahnschrift" panose="020B0502040204020203" pitchFamily="34" charset="0"/>
              </a:rPr>
              <a:t>Votre interlocuteur au quotidien pour la gestion des sinistres et tout au long de la vie du contrat</a:t>
            </a:r>
          </a:p>
          <a:p>
            <a:pPr marL="716591" lvl="3" indent="-211021" defTabSz="844083">
              <a:spcBef>
                <a:spcPct val="50000"/>
              </a:spcBef>
              <a:buClr>
                <a:srgbClr val="EF7D0B"/>
              </a:buClr>
              <a:buFont typeface="Arial" charset="0"/>
              <a:buAutoNum type="arabicPeriod"/>
              <a:defRPr/>
            </a:pPr>
            <a:r>
              <a:rPr lang="fr-FR" altLang="fr-FR" sz="1292" i="1" kern="0" dirty="0">
                <a:solidFill>
                  <a:srgbClr val="535355"/>
                </a:solidFill>
                <a:latin typeface="Bahnschrift" panose="020B0502040204020203" pitchFamily="34" charset="0"/>
              </a:rPr>
              <a:t>Interface entre les collectivités et le courtier SIACI SAINT HONORE</a:t>
            </a:r>
          </a:p>
          <a:p>
            <a:pPr marL="716591" lvl="3" indent="-211021" defTabSz="844083">
              <a:spcBef>
                <a:spcPct val="50000"/>
              </a:spcBef>
              <a:buClr>
                <a:srgbClr val="EF7D0B"/>
              </a:buClr>
              <a:buFont typeface="Arial" charset="0"/>
              <a:buAutoNum type="arabicPeriod"/>
              <a:defRPr/>
            </a:pPr>
            <a:r>
              <a:rPr lang="fr-FR" altLang="fr-FR" sz="1292" i="1" kern="0" dirty="0">
                <a:solidFill>
                  <a:srgbClr val="535355"/>
                </a:solidFill>
                <a:latin typeface="Bahnschrift" panose="020B0502040204020203" pitchFamily="34" charset="0"/>
              </a:rPr>
              <a:t>Suivi de l’absentéisme : </a:t>
            </a:r>
          </a:p>
          <a:p>
            <a:pPr marL="1138633" lvl="4" indent="-211021" defTabSz="844083">
              <a:spcBef>
                <a:spcPct val="50000"/>
              </a:spcBef>
              <a:buClr>
                <a:srgbClr val="EF7D0B"/>
              </a:buClr>
              <a:buFont typeface="Symbol" panose="05050102010706020507" pitchFamily="18" charset="2"/>
              <a:buChar char="&gt;"/>
              <a:defRPr/>
            </a:pPr>
            <a:r>
              <a:rPr lang="fr-FR" altLang="fr-FR" sz="969" kern="0" dirty="0">
                <a:solidFill>
                  <a:srgbClr val="535355"/>
                </a:solidFill>
                <a:latin typeface="Bahnschrift" panose="020B0502040204020203" pitchFamily="34" charset="0"/>
              </a:rPr>
              <a:t>Pour les arrêts lourds :  un accompagnement au sein du CDG  avec le conseil statutaire, les instances médicales, la médecine préventive, la prévention des risques</a:t>
            </a:r>
          </a:p>
          <a:p>
            <a:pPr marL="1138633" lvl="4" indent="-211021" defTabSz="844083">
              <a:spcBef>
                <a:spcPct val="50000"/>
              </a:spcBef>
              <a:buClr>
                <a:srgbClr val="EF7D0B"/>
              </a:buClr>
              <a:buFont typeface="Symbol" panose="05050102010706020507" pitchFamily="18" charset="2"/>
              <a:buChar char="&gt;"/>
              <a:defRPr/>
            </a:pPr>
            <a:r>
              <a:rPr lang="fr-FR" altLang="fr-FR" sz="969" kern="0" dirty="0">
                <a:solidFill>
                  <a:srgbClr val="535355"/>
                </a:solidFill>
                <a:latin typeface="Bahnschrift" panose="020B0502040204020203" pitchFamily="34" charset="0"/>
              </a:rPr>
              <a:t>Comités de pilotage avec le courtier</a:t>
            </a:r>
          </a:p>
          <a:p>
            <a:pPr marL="1138633" lvl="4" indent="-211021" defTabSz="844083">
              <a:spcBef>
                <a:spcPct val="50000"/>
              </a:spcBef>
              <a:buClr>
                <a:srgbClr val="EF7D0B"/>
              </a:buClr>
              <a:buFont typeface="Symbol" panose="05050102010706020507" pitchFamily="18" charset="2"/>
              <a:buChar char="&gt;"/>
              <a:defRPr/>
            </a:pPr>
            <a:r>
              <a:rPr lang="fr-FR" altLang="fr-FR" sz="969" kern="0" dirty="0">
                <a:solidFill>
                  <a:srgbClr val="535355"/>
                </a:solidFill>
                <a:latin typeface="Bahnschrift" panose="020B0502040204020203" pitchFamily="34" charset="0"/>
              </a:rPr>
              <a:t>Rendez-vous individuels si nécessaire</a:t>
            </a:r>
          </a:p>
          <a:p>
            <a:pPr marL="927612" lvl="4" defTabSz="844083">
              <a:spcBef>
                <a:spcPct val="50000"/>
              </a:spcBef>
              <a:buClr>
                <a:srgbClr val="EF7D0B"/>
              </a:buClr>
              <a:defRPr/>
            </a:pPr>
            <a:endParaRPr lang="fr-FR" altLang="fr-FR" sz="923" i="1" kern="0" dirty="0">
              <a:solidFill>
                <a:srgbClr val="535355"/>
              </a:solidFill>
              <a:latin typeface="Bahnschrift" panose="020B0502040204020203" pitchFamily="34" charset="0"/>
            </a:endParaRPr>
          </a:p>
        </p:txBody>
      </p:sp>
      <p:sp>
        <p:nvSpPr>
          <p:cNvPr id="21" name="Rectangle 3"/>
          <p:cNvSpPr txBox="1">
            <a:spLocks noChangeArrowheads="1"/>
          </p:cNvSpPr>
          <p:nvPr/>
        </p:nvSpPr>
        <p:spPr bwMode="auto">
          <a:xfrm>
            <a:off x="502204" y="4294424"/>
            <a:ext cx="7625166" cy="31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ts val="0"/>
              </a:spcBef>
            </a:pPr>
            <a:r>
              <a:rPr lang="fr-FR" altLang="fr-FR" sz="1662" b="0" dirty="0">
                <a:solidFill>
                  <a:srgbClr val="7D920C"/>
                </a:solidFill>
                <a:latin typeface="Bahnschrift" panose="020B0502040204020203" pitchFamily="34" charset="0"/>
              </a:rPr>
              <a:t>PÔLE SANTE AU TRAVAIL, SERVICE ASSURANCES STATUTAIRES</a:t>
            </a:r>
          </a:p>
          <a:p>
            <a:pPr>
              <a:spcBef>
                <a:spcPts val="0"/>
              </a:spcBef>
            </a:pPr>
            <a:r>
              <a:rPr lang="fr-FR" altLang="fr-FR" sz="1662" b="0" dirty="0">
                <a:solidFill>
                  <a:srgbClr val="7D920C"/>
                </a:solidFill>
                <a:latin typeface="Bahnschrift" panose="020B0502040204020203" pitchFamily="34" charset="0"/>
              </a:rPr>
              <a:t>VOS INTERLOCUTEURS GESTION  du CENTRE DE GESTION:</a:t>
            </a:r>
          </a:p>
        </p:txBody>
      </p:sp>
      <p:sp>
        <p:nvSpPr>
          <p:cNvPr id="25" name="Rectangle 2"/>
          <p:cNvSpPr>
            <a:spLocks noChangeArrowheads="1"/>
          </p:cNvSpPr>
          <p:nvPr/>
        </p:nvSpPr>
        <p:spPr bwMode="auto">
          <a:xfrm>
            <a:off x="502204" y="4859681"/>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 name="Rectangle 1"/>
          <p:cNvSpPr/>
          <p:nvPr/>
        </p:nvSpPr>
        <p:spPr>
          <a:xfrm>
            <a:off x="366556" y="5206690"/>
            <a:ext cx="3788332" cy="296941"/>
          </a:xfrm>
          <a:prstGeom prst="rect">
            <a:avLst/>
          </a:prstGeom>
        </p:spPr>
        <p:txBody>
          <a:bodyPr wrap="square">
            <a:spAutoFit/>
          </a:bodyPr>
          <a:lstStyle/>
          <a:p>
            <a:pPr defTabSz="430834">
              <a:lnSpc>
                <a:spcPct val="90000"/>
              </a:lnSpc>
              <a:spcBef>
                <a:spcPct val="0"/>
              </a:spcBef>
              <a:spcAft>
                <a:spcPct val="35000"/>
              </a:spcAft>
            </a:pPr>
            <a:r>
              <a:rPr lang="fr-FR" sz="1477" b="1" dirty="0">
                <a:solidFill>
                  <a:srgbClr val="F07D00"/>
                </a:solidFill>
                <a:latin typeface="Bahnschrift" panose="020B0502040204020203" pitchFamily="34" charset="0"/>
                <a:sym typeface="Wingdings"/>
              </a:rPr>
              <a:t> </a:t>
            </a:r>
            <a:r>
              <a:rPr lang="fr-FR" sz="1400" b="1" dirty="0">
                <a:solidFill>
                  <a:srgbClr val="F07D00"/>
                </a:solidFill>
                <a:latin typeface="Bahnschrift" panose="020B0502040204020203" pitchFamily="34" charset="0"/>
              </a:rPr>
              <a:t>Patricia DUCHATEAU </a:t>
            </a:r>
            <a:r>
              <a:rPr lang="fr-FR" sz="1477" b="1" dirty="0">
                <a:solidFill>
                  <a:srgbClr val="F07D00"/>
                </a:solidFill>
                <a:latin typeface="Bahnschrift" panose="020B0502040204020203" pitchFamily="34" charset="0"/>
              </a:rPr>
              <a:t>  </a:t>
            </a:r>
            <a:r>
              <a:rPr lang="fr-FR" sz="1200" b="1" dirty="0">
                <a:solidFill>
                  <a:schemeClr val="tx1">
                    <a:lumMod val="50000"/>
                    <a:lumOff val="50000"/>
                  </a:schemeClr>
                </a:solidFill>
                <a:latin typeface="Bahnschrift" panose="020B0502040204020203" pitchFamily="34" charset="0"/>
              </a:rPr>
              <a:t>Secteur Sud Loire</a:t>
            </a:r>
            <a:endParaRPr lang="fr-FR" sz="1200" b="1" dirty="0">
              <a:latin typeface="Bahnschrift" panose="020B0502040204020203" pitchFamily="34" charset="0"/>
            </a:endParaRPr>
          </a:p>
        </p:txBody>
      </p:sp>
      <p:sp>
        <p:nvSpPr>
          <p:cNvPr id="4" name="Rectangle 3"/>
          <p:cNvSpPr/>
          <p:nvPr/>
        </p:nvSpPr>
        <p:spPr>
          <a:xfrm>
            <a:off x="4077122" y="5210820"/>
            <a:ext cx="4976446" cy="296941"/>
          </a:xfrm>
          <a:prstGeom prst="rect">
            <a:avLst/>
          </a:prstGeom>
        </p:spPr>
        <p:txBody>
          <a:bodyPr wrap="square">
            <a:spAutoFit/>
          </a:bodyPr>
          <a:lstStyle/>
          <a:p>
            <a:pPr defTabSz="430834">
              <a:lnSpc>
                <a:spcPct val="90000"/>
              </a:lnSpc>
              <a:spcBef>
                <a:spcPct val="0"/>
              </a:spcBef>
              <a:spcAft>
                <a:spcPct val="35000"/>
              </a:spcAft>
            </a:pPr>
            <a:r>
              <a:rPr lang="fr-FR" sz="1477" dirty="0">
                <a:solidFill>
                  <a:schemeClr val="tx1">
                    <a:lumMod val="50000"/>
                    <a:lumOff val="50000"/>
                  </a:schemeClr>
                </a:solidFill>
                <a:latin typeface="Bahnschrift" panose="020B0502040204020203" pitchFamily="34" charset="0"/>
              </a:rPr>
              <a:t>Mail : </a:t>
            </a:r>
            <a:r>
              <a:rPr lang="fr-FR" sz="1477" dirty="0">
                <a:solidFill>
                  <a:schemeClr val="tx1">
                    <a:lumMod val="50000"/>
                    <a:lumOff val="50000"/>
                  </a:schemeClr>
                </a:solidFill>
                <a:latin typeface="Bahnschrift" panose="020B0502040204020203" pitchFamily="34" charset="0"/>
                <a:hlinkClick r:id="rId2"/>
              </a:rPr>
              <a:t>p.duchateau@cdg41.org</a:t>
            </a:r>
            <a:r>
              <a:rPr lang="fr-FR" sz="1477" dirty="0">
                <a:solidFill>
                  <a:schemeClr val="tx1">
                    <a:lumMod val="50000"/>
                    <a:lumOff val="50000"/>
                  </a:schemeClr>
                </a:solidFill>
                <a:latin typeface="Bahnschrift" panose="020B0502040204020203" pitchFamily="34" charset="0"/>
              </a:rPr>
              <a:t>   Téléphone : 02.54.56.22.98</a:t>
            </a:r>
            <a:r>
              <a:rPr lang="fr-FR" sz="1477" b="1" dirty="0">
                <a:solidFill>
                  <a:schemeClr val="tx1">
                    <a:lumMod val="50000"/>
                    <a:lumOff val="50000"/>
                  </a:schemeClr>
                </a:solidFill>
                <a:latin typeface="Bahnschrift" panose="020B0502040204020203" pitchFamily="34" charset="0"/>
              </a:rPr>
              <a:t> </a:t>
            </a:r>
          </a:p>
        </p:txBody>
      </p:sp>
      <p:sp>
        <p:nvSpPr>
          <p:cNvPr id="26"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98" y="502826"/>
            <a:ext cx="1023837" cy="88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Rectangle 13"/>
          <p:cNvSpPr/>
          <p:nvPr/>
        </p:nvSpPr>
        <p:spPr>
          <a:xfrm>
            <a:off x="341440" y="5626199"/>
            <a:ext cx="3788332" cy="296941"/>
          </a:xfrm>
          <a:prstGeom prst="rect">
            <a:avLst/>
          </a:prstGeom>
        </p:spPr>
        <p:txBody>
          <a:bodyPr wrap="square">
            <a:spAutoFit/>
          </a:bodyPr>
          <a:lstStyle/>
          <a:p>
            <a:pPr defTabSz="430834">
              <a:lnSpc>
                <a:spcPct val="90000"/>
              </a:lnSpc>
              <a:spcBef>
                <a:spcPct val="0"/>
              </a:spcBef>
              <a:spcAft>
                <a:spcPct val="35000"/>
              </a:spcAft>
            </a:pPr>
            <a:r>
              <a:rPr lang="fr-FR" sz="1477" b="1" dirty="0">
                <a:solidFill>
                  <a:srgbClr val="F07D00"/>
                </a:solidFill>
                <a:latin typeface="Bahnschrift" panose="020B0502040204020203" pitchFamily="34" charset="0"/>
                <a:sym typeface="Wingdings"/>
              </a:rPr>
              <a:t> </a:t>
            </a:r>
            <a:r>
              <a:rPr lang="fr-FR" sz="1400" b="1" dirty="0">
                <a:solidFill>
                  <a:srgbClr val="F07D00"/>
                </a:solidFill>
                <a:latin typeface="Bahnschrift" panose="020B0502040204020203" pitchFamily="34" charset="0"/>
              </a:rPr>
              <a:t>Virginie AIDOUNI          </a:t>
            </a:r>
            <a:r>
              <a:rPr lang="fr-FR" sz="1200" b="1" dirty="0" smtClean="0">
                <a:solidFill>
                  <a:schemeClr val="tx1">
                    <a:lumMod val="50000"/>
                    <a:lumOff val="50000"/>
                  </a:schemeClr>
                </a:solidFill>
                <a:latin typeface="Bahnschrift" panose="020B0502040204020203" pitchFamily="34" charset="0"/>
              </a:rPr>
              <a:t>Secteur </a:t>
            </a:r>
            <a:r>
              <a:rPr lang="fr-FR" sz="1200" b="1" dirty="0">
                <a:solidFill>
                  <a:schemeClr val="tx1">
                    <a:lumMod val="50000"/>
                    <a:lumOff val="50000"/>
                  </a:schemeClr>
                </a:solidFill>
                <a:latin typeface="Bahnschrift" panose="020B0502040204020203" pitchFamily="34" charset="0"/>
              </a:rPr>
              <a:t>Nord Loire</a:t>
            </a:r>
            <a:endParaRPr lang="fr-FR" sz="1200" b="1" dirty="0">
              <a:latin typeface="Bahnschrift" panose="020B0502040204020203" pitchFamily="34" charset="0"/>
            </a:endParaRPr>
          </a:p>
        </p:txBody>
      </p:sp>
      <p:sp>
        <p:nvSpPr>
          <p:cNvPr id="16" name="Rectangle 15"/>
          <p:cNvSpPr/>
          <p:nvPr/>
        </p:nvSpPr>
        <p:spPr>
          <a:xfrm>
            <a:off x="4036934" y="5622793"/>
            <a:ext cx="5107065" cy="296941"/>
          </a:xfrm>
          <a:prstGeom prst="rect">
            <a:avLst/>
          </a:prstGeom>
        </p:spPr>
        <p:txBody>
          <a:bodyPr wrap="square">
            <a:spAutoFit/>
          </a:bodyPr>
          <a:lstStyle/>
          <a:p>
            <a:pPr defTabSz="430834">
              <a:lnSpc>
                <a:spcPct val="90000"/>
              </a:lnSpc>
              <a:spcBef>
                <a:spcPct val="0"/>
              </a:spcBef>
              <a:spcAft>
                <a:spcPct val="35000"/>
              </a:spcAft>
            </a:pPr>
            <a:r>
              <a:rPr lang="fr-FR" sz="1477" dirty="0">
                <a:solidFill>
                  <a:schemeClr val="tx1">
                    <a:lumMod val="50000"/>
                    <a:lumOff val="50000"/>
                  </a:schemeClr>
                </a:solidFill>
                <a:latin typeface="Bahnschrift" panose="020B0502040204020203" pitchFamily="34" charset="0"/>
              </a:rPr>
              <a:t>Mail : </a:t>
            </a:r>
            <a:r>
              <a:rPr lang="fr-FR" sz="1477" dirty="0">
                <a:solidFill>
                  <a:schemeClr val="tx1">
                    <a:lumMod val="50000"/>
                    <a:lumOff val="50000"/>
                  </a:schemeClr>
                </a:solidFill>
                <a:latin typeface="Bahnschrift" panose="020B0502040204020203" pitchFamily="34" charset="0"/>
                <a:hlinkClick r:id="rId4"/>
              </a:rPr>
              <a:t>v.aidouni@cdg41.org</a:t>
            </a:r>
            <a:r>
              <a:rPr lang="fr-FR" sz="1477" dirty="0">
                <a:solidFill>
                  <a:schemeClr val="tx1">
                    <a:lumMod val="50000"/>
                    <a:lumOff val="50000"/>
                  </a:schemeClr>
                </a:solidFill>
                <a:latin typeface="Bahnschrift" panose="020B0502040204020203" pitchFamily="34" charset="0"/>
              </a:rPr>
              <a:t>        </a:t>
            </a:r>
            <a:r>
              <a:rPr lang="fr-FR" sz="1477" dirty="0" smtClean="0">
                <a:solidFill>
                  <a:schemeClr val="tx1">
                    <a:lumMod val="50000"/>
                    <a:lumOff val="50000"/>
                  </a:schemeClr>
                </a:solidFill>
                <a:latin typeface="Bahnschrift" panose="020B0502040204020203" pitchFamily="34" charset="0"/>
              </a:rPr>
              <a:t> </a:t>
            </a:r>
            <a:r>
              <a:rPr lang="fr-FR" sz="1477" dirty="0">
                <a:solidFill>
                  <a:schemeClr val="tx1">
                    <a:lumMod val="50000"/>
                    <a:lumOff val="50000"/>
                  </a:schemeClr>
                </a:solidFill>
                <a:latin typeface="Bahnschrift" panose="020B0502040204020203" pitchFamily="34" charset="0"/>
              </a:rPr>
              <a:t>Téléphone </a:t>
            </a:r>
            <a:r>
              <a:rPr lang="fr-FR" sz="1477" dirty="0" smtClean="0">
                <a:solidFill>
                  <a:schemeClr val="tx1">
                    <a:lumMod val="50000"/>
                    <a:lumOff val="50000"/>
                  </a:schemeClr>
                </a:solidFill>
                <a:latin typeface="Bahnschrift" panose="020B0502040204020203" pitchFamily="34" charset="0"/>
              </a:rPr>
              <a:t>: 02.54.56.28.59</a:t>
            </a:r>
            <a:r>
              <a:rPr lang="fr-FR" sz="1477" b="1" dirty="0" smtClean="0">
                <a:solidFill>
                  <a:schemeClr val="tx1">
                    <a:lumMod val="50000"/>
                    <a:lumOff val="50000"/>
                  </a:schemeClr>
                </a:solidFill>
                <a:latin typeface="Bahnschrift" panose="020B0502040204020203" pitchFamily="34" charset="0"/>
              </a:rPr>
              <a:t> </a:t>
            </a:r>
            <a:endParaRPr lang="fr-FR" sz="1477" b="1" dirty="0">
              <a:solidFill>
                <a:schemeClr val="tx1">
                  <a:lumMod val="50000"/>
                  <a:lumOff val="50000"/>
                </a:schemeClr>
              </a:solidFill>
              <a:latin typeface="Bahnschrift" panose="020B0502040204020203" pitchFamily="34" charset="0"/>
            </a:endParaRPr>
          </a:p>
        </p:txBody>
      </p:sp>
    </p:spTree>
    <p:extLst>
      <p:ext uri="{BB962C8B-B14F-4D97-AF65-F5344CB8AC3E}">
        <p14:creationId xmlns:p14="http://schemas.microsoft.com/office/powerpoint/2010/main" val="3329663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3636" y="357166"/>
            <a:ext cx="2643206" cy="2928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971600" y="272842"/>
            <a:ext cx="7858180" cy="707886"/>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2000" b="1" i="1" dirty="0" smtClean="0">
                <a:solidFill>
                  <a:srgbClr val="9E0000"/>
                </a:solidFill>
                <a:latin typeface="Arial" pitchFamily="34" charset="0"/>
                <a:cs typeface="Arial" pitchFamily="34" charset="0"/>
              </a:rPr>
              <a:t>Centre Départemental de Gestion</a:t>
            </a:r>
          </a:p>
          <a:p>
            <a:pPr algn="ctr"/>
            <a:r>
              <a:rPr lang="fr-FR" sz="2000" b="1" i="1" dirty="0" smtClean="0">
                <a:solidFill>
                  <a:srgbClr val="9E0000"/>
                </a:solidFill>
                <a:latin typeface="Arial" pitchFamily="34" charset="0"/>
                <a:cs typeface="Arial" pitchFamily="34" charset="0"/>
              </a:rPr>
              <a:t>de la Fonction Publique Territoriale de Loir-et-Cher</a:t>
            </a:r>
            <a:endParaRPr lang="fr-FR" sz="2000" b="1" i="1" dirty="0">
              <a:solidFill>
                <a:srgbClr val="9E0000"/>
              </a:solidFill>
              <a:latin typeface="Arial" pitchFamily="34" charset="0"/>
              <a:cs typeface="Arial" pitchFamily="34" charset="0"/>
            </a:endParaRPr>
          </a:p>
        </p:txBody>
      </p:sp>
      <p:cxnSp>
        <p:nvCxnSpPr>
          <p:cNvPr id="16" name="Connecteur droit 15"/>
          <p:cNvCxnSpPr/>
          <p:nvPr/>
        </p:nvCxnSpPr>
        <p:spPr>
          <a:xfrm>
            <a:off x="286290" y="126876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9" name="Rectangle 2"/>
          <p:cNvSpPr>
            <a:spLocks noGrp="1" noChangeArrowheads="1"/>
          </p:cNvSpPr>
          <p:nvPr>
            <p:ph type="ctrTitle"/>
          </p:nvPr>
        </p:nvSpPr>
        <p:spPr>
          <a:xfrm>
            <a:off x="322027" y="1949836"/>
            <a:ext cx="8568952" cy="4072592"/>
          </a:xfrm>
        </p:spPr>
        <p:txBody>
          <a:bodyPr>
            <a:noAutofit/>
          </a:bodyPr>
          <a:lstStyle/>
          <a:p>
            <a:pPr algn="l"/>
            <a:r>
              <a:rPr lang="fr-FR" sz="2800" b="1" dirty="0" smtClean="0">
                <a:solidFill>
                  <a:srgbClr val="002060"/>
                </a:solidFill>
                <a:latin typeface="Gabriola" panose="04040605051002020D02" pitchFamily="82" charset="0"/>
                <a:cs typeface="Arial" pitchFamily="34" charset="0"/>
              </a:rPr>
              <a:t/>
            </a:r>
            <a:br>
              <a:rPr lang="fr-FR" sz="2800" b="1" dirty="0" smtClean="0">
                <a:solidFill>
                  <a:srgbClr val="002060"/>
                </a:solidFill>
                <a:latin typeface="Gabriola" panose="04040605051002020D02" pitchFamily="82" charset="0"/>
                <a:cs typeface="Arial" pitchFamily="34" charset="0"/>
              </a:rPr>
            </a:br>
            <a:r>
              <a:rPr lang="fr-FR" sz="2800" b="1" dirty="0" smtClean="0">
                <a:solidFill>
                  <a:srgbClr val="002060"/>
                </a:solidFill>
                <a:latin typeface="Gabriola" panose="04040605051002020D02" pitchFamily="82" charset="0"/>
                <a:cs typeface="Arial" pitchFamily="34" charset="0"/>
              </a:rPr>
              <a:t/>
            </a:r>
            <a:br>
              <a:rPr lang="fr-FR" sz="2800" b="1" dirty="0" smtClean="0">
                <a:solidFill>
                  <a:srgbClr val="002060"/>
                </a:solidFill>
                <a:latin typeface="Gabriola" panose="04040605051002020D02" pitchFamily="82" charset="0"/>
                <a:cs typeface="Arial" pitchFamily="34" charset="0"/>
              </a:rPr>
            </a:br>
            <a:r>
              <a:rPr lang="fr-FR" sz="2800" b="1" dirty="0" smtClean="0">
                <a:solidFill>
                  <a:srgbClr val="002060"/>
                </a:solidFill>
                <a:latin typeface="Gabriola" panose="04040605051002020D02" pitchFamily="82" charset="0"/>
                <a:cs typeface="Arial" pitchFamily="34" charset="0"/>
              </a:rPr>
              <a:t/>
            </a:r>
            <a:br>
              <a:rPr lang="fr-FR" sz="2800" b="1" dirty="0" smtClean="0">
                <a:solidFill>
                  <a:srgbClr val="002060"/>
                </a:solidFill>
                <a:latin typeface="Gabriola" panose="04040605051002020D02" pitchFamily="82" charset="0"/>
                <a:cs typeface="Arial" pitchFamily="34" charset="0"/>
              </a:rPr>
            </a:br>
            <a:r>
              <a:rPr lang="fr-FR" sz="1400" b="1" dirty="0" smtClean="0">
                <a:solidFill>
                  <a:srgbClr val="002060"/>
                </a:solidFill>
                <a:cs typeface="Arial" pitchFamily="34" charset="0"/>
              </a:rPr>
              <a:t/>
            </a:r>
            <a:br>
              <a:rPr lang="fr-FR" sz="1400" b="1" dirty="0" smtClean="0">
                <a:solidFill>
                  <a:srgbClr val="002060"/>
                </a:solidFill>
                <a:cs typeface="Arial" pitchFamily="34" charset="0"/>
              </a:rPr>
            </a:br>
            <a:r>
              <a:rPr lang="fr-FR" sz="1400" dirty="0" smtClean="0">
                <a:solidFill>
                  <a:srgbClr val="002060"/>
                </a:solidFill>
                <a:latin typeface="Arial" panose="020B0604020202020204" pitchFamily="34" charset="0"/>
                <a:cs typeface="Arial" panose="020B0604020202020204" pitchFamily="34" charset="0"/>
              </a:rPr>
              <a:t>.</a:t>
            </a:r>
            <a:r>
              <a:rPr lang="fr-FR" sz="1600" dirty="0" smtClean="0">
                <a:solidFill>
                  <a:srgbClr val="002060"/>
                </a:solidFill>
                <a:latin typeface="+mn-lt"/>
                <a:cs typeface="Arial" panose="020B0604020202020204" pitchFamily="34" charset="0"/>
              </a:rPr>
              <a:t/>
            </a:r>
            <a:br>
              <a:rPr lang="fr-FR" sz="1600" dirty="0" smtClean="0">
                <a:solidFill>
                  <a:srgbClr val="002060"/>
                </a:solidFill>
                <a:latin typeface="+mn-lt"/>
                <a:cs typeface="Arial" panose="020B0604020202020204" pitchFamily="34" charset="0"/>
              </a:rPr>
            </a:br>
            <a:endParaRPr lang="fr-FR" sz="1400" b="1" dirty="0">
              <a:solidFill>
                <a:srgbClr val="002060"/>
              </a:solidFill>
              <a:latin typeface="Arial Black" panose="020B0A04020102020204" pitchFamily="34" charset="0"/>
              <a:cs typeface="Arial" pitchFamily="34" charset="0"/>
            </a:endParaRPr>
          </a:p>
        </p:txBody>
      </p:sp>
      <p:pic>
        <p:nvPicPr>
          <p:cNvPr id="11"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90" y="38268"/>
            <a:ext cx="1166240" cy="9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txBox="1">
            <a:spLocks/>
          </p:cNvSpPr>
          <p:nvPr/>
        </p:nvSpPr>
        <p:spPr>
          <a:xfrm>
            <a:off x="685800" y="1235757"/>
            <a:ext cx="7772400" cy="68107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smtClean="0">
                <a:solidFill>
                  <a:srgbClr val="002060"/>
                </a:solidFill>
                <a:latin typeface="Arial" panose="020B0604020202020204" pitchFamily="34" charset="0"/>
                <a:cs typeface="Arial" panose="020B0604020202020204" pitchFamily="34" charset="0"/>
              </a:rPr>
              <a:t>Mission facultative des centres de gestion</a:t>
            </a:r>
          </a:p>
          <a:p>
            <a:r>
              <a:rPr lang="fr-FR" sz="2000" b="1" dirty="0" smtClean="0">
                <a:solidFill>
                  <a:srgbClr val="002060"/>
                </a:solidFill>
                <a:latin typeface="Arial" panose="020B0604020202020204" pitchFamily="34" charset="0"/>
                <a:cs typeface="Arial" panose="020B0604020202020204" pitchFamily="34" charset="0"/>
              </a:rPr>
              <a:t>Obligation de mise en concurrence</a:t>
            </a:r>
            <a:endParaRPr lang="fr-FR" sz="2000" b="1" dirty="0">
              <a:solidFill>
                <a:srgbClr val="002060"/>
              </a:solidFill>
              <a:latin typeface="Arial" panose="020B0604020202020204" pitchFamily="34" charset="0"/>
              <a:cs typeface="Arial" panose="020B0604020202020204" pitchFamily="34" charset="0"/>
            </a:endParaRPr>
          </a:p>
          <a:p>
            <a:pPr algn="l"/>
            <a:r>
              <a:rPr lang="fr-FR" sz="1200" b="1" dirty="0">
                <a:solidFill>
                  <a:srgbClr val="002060"/>
                </a:solidFill>
                <a:latin typeface="Arial" panose="020B0604020202020204" pitchFamily="34" charset="0"/>
                <a:cs typeface="Arial" panose="020B0604020202020204" pitchFamily="34" charset="0"/>
              </a:rPr>
              <a:t> </a:t>
            </a:r>
            <a:endParaRPr lang="fr-FR" sz="1200" b="1" dirty="0" smtClean="0">
              <a:solidFill>
                <a:srgbClr val="002060"/>
              </a:solidFill>
              <a:latin typeface="Arial" panose="020B0604020202020204" pitchFamily="34" charset="0"/>
              <a:cs typeface="Arial" panose="020B0604020202020204" pitchFamily="34" charset="0"/>
            </a:endParaRPr>
          </a:p>
          <a:p>
            <a:pPr algn="l"/>
            <a:endParaRPr lang="fr-FR" sz="1300" dirty="0">
              <a:cs typeface="Arial" panose="020B0604020202020204" pitchFamily="34" charset="0"/>
            </a:endParaRPr>
          </a:p>
          <a:p>
            <a:pPr algn="l"/>
            <a:r>
              <a:rPr lang="fr-FR" sz="1200" b="1" i="1" dirty="0" smtClean="0">
                <a:solidFill>
                  <a:srgbClr val="002060"/>
                </a:solidFill>
                <a:latin typeface="Arial" panose="020B0604020202020204" pitchFamily="34" charset="0"/>
                <a:cs typeface="Arial" pitchFamily="34" charset="0"/>
              </a:rPr>
              <a:t>  </a:t>
            </a:r>
          </a:p>
        </p:txBody>
      </p:sp>
      <p:sp>
        <p:nvSpPr>
          <p:cNvPr id="3" name="ZoneTexte 2"/>
          <p:cNvSpPr txBox="1"/>
          <p:nvPr/>
        </p:nvSpPr>
        <p:spPr>
          <a:xfrm>
            <a:off x="118313" y="2597908"/>
            <a:ext cx="8711467" cy="3385542"/>
          </a:xfrm>
          <a:prstGeom prst="rect">
            <a:avLst/>
          </a:prstGeom>
          <a:noFill/>
        </p:spPr>
        <p:txBody>
          <a:bodyPr wrap="square" rtlCol="0">
            <a:spAutoFit/>
          </a:bodyPr>
          <a:lstStyle/>
          <a:p>
            <a:pPr algn="just"/>
            <a:r>
              <a:rPr lang="fr-FR" sz="1400" b="1" dirty="0" smtClean="0">
                <a:solidFill>
                  <a:srgbClr val="002060"/>
                </a:solidFill>
                <a:latin typeface="Arial" panose="020B0604020202020204" pitchFamily="34" charset="0"/>
                <a:cs typeface="Arial" panose="020B0604020202020204" pitchFamily="34" charset="0"/>
              </a:rPr>
              <a:t>L’article 26 alinéa 5 de la loi n° 84-53 du 26 janvier 1984 modifiée</a:t>
            </a:r>
            <a:r>
              <a:rPr lang="fr-FR" sz="1400" dirty="0" smtClean="0">
                <a:solidFill>
                  <a:srgbClr val="002060"/>
                </a:solidFill>
                <a:latin typeface="Arial" panose="020B0604020202020204" pitchFamily="34" charset="0"/>
                <a:cs typeface="Arial" panose="020B0604020202020204" pitchFamily="34" charset="0"/>
              </a:rPr>
              <a:t>, portant dispositions statutaires relatives à la Fonction Publique Territoriale, permet aux collectivités et établissements publics de confier aux centres de gestion </a:t>
            </a:r>
            <a:r>
              <a:rPr lang="fr-FR" sz="1400" b="1" dirty="0" smtClean="0">
                <a:solidFill>
                  <a:srgbClr val="002060"/>
                </a:solidFill>
                <a:latin typeface="Arial" panose="020B0604020202020204" pitchFamily="34" charset="0"/>
                <a:cs typeface="Arial" panose="020B0604020202020204" pitchFamily="34" charset="0"/>
              </a:rPr>
              <a:t>la possibilité de souscrire</a:t>
            </a:r>
            <a:r>
              <a:rPr lang="fr-FR" sz="1400" dirty="0" smtClean="0">
                <a:solidFill>
                  <a:srgbClr val="002060"/>
                </a:solidFill>
                <a:latin typeface="Arial" panose="020B0604020202020204" pitchFamily="34" charset="0"/>
                <a:cs typeface="Arial" panose="020B0604020202020204" pitchFamily="34" charset="0"/>
              </a:rPr>
              <a:t>, pour leur compte, un contrat d’assurance garantissant les risques financiers liés à la protection sociale statutaire du personnel affilié à la CNRACL et/ou à l’IRCANTEC.</a:t>
            </a:r>
          </a:p>
          <a:p>
            <a:pPr algn="just"/>
            <a:endParaRPr lang="fr-FR" sz="1400" dirty="0" smtClean="0">
              <a:solidFill>
                <a:srgbClr val="002060"/>
              </a:solidFill>
              <a:latin typeface="Arial" panose="020B0604020202020204" pitchFamily="34" charset="0"/>
              <a:cs typeface="Arial" panose="020B0604020202020204" pitchFamily="34" charset="0"/>
            </a:endParaRPr>
          </a:p>
          <a:p>
            <a:pPr algn="just"/>
            <a:endParaRPr lang="fr-FR" sz="1400" dirty="0">
              <a:solidFill>
                <a:srgbClr val="002060"/>
              </a:solidFill>
              <a:latin typeface="Arial" panose="020B0604020202020204" pitchFamily="34" charset="0"/>
              <a:cs typeface="Arial" panose="020B0604020202020204" pitchFamily="34" charset="0"/>
            </a:endParaRPr>
          </a:p>
          <a:p>
            <a:pPr algn="just"/>
            <a:r>
              <a:rPr lang="fr-FR" sz="1400" b="1" dirty="0" smtClean="0">
                <a:solidFill>
                  <a:srgbClr val="002060"/>
                </a:solidFill>
                <a:latin typeface="Arial" panose="020B0604020202020204" pitchFamily="34" charset="0"/>
                <a:cs typeface="Arial" panose="020B0604020202020204" pitchFamily="34" charset="0"/>
              </a:rPr>
              <a:t>L’article 37 du décret n° 85-643 du 26 juin 1985 </a:t>
            </a:r>
            <a:r>
              <a:rPr lang="fr-FR" sz="1400" dirty="0" smtClean="0">
                <a:solidFill>
                  <a:srgbClr val="002060"/>
                </a:solidFill>
                <a:latin typeface="Arial" panose="020B0604020202020204" pitchFamily="34" charset="0"/>
                <a:cs typeface="Arial" panose="020B0604020202020204" pitchFamily="34" charset="0"/>
              </a:rPr>
              <a:t>relatif aux centres de gestion indique que les contrats passés par les centres de gestion sont soumis aux dispositions de </a:t>
            </a:r>
            <a:r>
              <a:rPr lang="fr-FR" sz="1400" b="1" dirty="0" smtClean="0">
                <a:solidFill>
                  <a:srgbClr val="002060"/>
                </a:solidFill>
                <a:latin typeface="Arial" panose="020B0604020202020204" pitchFamily="34" charset="0"/>
                <a:cs typeface="Arial" panose="020B0604020202020204" pitchFamily="34" charset="0"/>
              </a:rPr>
              <a:t>l’ordonnance n° 2015-899 du 13 juillet 2015 relative aux marchés publics et du décret n° 2016-360 du 25 mars 2016 relatif aux marchés publics</a:t>
            </a:r>
            <a:r>
              <a:rPr lang="fr-FR" sz="1400" dirty="0" smtClean="0">
                <a:solidFill>
                  <a:srgbClr val="002060"/>
                </a:solidFill>
                <a:latin typeface="Arial" panose="020B0604020202020204" pitchFamily="34" charset="0"/>
                <a:cs typeface="Arial" panose="020B0604020202020204" pitchFamily="34" charset="0"/>
              </a:rPr>
              <a:t>.</a:t>
            </a:r>
          </a:p>
          <a:p>
            <a:pPr algn="just"/>
            <a:endParaRPr lang="fr-FR" sz="1400" dirty="0" smtClean="0">
              <a:solidFill>
                <a:srgbClr val="002060"/>
              </a:solidFill>
              <a:latin typeface="Arial" panose="020B0604020202020204" pitchFamily="34" charset="0"/>
              <a:cs typeface="Arial" panose="020B0604020202020204" pitchFamily="34" charset="0"/>
            </a:endParaRPr>
          </a:p>
          <a:p>
            <a:pPr algn="just"/>
            <a:endParaRPr lang="fr-FR" sz="1400" dirty="0">
              <a:solidFill>
                <a:srgbClr val="002060"/>
              </a:solidFill>
              <a:latin typeface="Arial" panose="020B0604020202020204" pitchFamily="34" charset="0"/>
              <a:cs typeface="Arial" panose="020B0604020202020204" pitchFamily="34" charset="0"/>
            </a:endParaRPr>
          </a:p>
          <a:p>
            <a:pPr algn="just"/>
            <a:r>
              <a:rPr lang="fr-FR" sz="1400" b="1" dirty="0" smtClean="0">
                <a:solidFill>
                  <a:srgbClr val="002060"/>
                </a:solidFill>
                <a:latin typeface="Arial" panose="020B0604020202020204" pitchFamily="34" charset="0"/>
                <a:cs typeface="Arial" panose="020B0604020202020204" pitchFamily="34" charset="0"/>
              </a:rPr>
              <a:t>Les contrats d’assurance sont donc soumis à la réglementation imposant une mise en concurrence</a:t>
            </a:r>
            <a:r>
              <a:rPr lang="fr-FR" sz="1400" dirty="0" smtClean="0">
                <a:solidFill>
                  <a:srgbClr val="002060"/>
                </a:solidFill>
                <a:latin typeface="Arial" panose="020B0604020202020204" pitchFamily="34" charset="0"/>
                <a:cs typeface="Arial" panose="020B0604020202020204" pitchFamily="34" charset="0"/>
              </a:rPr>
              <a:t>.</a:t>
            </a:r>
            <a:endParaRPr lang="fr-FR" sz="1400" dirty="0">
              <a:solidFill>
                <a:srgbClr val="002060"/>
              </a:solidFill>
              <a:latin typeface="Arial" panose="020B0604020202020204" pitchFamily="34" charset="0"/>
              <a:cs typeface="Arial" panose="020B0604020202020204" pitchFamily="34" charset="0"/>
            </a:endParaRPr>
          </a:p>
          <a:p>
            <a:pPr algn="just"/>
            <a:r>
              <a:rPr lang="fr-FR" dirty="0" smtClean="0">
                <a:solidFill>
                  <a:srgbClr val="002060"/>
                </a:solidFill>
              </a:rPr>
              <a:t> </a:t>
            </a:r>
            <a:endParaRPr lang="fr-FR" dirty="0">
              <a:solidFill>
                <a:srgbClr val="002060"/>
              </a:solidFill>
            </a:endParaRPr>
          </a:p>
        </p:txBody>
      </p:sp>
    </p:spTree>
    <p:extLst>
      <p:ext uri="{BB962C8B-B14F-4D97-AF65-F5344CB8AC3E}">
        <p14:creationId xmlns:p14="http://schemas.microsoft.com/office/powerpoint/2010/main" val="2937051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20</a:t>
            </a:fld>
            <a:endParaRPr lang="fr-FR"/>
          </a:p>
        </p:txBody>
      </p:sp>
      <p:grpSp>
        <p:nvGrpSpPr>
          <p:cNvPr id="25" name="Groupe 24"/>
          <p:cNvGrpSpPr/>
          <p:nvPr/>
        </p:nvGrpSpPr>
        <p:grpSpPr>
          <a:xfrm>
            <a:off x="462121" y="690339"/>
            <a:ext cx="7705334" cy="407629"/>
            <a:chOff x="500631" y="462117"/>
            <a:chExt cx="8347445" cy="441598"/>
          </a:xfrm>
        </p:grpSpPr>
        <p:sp>
          <p:nvSpPr>
            <p:cNvPr id="26" name="Rectangle 25"/>
            <p:cNvSpPr/>
            <p:nvPr/>
          </p:nvSpPr>
          <p:spPr>
            <a:xfrm>
              <a:off x="500631" y="462117"/>
              <a:ext cx="8347445" cy="377118"/>
            </a:xfrm>
            <a:prstGeom prst="rect">
              <a:avLst/>
            </a:prstGeom>
          </p:spPr>
          <p:txBody>
            <a:bodyPr wrap="square">
              <a:spAutoFit/>
            </a:bodyPr>
            <a:lstStyle/>
            <a:p>
              <a:r>
                <a:rPr lang="fr-FR" altLang="fr-FR" sz="1662" dirty="0">
                  <a:solidFill>
                    <a:srgbClr val="7D920C"/>
                  </a:solidFill>
                  <a:latin typeface="Bahnschrift" panose="020B0502040204020203" pitchFamily="34" charset="0"/>
                </a:rPr>
                <a:t>LES MEMBRES DU GROUPEMENT</a:t>
              </a:r>
            </a:p>
          </p:txBody>
        </p:sp>
        <p:sp>
          <p:nvSpPr>
            <p:cNvPr id="27" name="Rectangle 2"/>
            <p:cNvSpPr>
              <a:spLocks noChangeArrowheads="1"/>
            </p:cNvSpPr>
            <p:nvPr/>
          </p:nvSpPr>
          <p:spPr bwMode="auto">
            <a:xfrm>
              <a:off x="587479" y="857996"/>
              <a:ext cx="1158050"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35" name="Groupe 34"/>
          <p:cNvGrpSpPr/>
          <p:nvPr/>
        </p:nvGrpSpPr>
        <p:grpSpPr>
          <a:xfrm>
            <a:off x="0" y="2128611"/>
            <a:ext cx="9144000" cy="2895327"/>
            <a:chOff x="-180754" y="1435359"/>
            <a:chExt cx="10217888" cy="3136604"/>
          </a:xfrm>
        </p:grpSpPr>
        <p:sp>
          <p:nvSpPr>
            <p:cNvPr id="28" name="Rectangle 27"/>
            <p:cNvSpPr/>
            <p:nvPr/>
          </p:nvSpPr>
          <p:spPr>
            <a:xfrm>
              <a:off x="-180754" y="1435359"/>
              <a:ext cx="10217888" cy="31366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64" y="1717341"/>
              <a:ext cx="2261395" cy="221654"/>
            </a:xfrm>
            <a:prstGeom prst="rect">
              <a:avLst/>
            </a:prstGeom>
          </p:spPr>
        </p:pic>
        <p:pic>
          <p:nvPicPr>
            <p:cNvPr id="1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16" y="1694203"/>
              <a:ext cx="1333772" cy="29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852" y="1713773"/>
              <a:ext cx="1611397" cy="287524"/>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0245" y="1603922"/>
              <a:ext cx="1335125" cy="448492"/>
            </a:xfrm>
            <a:prstGeom prst="rect">
              <a:avLst/>
            </a:prstGeom>
          </p:spPr>
        </p:pic>
        <p:sp>
          <p:nvSpPr>
            <p:cNvPr id="20" name="Rectangle 19"/>
            <p:cNvSpPr/>
            <p:nvPr/>
          </p:nvSpPr>
          <p:spPr>
            <a:xfrm>
              <a:off x="326720" y="2267629"/>
              <a:ext cx="1561008" cy="598775"/>
            </a:xfrm>
            <a:prstGeom prst="rect">
              <a:avLst/>
            </a:prstGeom>
          </p:spPr>
          <p:txBody>
            <a:bodyPr wrap="square">
              <a:spAutoFit/>
            </a:bodyPr>
            <a:lstStyle/>
            <a:p>
              <a:pPr algn="ctr" defTabSz="430834">
                <a:lnSpc>
                  <a:spcPct val="90000"/>
                </a:lnSpc>
                <a:spcBef>
                  <a:spcPct val="0"/>
                </a:spcBef>
                <a:spcAft>
                  <a:spcPct val="35000"/>
                </a:spcAft>
              </a:pPr>
              <a:r>
                <a:rPr lang="fr-FR" sz="1662" dirty="0">
                  <a:solidFill>
                    <a:srgbClr val="7D920C"/>
                  </a:solidFill>
                  <a:latin typeface="Bahnschrift" panose="020B0502040204020203" pitchFamily="34" charset="0"/>
                </a:rPr>
                <a:t>PORTEUR DE RISQUE</a:t>
              </a:r>
            </a:p>
          </p:txBody>
        </p:sp>
        <p:sp>
          <p:nvSpPr>
            <p:cNvPr id="21" name="Rectangle 20"/>
            <p:cNvSpPr/>
            <p:nvPr/>
          </p:nvSpPr>
          <p:spPr>
            <a:xfrm>
              <a:off x="2246369" y="1938995"/>
              <a:ext cx="2918273" cy="2533054"/>
            </a:xfrm>
            <a:prstGeom prst="rect">
              <a:avLst/>
            </a:prstGeom>
          </p:spPr>
          <p:txBody>
            <a:bodyPr wrap="square">
              <a:spAutoFit/>
            </a:bodyPr>
            <a:lstStyle/>
            <a:p>
              <a:pPr algn="ctr" defTabSz="430834">
                <a:lnSpc>
                  <a:spcPct val="90000"/>
                </a:lnSpc>
                <a:spcBef>
                  <a:spcPct val="0"/>
                </a:spcBef>
                <a:spcAft>
                  <a:spcPct val="35000"/>
                </a:spcAft>
              </a:pPr>
              <a:endParaRPr lang="fr-FR" sz="1662" dirty="0">
                <a:solidFill>
                  <a:schemeClr val="tx1">
                    <a:lumMod val="50000"/>
                    <a:lumOff val="50000"/>
                  </a:schemeClr>
                </a:solidFill>
                <a:latin typeface="Bahnschrift" panose="020B0502040204020203" pitchFamily="34" charset="0"/>
              </a:endParaRPr>
            </a:p>
            <a:p>
              <a:pPr algn="ctr" defTabSz="430834">
                <a:lnSpc>
                  <a:spcPct val="90000"/>
                </a:lnSpc>
                <a:spcBef>
                  <a:spcPct val="0"/>
                </a:spcBef>
                <a:spcAft>
                  <a:spcPct val="35000"/>
                </a:spcAft>
              </a:pPr>
              <a:r>
                <a:rPr lang="fr-FR" sz="1662" dirty="0">
                  <a:solidFill>
                    <a:srgbClr val="7D920C"/>
                  </a:solidFill>
                  <a:latin typeface="Bahnschrift" panose="020B0502040204020203" pitchFamily="34" charset="0"/>
                </a:rPr>
                <a:t>COURTIER </a:t>
              </a:r>
            </a:p>
            <a:p>
              <a:pPr algn="ctr" defTabSz="430834">
                <a:lnSpc>
                  <a:spcPct val="90000"/>
                </a:lnSpc>
                <a:spcBef>
                  <a:spcPct val="0"/>
                </a:spcBef>
                <a:spcAft>
                  <a:spcPct val="35000"/>
                </a:spcAft>
              </a:pPr>
              <a:r>
                <a:rPr lang="fr-FR" sz="1477" dirty="0">
                  <a:solidFill>
                    <a:srgbClr val="7D920C"/>
                  </a:solidFill>
                  <a:latin typeface="Bahnschrift" panose="020B0502040204020203" pitchFamily="34" charset="0"/>
                </a:rPr>
                <a:t>ASSURANCE &amp; CONSEIL</a:t>
              </a:r>
            </a:p>
            <a:p>
              <a:pPr marL="263776" indent="-263776" defTabSz="430834">
                <a:lnSpc>
                  <a:spcPct val="90000"/>
                </a:lnSpc>
                <a:spcBef>
                  <a:spcPct val="0"/>
                </a:spcBef>
                <a:spcAft>
                  <a:spcPct val="35000"/>
                </a:spcAft>
                <a:buClr>
                  <a:srgbClr val="F07D00"/>
                </a:buClr>
                <a:buFont typeface="Symbol" panose="05050102010706020507" pitchFamily="18" charset="2"/>
                <a:buChar char="&gt;"/>
              </a:pPr>
              <a:endParaRPr lang="fr-FR" sz="1292" dirty="0">
                <a:solidFill>
                  <a:schemeClr val="tx1">
                    <a:lumMod val="50000"/>
                    <a:lumOff val="50000"/>
                  </a:schemeClr>
                </a:solidFill>
                <a:latin typeface="Bahnschrift" panose="020B0502040204020203" pitchFamily="34" charset="0"/>
              </a:endParaRPr>
            </a:p>
            <a:p>
              <a:pPr marL="263776" indent="-263776" defTabSz="430834">
                <a:lnSpc>
                  <a:spcPct val="90000"/>
                </a:lnSpc>
                <a:spcBef>
                  <a:spcPct val="0"/>
                </a:spcBef>
                <a:buClr>
                  <a:srgbClr val="F07D00"/>
                </a:buClr>
                <a:buFont typeface="Symbol" panose="05050102010706020507" pitchFamily="18" charset="2"/>
                <a:buChar char="&gt;"/>
              </a:pPr>
              <a:r>
                <a:rPr lang="fr-FR" sz="1292" dirty="0">
                  <a:solidFill>
                    <a:schemeClr val="tx1">
                      <a:lumMod val="50000"/>
                      <a:lumOff val="50000"/>
                    </a:schemeClr>
                  </a:solidFill>
                  <a:latin typeface="Bahnschrift" panose="020B0502040204020203" pitchFamily="34" charset="0"/>
                </a:rPr>
                <a:t>Relations avec le Centre de Gestion &amp; l’Assureur</a:t>
              </a:r>
            </a:p>
            <a:p>
              <a:pPr marL="263776" indent="-263776" defTabSz="430834">
                <a:lnSpc>
                  <a:spcPct val="90000"/>
                </a:lnSpc>
                <a:spcBef>
                  <a:spcPct val="0"/>
                </a:spcBef>
                <a:buClr>
                  <a:srgbClr val="F07D00"/>
                </a:buClr>
                <a:buFont typeface="Symbol" panose="05050102010706020507" pitchFamily="18" charset="2"/>
                <a:buChar char="&gt;"/>
              </a:pPr>
              <a:endParaRPr lang="fr-FR" sz="1292" dirty="0">
                <a:solidFill>
                  <a:schemeClr val="tx1">
                    <a:lumMod val="50000"/>
                    <a:lumOff val="50000"/>
                  </a:schemeClr>
                </a:solidFill>
                <a:latin typeface="Bahnschrift" panose="020B0502040204020203" pitchFamily="34" charset="0"/>
              </a:endParaRPr>
            </a:p>
            <a:p>
              <a:pPr marL="263776" indent="-263776" defTabSz="430834">
                <a:lnSpc>
                  <a:spcPct val="90000"/>
                </a:lnSpc>
                <a:spcBef>
                  <a:spcPct val="0"/>
                </a:spcBef>
                <a:buClr>
                  <a:srgbClr val="F07D00"/>
                </a:buClr>
                <a:buFont typeface="Symbol" panose="05050102010706020507" pitchFamily="18" charset="2"/>
                <a:buChar char="&gt;"/>
              </a:pPr>
              <a:r>
                <a:rPr lang="fr-FR" sz="1292" dirty="0">
                  <a:solidFill>
                    <a:schemeClr val="tx1">
                      <a:lumMod val="50000"/>
                      <a:lumOff val="50000"/>
                    </a:schemeClr>
                  </a:solidFill>
                  <a:latin typeface="Bahnschrift" panose="020B0502040204020203" pitchFamily="34" charset="0"/>
                </a:rPr>
                <a:t>Accompagnement du CDG sur les services lié au contrat</a:t>
              </a:r>
            </a:p>
          </p:txBody>
        </p:sp>
        <p:sp>
          <p:nvSpPr>
            <p:cNvPr id="22" name="Rectangle 21"/>
            <p:cNvSpPr/>
            <p:nvPr/>
          </p:nvSpPr>
          <p:spPr>
            <a:xfrm>
              <a:off x="5321782" y="2299009"/>
              <a:ext cx="1865536" cy="1892949"/>
            </a:xfrm>
            <a:prstGeom prst="rect">
              <a:avLst/>
            </a:prstGeom>
          </p:spPr>
          <p:txBody>
            <a:bodyPr wrap="square">
              <a:spAutoFit/>
            </a:bodyPr>
            <a:lstStyle/>
            <a:p>
              <a:pPr algn="ctr" defTabSz="430834">
                <a:lnSpc>
                  <a:spcPct val="90000"/>
                </a:lnSpc>
                <a:spcBef>
                  <a:spcPct val="0"/>
                </a:spcBef>
                <a:spcAft>
                  <a:spcPct val="35000"/>
                </a:spcAft>
              </a:pPr>
              <a:r>
                <a:rPr lang="fr-FR" sz="1662" dirty="0">
                  <a:solidFill>
                    <a:srgbClr val="7D920C"/>
                  </a:solidFill>
                  <a:latin typeface="Bahnschrift" panose="020B0502040204020203" pitchFamily="34" charset="0"/>
                </a:rPr>
                <a:t>SERVICE GESTION</a:t>
              </a:r>
            </a:p>
            <a:p>
              <a:pPr defTabSz="430834">
                <a:lnSpc>
                  <a:spcPct val="90000"/>
                </a:lnSpc>
                <a:spcBef>
                  <a:spcPct val="0"/>
                </a:spcBef>
                <a:spcAft>
                  <a:spcPct val="35000"/>
                </a:spcAft>
              </a:pPr>
              <a:endParaRPr lang="fr-FR" sz="1662" dirty="0">
                <a:solidFill>
                  <a:schemeClr val="tx1">
                    <a:lumMod val="50000"/>
                    <a:lumOff val="50000"/>
                  </a:schemeClr>
                </a:solidFill>
                <a:latin typeface="Bahnschrift" panose="020B0502040204020203" pitchFamily="34" charset="0"/>
              </a:endParaRPr>
            </a:p>
            <a:p>
              <a:pPr marL="263776" indent="-263776" defTabSz="430834">
                <a:lnSpc>
                  <a:spcPct val="90000"/>
                </a:lnSpc>
                <a:spcBef>
                  <a:spcPct val="0"/>
                </a:spcBef>
                <a:spcAft>
                  <a:spcPct val="35000"/>
                </a:spcAft>
                <a:buClr>
                  <a:srgbClr val="F07D00"/>
                </a:buClr>
                <a:buFont typeface="Symbol" panose="05050102010706020507" pitchFamily="18" charset="2"/>
                <a:buChar char="&gt;"/>
              </a:pPr>
              <a:r>
                <a:rPr lang="fr-FR" sz="1292" dirty="0">
                  <a:solidFill>
                    <a:schemeClr val="tx1">
                      <a:lumMod val="50000"/>
                      <a:lumOff val="50000"/>
                    </a:schemeClr>
                  </a:solidFill>
                  <a:latin typeface="Bahnschrift" panose="020B0502040204020203" pitchFamily="34" charset="0"/>
                </a:rPr>
                <a:t>Contrôle et paiement des dossiers</a:t>
              </a:r>
            </a:p>
            <a:p>
              <a:pPr marL="263776" indent="-263776" defTabSz="430834">
                <a:lnSpc>
                  <a:spcPct val="90000"/>
                </a:lnSpc>
                <a:spcBef>
                  <a:spcPct val="0"/>
                </a:spcBef>
                <a:spcAft>
                  <a:spcPct val="35000"/>
                </a:spcAft>
                <a:buClr>
                  <a:srgbClr val="F07D00"/>
                </a:buClr>
                <a:buFont typeface="Symbol" panose="05050102010706020507" pitchFamily="18" charset="2"/>
                <a:buChar char="&gt;"/>
              </a:pPr>
              <a:r>
                <a:rPr lang="fr-FR" sz="1292" dirty="0">
                  <a:solidFill>
                    <a:schemeClr val="tx1">
                      <a:lumMod val="50000"/>
                      <a:lumOff val="50000"/>
                    </a:schemeClr>
                  </a:solidFill>
                  <a:latin typeface="Bahnschrift" panose="020B0502040204020203" pitchFamily="34" charset="0"/>
                </a:rPr>
                <a:t>Cotisations</a:t>
              </a:r>
            </a:p>
          </p:txBody>
        </p:sp>
        <p:sp>
          <p:nvSpPr>
            <p:cNvPr id="23" name="Rectangle 22"/>
            <p:cNvSpPr/>
            <p:nvPr/>
          </p:nvSpPr>
          <p:spPr>
            <a:xfrm>
              <a:off x="7530643" y="2244222"/>
              <a:ext cx="2276179" cy="1699910"/>
            </a:xfrm>
            <a:prstGeom prst="rect">
              <a:avLst/>
            </a:prstGeom>
          </p:spPr>
          <p:txBody>
            <a:bodyPr wrap="square">
              <a:spAutoFit/>
            </a:bodyPr>
            <a:lstStyle/>
            <a:p>
              <a:pPr algn="ctr" defTabSz="430834">
                <a:lnSpc>
                  <a:spcPct val="90000"/>
                </a:lnSpc>
                <a:spcBef>
                  <a:spcPct val="0"/>
                </a:spcBef>
                <a:spcAft>
                  <a:spcPct val="35000"/>
                </a:spcAft>
              </a:pPr>
              <a:r>
                <a:rPr lang="fr-FR" sz="1662" dirty="0">
                  <a:solidFill>
                    <a:srgbClr val="7D920C"/>
                  </a:solidFill>
                  <a:latin typeface="Bahnschrift" panose="020B0502040204020203" pitchFamily="34" charset="0"/>
                </a:rPr>
                <a:t>SOCIETE DE CONTROLES MEDICAUX</a:t>
              </a:r>
            </a:p>
            <a:p>
              <a:pPr algn="ctr" defTabSz="430834">
                <a:lnSpc>
                  <a:spcPct val="90000"/>
                </a:lnSpc>
                <a:spcBef>
                  <a:spcPct val="0"/>
                </a:spcBef>
                <a:spcAft>
                  <a:spcPct val="35000"/>
                </a:spcAft>
              </a:pPr>
              <a:endParaRPr lang="fr-FR" sz="831" dirty="0">
                <a:solidFill>
                  <a:srgbClr val="7D920C"/>
                </a:solidFill>
                <a:latin typeface="Bahnschrift" panose="020B0502040204020203" pitchFamily="34" charset="0"/>
              </a:endParaRPr>
            </a:p>
            <a:p>
              <a:pPr marL="263776" indent="-263776" defTabSz="430834">
                <a:lnSpc>
                  <a:spcPct val="90000"/>
                </a:lnSpc>
                <a:spcBef>
                  <a:spcPct val="0"/>
                </a:spcBef>
                <a:spcAft>
                  <a:spcPct val="35000"/>
                </a:spcAft>
                <a:buClr>
                  <a:srgbClr val="F07D00"/>
                </a:buClr>
                <a:buFont typeface="Symbol" panose="05050102010706020507" pitchFamily="18" charset="2"/>
                <a:buChar char="&gt;"/>
              </a:pPr>
              <a:r>
                <a:rPr lang="fr-FR" sz="1292" dirty="0">
                  <a:solidFill>
                    <a:schemeClr val="tx1">
                      <a:lumMod val="50000"/>
                      <a:lumOff val="50000"/>
                    </a:schemeClr>
                  </a:solidFill>
                  <a:latin typeface="Bahnschrift" panose="020B0502040204020203" pitchFamily="34" charset="0"/>
                </a:rPr>
                <a:t>Conseil et organisation du contrôle médical</a:t>
              </a:r>
            </a:p>
          </p:txBody>
        </p:sp>
        <p:cxnSp>
          <p:nvCxnSpPr>
            <p:cNvPr id="30" name="Connecteur droit 29"/>
            <p:cNvCxnSpPr/>
            <p:nvPr/>
          </p:nvCxnSpPr>
          <p:spPr>
            <a:xfrm flipH="1">
              <a:off x="2147777" y="1842812"/>
              <a:ext cx="7027" cy="2427590"/>
            </a:xfrm>
            <a:prstGeom prst="line">
              <a:avLst/>
            </a:prstGeom>
            <a:ln>
              <a:solidFill>
                <a:srgbClr val="7D920C"/>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5157615" y="1842812"/>
              <a:ext cx="7027" cy="2427590"/>
            </a:xfrm>
            <a:prstGeom prst="line">
              <a:avLst/>
            </a:prstGeom>
            <a:ln>
              <a:solidFill>
                <a:srgbClr val="7D920C"/>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7403574" y="1842812"/>
              <a:ext cx="7027" cy="2427590"/>
            </a:xfrm>
            <a:prstGeom prst="line">
              <a:avLst/>
            </a:prstGeom>
            <a:ln>
              <a:solidFill>
                <a:srgbClr val="7D920C"/>
              </a:solidFill>
            </a:ln>
          </p:spPr>
          <p:style>
            <a:lnRef idx="1">
              <a:schemeClr val="accent1"/>
            </a:lnRef>
            <a:fillRef idx="0">
              <a:schemeClr val="accent1"/>
            </a:fillRef>
            <a:effectRef idx="0">
              <a:schemeClr val="accent1"/>
            </a:effectRef>
            <a:fontRef idx="minor">
              <a:schemeClr val="tx1"/>
            </a:fontRef>
          </p:style>
        </p:cxnSp>
      </p:grpSp>
      <p:sp>
        <p:nvSpPr>
          <p:cNvPr id="36"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spTree>
    <p:extLst>
      <p:ext uri="{BB962C8B-B14F-4D97-AF65-F5344CB8AC3E}">
        <p14:creationId xmlns:p14="http://schemas.microsoft.com/office/powerpoint/2010/main" val="1156029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3369884" y="3635896"/>
            <a:ext cx="5596166"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585" dirty="0"/>
              <a:t>Rappel des obligations statutaires : </a:t>
            </a:r>
          </a:p>
          <a:p>
            <a:pPr marL="1055103" lvl="1" indent="-422041">
              <a:buFont typeface="Wingdings" panose="05000000000000000000" pitchFamily="2" charset="2"/>
              <a:buChar char="§"/>
            </a:pPr>
            <a:r>
              <a:rPr lang="fr-FR" sz="2215" dirty="0"/>
              <a:t>La protection sociale</a:t>
            </a:r>
          </a:p>
          <a:p>
            <a:pPr marL="1055103" lvl="1" indent="-422041">
              <a:buFont typeface="Wingdings" panose="05000000000000000000" pitchFamily="2" charset="2"/>
              <a:buChar char="§"/>
            </a:pPr>
            <a:r>
              <a:rPr lang="fr-FR" sz="2215" dirty="0"/>
              <a:t>Les obligations financières importantes pour l’employeur </a:t>
            </a:r>
          </a:p>
          <a:p>
            <a:pPr algn="ctr"/>
            <a:endParaRPr lang="fr-FR" sz="2585" dirty="0"/>
          </a:p>
        </p:txBody>
      </p:sp>
      <p:grpSp>
        <p:nvGrpSpPr>
          <p:cNvPr id="20" name="Groupe 19"/>
          <p:cNvGrpSpPr/>
          <p:nvPr/>
        </p:nvGrpSpPr>
        <p:grpSpPr>
          <a:xfrm>
            <a:off x="208708" y="1334234"/>
            <a:ext cx="7665257" cy="1181780"/>
            <a:chOff x="691116" y="2103976"/>
            <a:chExt cx="8304028" cy="1280262"/>
          </a:xfrm>
        </p:grpSpPr>
        <p:sp>
          <p:nvSpPr>
            <p:cNvPr id="4" name="Titre 1"/>
            <p:cNvSpPr txBox="1">
              <a:spLocks/>
            </p:cNvSpPr>
            <p:nvPr/>
          </p:nvSpPr>
          <p:spPr>
            <a:xfrm>
              <a:off x="691116" y="2103976"/>
              <a:ext cx="8304028" cy="1280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539" dirty="0">
                  <a:solidFill>
                    <a:srgbClr val="7D920C"/>
                  </a:solidFill>
                  <a:latin typeface="Bahnschrift" panose="020B0502040204020203" pitchFamily="34" charset="0"/>
                </a:rPr>
                <a:t>Partie 2</a:t>
              </a:r>
            </a:p>
          </p:txBody>
        </p:sp>
        <p:sp>
          <p:nvSpPr>
            <p:cNvPr id="6" name="Rectangle 2"/>
            <p:cNvSpPr>
              <a:spLocks noChangeArrowheads="1"/>
            </p:cNvSpPr>
            <p:nvPr/>
          </p:nvSpPr>
          <p:spPr bwMode="auto">
            <a:xfrm flipV="1">
              <a:off x="3915730" y="3294566"/>
              <a:ext cx="1734295"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7" name="Groupe 6"/>
          <p:cNvGrpSpPr/>
          <p:nvPr/>
        </p:nvGrpSpPr>
        <p:grpSpPr>
          <a:xfrm>
            <a:off x="40615" y="2636722"/>
            <a:ext cx="3547283" cy="3518422"/>
            <a:chOff x="319672" y="1159341"/>
            <a:chExt cx="4334819" cy="3884298"/>
          </a:xfrm>
        </p:grpSpPr>
        <p:grpSp>
          <p:nvGrpSpPr>
            <p:cNvPr id="8" name="Groupe 7"/>
            <p:cNvGrpSpPr/>
            <p:nvPr/>
          </p:nvGrpSpPr>
          <p:grpSpPr>
            <a:xfrm>
              <a:off x="355763" y="1159341"/>
              <a:ext cx="4298728" cy="3884298"/>
              <a:chOff x="263443" y="1688730"/>
              <a:chExt cx="4298728" cy="3884298"/>
            </a:xfrm>
          </p:grpSpPr>
          <p:sp>
            <p:nvSpPr>
              <p:cNvPr id="10" name="Ellipse 9"/>
              <p:cNvSpPr/>
              <p:nvPr/>
            </p:nvSpPr>
            <p:spPr>
              <a:xfrm>
                <a:off x="263443" y="1817303"/>
                <a:ext cx="3956059" cy="325893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1" name="Arc 10"/>
              <p:cNvSpPr/>
              <p:nvPr/>
            </p:nvSpPr>
            <p:spPr>
              <a:xfrm>
                <a:off x="519765" y="1688730"/>
                <a:ext cx="4042406" cy="3884298"/>
              </a:xfrm>
              <a:prstGeom prst="arc">
                <a:avLst>
                  <a:gd name="adj1" fmla="val 16240277"/>
                  <a:gd name="adj2" fmla="val 21545735"/>
                </a:avLst>
              </a:prstGeom>
              <a:ln w="19050">
                <a:solidFill>
                  <a:srgbClr val="7D920C"/>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9" name="Ellipse 8"/>
            <p:cNvSpPr/>
            <p:nvPr/>
          </p:nvSpPr>
          <p:spPr>
            <a:xfrm>
              <a:off x="319672" y="1255769"/>
              <a:ext cx="3989266" cy="3323224"/>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12" name="Groupe 11"/>
          <p:cNvGrpSpPr/>
          <p:nvPr/>
        </p:nvGrpSpPr>
        <p:grpSpPr>
          <a:xfrm flipH="1">
            <a:off x="5461212" y="437456"/>
            <a:ext cx="3739202" cy="3565702"/>
            <a:chOff x="256669" y="1159341"/>
            <a:chExt cx="4397822" cy="3884298"/>
          </a:xfrm>
        </p:grpSpPr>
        <p:grpSp>
          <p:nvGrpSpPr>
            <p:cNvPr id="13" name="Groupe 12"/>
            <p:cNvGrpSpPr/>
            <p:nvPr/>
          </p:nvGrpSpPr>
          <p:grpSpPr>
            <a:xfrm>
              <a:off x="355763" y="1159341"/>
              <a:ext cx="4298728" cy="3884298"/>
              <a:chOff x="263443" y="1688730"/>
              <a:chExt cx="4298728" cy="3884298"/>
            </a:xfrm>
          </p:grpSpPr>
          <p:sp>
            <p:nvSpPr>
              <p:cNvPr id="15" name="Ellipse 14"/>
              <p:cNvSpPr/>
              <p:nvPr/>
            </p:nvSpPr>
            <p:spPr>
              <a:xfrm>
                <a:off x="263443" y="1817303"/>
                <a:ext cx="3956059" cy="325893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6" name="Arc 15"/>
              <p:cNvSpPr/>
              <p:nvPr/>
            </p:nvSpPr>
            <p:spPr>
              <a:xfrm>
                <a:off x="519765" y="1688730"/>
                <a:ext cx="4042406" cy="3884298"/>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14" name="Ellipse 13"/>
            <p:cNvSpPr/>
            <p:nvPr/>
          </p:nvSpPr>
          <p:spPr>
            <a:xfrm>
              <a:off x="256669" y="1205301"/>
              <a:ext cx="4097586" cy="3424161"/>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space réservé du numéro de diapositive 20"/>
          <p:cNvSpPr>
            <a:spLocks noGrp="1"/>
          </p:cNvSpPr>
          <p:nvPr>
            <p:ph type="sldNum" sz="quarter" idx="12"/>
          </p:nvPr>
        </p:nvSpPr>
        <p:spPr/>
        <p:txBody>
          <a:bodyPr/>
          <a:lstStyle/>
          <a:p>
            <a:fld id="{43358468-A690-4B95-98B9-3C4841944A57}" type="slidenum">
              <a:rPr lang="fr-FR" smtClean="0"/>
              <a:pPr/>
              <a:t>21</a:t>
            </a:fld>
            <a:endParaRPr lang="fr-F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94799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260" y="814353"/>
            <a:ext cx="7002512" cy="4668342"/>
          </a:xfrm>
          <a:prstGeom prst="rect">
            <a:avLst/>
          </a:prstGeom>
        </p:spPr>
      </p:pic>
      <p:sp>
        <p:nvSpPr>
          <p:cNvPr id="3" name="Rectangle 2"/>
          <p:cNvSpPr/>
          <p:nvPr/>
        </p:nvSpPr>
        <p:spPr>
          <a:xfrm>
            <a:off x="1135352" y="757906"/>
            <a:ext cx="7218326" cy="4724789"/>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auto">
          <a:xfrm>
            <a:off x="0" y="5482695"/>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3" name="Rectangle 2"/>
          <p:cNvSpPr>
            <a:spLocks noChangeArrowheads="1"/>
          </p:cNvSpPr>
          <p:nvPr/>
        </p:nvSpPr>
        <p:spPr bwMode="auto">
          <a:xfrm>
            <a:off x="2871290" y="763078"/>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4" name="Espace réservé du numéro de diapositive 23"/>
          <p:cNvSpPr>
            <a:spLocks noGrp="1"/>
          </p:cNvSpPr>
          <p:nvPr>
            <p:ph type="sldNum" sz="quarter" idx="12"/>
          </p:nvPr>
        </p:nvSpPr>
        <p:spPr/>
        <p:txBody>
          <a:bodyPr/>
          <a:lstStyle/>
          <a:p>
            <a:fld id="{43358468-A690-4B95-98B9-3C4841944A57}" type="slidenum">
              <a:rPr lang="fr-FR" smtClean="0"/>
              <a:pPr/>
              <a:t>22</a:t>
            </a:fld>
            <a:endParaRPr lang="fr-FR"/>
          </a:p>
        </p:txBody>
      </p:sp>
      <p:sp>
        <p:nvSpPr>
          <p:cNvPr id="13" name="Sous-titre 2"/>
          <p:cNvSpPr txBox="1">
            <a:spLocks/>
          </p:cNvSpPr>
          <p:nvPr/>
        </p:nvSpPr>
        <p:spPr>
          <a:xfrm>
            <a:off x="1218393" y="2394478"/>
            <a:ext cx="6516941"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954" b="1" dirty="0"/>
              <a:t>Rappel des obligations statutaires </a:t>
            </a:r>
            <a:r>
              <a:rPr lang="fr-FR" sz="2954" dirty="0"/>
              <a:t>:</a:t>
            </a:r>
          </a:p>
          <a:p>
            <a:pPr algn="ctr"/>
            <a:r>
              <a:rPr lang="fr-FR" sz="2954" dirty="0"/>
              <a:t> La protection sociale</a:t>
            </a:r>
          </a:p>
          <a:p>
            <a:pPr algn="ctr"/>
            <a:endParaRPr lang="fr-FR" sz="2954"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568663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23</a:t>
            </a:fld>
            <a:endParaRPr lang="fr-FR"/>
          </a:p>
        </p:txBody>
      </p:sp>
      <p:grpSp>
        <p:nvGrpSpPr>
          <p:cNvPr id="100" name="Groupe 99"/>
          <p:cNvGrpSpPr/>
          <p:nvPr/>
        </p:nvGrpSpPr>
        <p:grpSpPr>
          <a:xfrm>
            <a:off x="2600523" y="2058558"/>
            <a:ext cx="3196157" cy="1106975"/>
            <a:chOff x="5654921" y="1301725"/>
            <a:chExt cx="3462503" cy="1199223"/>
          </a:xfrm>
        </p:grpSpPr>
        <p:sp>
          <p:nvSpPr>
            <p:cNvPr id="4" name="Rectangle 3"/>
            <p:cNvSpPr txBox="1">
              <a:spLocks noChangeArrowheads="1"/>
            </p:cNvSpPr>
            <p:nvPr/>
          </p:nvSpPr>
          <p:spPr bwMode="auto">
            <a:xfrm>
              <a:off x="5654921" y="1301725"/>
              <a:ext cx="3462503" cy="4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Longue Durée</a:t>
              </a:r>
            </a:p>
          </p:txBody>
        </p:sp>
        <p:grpSp>
          <p:nvGrpSpPr>
            <p:cNvPr id="7" name="Groupe 6"/>
            <p:cNvGrpSpPr/>
            <p:nvPr/>
          </p:nvGrpSpPr>
          <p:grpSpPr>
            <a:xfrm>
              <a:off x="6554820" y="1619438"/>
              <a:ext cx="2244475" cy="881510"/>
              <a:chOff x="6094413" y="1529009"/>
              <a:chExt cx="2027237" cy="699844"/>
            </a:xfrm>
          </p:grpSpPr>
          <p:grpSp>
            <p:nvGrpSpPr>
              <p:cNvPr id="80" name="Groupe 79"/>
              <p:cNvGrpSpPr/>
              <p:nvPr/>
            </p:nvGrpSpPr>
            <p:grpSpPr bwMode="auto">
              <a:xfrm>
                <a:off x="6094413" y="1529009"/>
                <a:ext cx="2027237" cy="699844"/>
                <a:chOff x="5004048" y="1672788"/>
                <a:chExt cx="1944216" cy="544330"/>
              </a:xfrm>
              <a:scene3d>
                <a:camera prst="orthographicFront">
                  <a:rot lat="0" lon="0" rev="0"/>
                </a:camera>
                <a:lightRig rig="soft" dir="t"/>
              </a:scene3d>
            </p:grpSpPr>
            <p:grpSp>
              <p:nvGrpSpPr>
                <p:cNvPr id="85" name="Groupe 84"/>
                <p:cNvGrpSpPr/>
                <p:nvPr/>
              </p:nvGrpSpPr>
              <p:grpSpPr>
                <a:xfrm>
                  <a:off x="5292080" y="1772816"/>
                  <a:ext cx="1656184" cy="432048"/>
                  <a:chOff x="5292080" y="1772816"/>
                  <a:chExt cx="1656184" cy="432048"/>
                </a:xfrm>
              </p:grpSpPr>
              <p:grpSp>
                <p:nvGrpSpPr>
                  <p:cNvPr id="89" name="Groupe 88"/>
                  <p:cNvGrpSpPr/>
                  <p:nvPr/>
                </p:nvGrpSpPr>
                <p:grpSpPr>
                  <a:xfrm>
                    <a:off x="5436096" y="1772816"/>
                    <a:ext cx="1512168" cy="432048"/>
                    <a:chOff x="5436096" y="1772816"/>
                    <a:chExt cx="1512168" cy="432048"/>
                  </a:xfrm>
                </p:grpSpPr>
                <p:sp>
                  <p:nvSpPr>
                    <p:cNvPr id="95" name="Rectangle 94"/>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015" kern="0" dirty="0">
                        <a:solidFill>
                          <a:sysClr val="window" lastClr="FFFFFF"/>
                        </a:solidFill>
                        <a:latin typeface="Calibri"/>
                      </a:endParaRPr>
                    </a:p>
                    <a:p>
                      <a:pPr>
                        <a:defRPr/>
                      </a:pPr>
                      <a:endParaRPr lang="fr-FR" sz="738" kern="0" dirty="0">
                        <a:solidFill>
                          <a:sysClr val="window" lastClr="FFFFFF"/>
                        </a:solidFill>
                        <a:latin typeface="Calibri"/>
                      </a:endParaRPr>
                    </a:p>
                    <a:p>
                      <a:pPr>
                        <a:defRPr/>
                      </a:pPr>
                      <a:r>
                        <a:rPr lang="fr-FR" sz="1015" kern="0" dirty="0">
                          <a:solidFill>
                            <a:sysClr val="window" lastClr="FFFFFF"/>
                          </a:solidFill>
                          <a:latin typeface="Calibri"/>
                        </a:rPr>
                        <a:t> 3 ans</a:t>
                      </a:r>
                    </a:p>
                    <a:p>
                      <a:pPr algn="ctr">
                        <a:defRPr/>
                      </a:pPr>
                      <a:endParaRPr lang="fr-FR" sz="1662" kern="0" dirty="0">
                        <a:solidFill>
                          <a:sysClr val="window" lastClr="FFFFFF"/>
                        </a:solidFill>
                        <a:latin typeface="Calibri"/>
                      </a:endParaRPr>
                    </a:p>
                  </p:txBody>
                </p:sp>
                <p:sp>
                  <p:nvSpPr>
                    <p:cNvPr id="96" name="Rectangle 95"/>
                    <p:cNvSpPr/>
                    <p:nvPr/>
                  </p:nvSpPr>
                  <p:spPr>
                    <a:xfrm>
                      <a:off x="6012160" y="1988840"/>
                      <a:ext cx="936104" cy="216024"/>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2 ans</a:t>
                      </a:r>
                    </a:p>
                  </p:txBody>
                </p:sp>
              </p:grpSp>
              <p:grpSp>
                <p:nvGrpSpPr>
                  <p:cNvPr id="90" name="Groupe 89"/>
                  <p:cNvGrpSpPr/>
                  <p:nvPr/>
                </p:nvGrpSpPr>
                <p:grpSpPr>
                  <a:xfrm>
                    <a:off x="5292080" y="1772816"/>
                    <a:ext cx="72008" cy="432048"/>
                    <a:chOff x="5292080" y="1772816"/>
                    <a:chExt cx="72008" cy="432048"/>
                  </a:xfrm>
                </p:grpSpPr>
                <p:cxnSp>
                  <p:nvCxnSpPr>
                    <p:cNvPr id="91" name="Connecteur droit 90"/>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2" name="Connecteur droit 91"/>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3" name="Connecteur droit 92"/>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4" name="Connecteur droit 93"/>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86" name="ZoneTexte 85"/>
                <p:cNvSpPr txBox="1"/>
                <p:nvPr/>
              </p:nvSpPr>
              <p:spPr>
                <a:xfrm>
                  <a:off x="5004048" y="1672788"/>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87" name="ZoneTexte 86"/>
                <p:cNvSpPr txBox="1"/>
                <p:nvPr/>
              </p:nvSpPr>
              <p:spPr>
                <a:xfrm>
                  <a:off x="5004048" y="1888812"/>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88" name="ZoneTexte 87"/>
                <p:cNvSpPr txBox="1"/>
                <p:nvPr/>
              </p:nvSpPr>
              <p:spPr>
                <a:xfrm>
                  <a:off x="5004048" y="2088867"/>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81" name="Connecteur droit 64"/>
              <p:cNvCxnSpPr>
                <a:cxnSpLocks noChangeShapeType="1"/>
              </p:cNvCxnSpPr>
              <p:nvPr/>
            </p:nvCxnSpPr>
            <p:spPr bwMode="auto">
              <a:xfrm>
                <a:off x="6480940" y="1657617"/>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2" name="Connecteur droit 65"/>
              <p:cNvCxnSpPr>
                <a:cxnSpLocks noChangeShapeType="1"/>
              </p:cNvCxnSpPr>
              <p:nvPr/>
            </p:nvCxnSpPr>
            <p:spPr bwMode="auto">
              <a:xfrm flipH="1">
                <a:off x="6412425" y="1657617"/>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3" name="Connecteur droit 66"/>
              <p:cNvCxnSpPr>
                <a:cxnSpLocks noChangeShapeType="1"/>
              </p:cNvCxnSpPr>
              <p:nvPr/>
            </p:nvCxnSpPr>
            <p:spPr bwMode="auto">
              <a:xfrm flipH="1">
                <a:off x="6411412" y="2213101"/>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4" name="Connecteur droit 67"/>
              <p:cNvCxnSpPr>
                <a:cxnSpLocks noChangeShapeType="1"/>
              </p:cNvCxnSpPr>
              <p:nvPr/>
            </p:nvCxnSpPr>
            <p:spPr bwMode="auto">
              <a:xfrm flipH="1">
                <a:off x="6411413" y="1935359"/>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grpSp>
      <p:grpSp>
        <p:nvGrpSpPr>
          <p:cNvPr id="98" name="Groupe 97"/>
          <p:cNvGrpSpPr/>
          <p:nvPr/>
        </p:nvGrpSpPr>
        <p:grpSpPr>
          <a:xfrm>
            <a:off x="-261928" y="2019864"/>
            <a:ext cx="3196157" cy="1186440"/>
            <a:chOff x="375463" y="1253783"/>
            <a:chExt cx="3462503" cy="1285310"/>
          </a:xfrm>
        </p:grpSpPr>
        <p:sp>
          <p:nvSpPr>
            <p:cNvPr id="3" name="Rectangle 3"/>
            <p:cNvSpPr txBox="1">
              <a:spLocks noChangeArrowheads="1"/>
            </p:cNvSpPr>
            <p:nvPr/>
          </p:nvSpPr>
          <p:spPr bwMode="auto">
            <a:xfrm>
              <a:off x="375463" y="1253783"/>
              <a:ext cx="3462503" cy="4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Ordinaire</a:t>
              </a:r>
            </a:p>
          </p:txBody>
        </p:sp>
        <p:grpSp>
          <p:nvGrpSpPr>
            <p:cNvPr id="9" name="Groupe 8"/>
            <p:cNvGrpSpPr/>
            <p:nvPr/>
          </p:nvGrpSpPr>
          <p:grpSpPr>
            <a:xfrm>
              <a:off x="1158940" y="1657584"/>
              <a:ext cx="2244475" cy="881509"/>
              <a:chOff x="1220788" y="1559294"/>
              <a:chExt cx="2027237" cy="699843"/>
            </a:xfrm>
          </p:grpSpPr>
          <p:grpSp>
            <p:nvGrpSpPr>
              <p:cNvPr id="46" name="Groupe 45"/>
              <p:cNvGrpSpPr/>
              <p:nvPr/>
            </p:nvGrpSpPr>
            <p:grpSpPr bwMode="auto">
              <a:xfrm>
                <a:off x="1220788" y="1559294"/>
                <a:ext cx="2027237" cy="699843"/>
                <a:chOff x="5004048" y="1672788"/>
                <a:chExt cx="1944216" cy="544330"/>
              </a:xfrm>
              <a:scene3d>
                <a:camera prst="orthographicFront">
                  <a:rot lat="0" lon="0" rev="0"/>
                </a:camera>
                <a:lightRig rig="soft" dir="t"/>
              </a:scene3d>
            </p:grpSpPr>
            <p:grpSp>
              <p:nvGrpSpPr>
                <p:cNvPr id="51" name="Groupe 50"/>
                <p:cNvGrpSpPr/>
                <p:nvPr/>
              </p:nvGrpSpPr>
              <p:grpSpPr>
                <a:xfrm>
                  <a:off x="5292080" y="1772816"/>
                  <a:ext cx="1656184" cy="432048"/>
                  <a:chOff x="5292080" y="1772816"/>
                  <a:chExt cx="1656184" cy="432048"/>
                </a:xfrm>
              </p:grpSpPr>
              <p:grpSp>
                <p:nvGrpSpPr>
                  <p:cNvPr id="55" name="Groupe 54"/>
                  <p:cNvGrpSpPr/>
                  <p:nvPr/>
                </p:nvGrpSpPr>
                <p:grpSpPr>
                  <a:xfrm>
                    <a:off x="5436096" y="1772816"/>
                    <a:ext cx="1512168" cy="432048"/>
                    <a:chOff x="5436096" y="1772816"/>
                    <a:chExt cx="1512168" cy="432048"/>
                  </a:xfrm>
                </p:grpSpPr>
                <p:sp>
                  <p:nvSpPr>
                    <p:cNvPr id="61" name="Rectangle 60"/>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015" kern="0" dirty="0">
                        <a:solidFill>
                          <a:sysClr val="window" lastClr="FFFFFF"/>
                        </a:solidFill>
                        <a:latin typeface="Calibri"/>
                      </a:endParaRPr>
                    </a:p>
                    <a:p>
                      <a:pPr>
                        <a:defRPr/>
                      </a:pPr>
                      <a:endParaRPr lang="fr-FR" sz="738" kern="0" dirty="0">
                        <a:solidFill>
                          <a:sysClr val="window" lastClr="FFFFFF"/>
                        </a:solidFill>
                        <a:latin typeface="Calibri"/>
                      </a:endParaRPr>
                    </a:p>
                    <a:p>
                      <a:pPr>
                        <a:defRPr/>
                      </a:pPr>
                      <a:r>
                        <a:rPr lang="fr-FR" sz="1015" kern="0" dirty="0">
                          <a:solidFill>
                            <a:sysClr val="window" lastClr="FFFFFF"/>
                          </a:solidFill>
                          <a:latin typeface="Calibri"/>
                        </a:rPr>
                        <a:t>3 mois </a:t>
                      </a:r>
                    </a:p>
                    <a:p>
                      <a:pPr algn="ctr">
                        <a:defRPr/>
                      </a:pPr>
                      <a:endParaRPr lang="fr-FR" sz="1662" kern="0" dirty="0">
                        <a:solidFill>
                          <a:sysClr val="window" lastClr="FFFFFF"/>
                        </a:solidFill>
                        <a:latin typeface="Calibri"/>
                      </a:endParaRPr>
                    </a:p>
                  </p:txBody>
                </p:sp>
                <p:sp>
                  <p:nvSpPr>
                    <p:cNvPr id="62" name="Rectangle 61"/>
                    <p:cNvSpPr/>
                    <p:nvPr/>
                  </p:nvSpPr>
                  <p:spPr>
                    <a:xfrm>
                      <a:off x="6012160" y="1988840"/>
                      <a:ext cx="936104" cy="216024"/>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9 mois</a:t>
                      </a:r>
                    </a:p>
                  </p:txBody>
                </p:sp>
              </p:grpSp>
              <p:grpSp>
                <p:nvGrpSpPr>
                  <p:cNvPr id="56" name="Groupe 55"/>
                  <p:cNvGrpSpPr/>
                  <p:nvPr/>
                </p:nvGrpSpPr>
                <p:grpSpPr>
                  <a:xfrm>
                    <a:off x="5292080" y="1772816"/>
                    <a:ext cx="72008" cy="432048"/>
                    <a:chOff x="5292080" y="1772816"/>
                    <a:chExt cx="72008" cy="432048"/>
                  </a:xfrm>
                </p:grpSpPr>
                <p:cxnSp>
                  <p:nvCxnSpPr>
                    <p:cNvPr id="57" name="Connecteur droit 56"/>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8" name="Connecteur droit 57"/>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9" name="Connecteur droit 58"/>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0" name="Connecteur droit 59"/>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52" name="ZoneTexte 51"/>
                <p:cNvSpPr txBox="1"/>
                <p:nvPr/>
              </p:nvSpPr>
              <p:spPr>
                <a:xfrm>
                  <a:off x="5004048" y="1672788"/>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53" name="ZoneTexte 52"/>
                <p:cNvSpPr txBox="1"/>
                <p:nvPr/>
              </p:nvSpPr>
              <p:spPr>
                <a:xfrm>
                  <a:off x="5004048" y="1888812"/>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54" name="ZoneTexte 53"/>
                <p:cNvSpPr txBox="1"/>
                <p:nvPr/>
              </p:nvSpPr>
              <p:spPr>
                <a:xfrm>
                  <a:off x="5004048" y="2088867"/>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47" name="Connecteur droit 136"/>
              <p:cNvCxnSpPr>
                <a:cxnSpLocks noChangeShapeType="1"/>
              </p:cNvCxnSpPr>
              <p:nvPr/>
            </p:nvCxnSpPr>
            <p:spPr bwMode="auto">
              <a:xfrm>
                <a:off x="1607315" y="1687902"/>
                <a:ext cx="0" cy="555483"/>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48" name="Connecteur droit 137"/>
              <p:cNvCxnSpPr>
                <a:cxnSpLocks noChangeShapeType="1"/>
              </p:cNvCxnSpPr>
              <p:nvPr/>
            </p:nvCxnSpPr>
            <p:spPr bwMode="auto">
              <a:xfrm flipH="1">
                <a:off x="1538800" y="1687902"/>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49" name="Connecteur droit 138"/>
              <p:cNvCxnSpPr>
                <a:cxnSpLocks noChangeShapeType="1"/>
              </p:cNvCxnSpPr>
              <p:nvPr/>
            </p:nvCxnSpPr>
            <p:spPr bwMode="auto">
              <a:xfrm flipH="1">
                <a:off x="1537787" y="2243385"/>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0" name="Connecteur droit 139"/>
              <p:cNvCxnSpPr>
                <a:cxnSpLocks noChangeShapeType="1"/>
              </p:cNvCxnSpPr>
              <p:nvPr/>
            </p:nvCxnSpPr>
            <p:spPr bwMode="auto">
              <a:xfrm flipH="1">
                <a:off x="1537788" y="1965643"/>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grpSp>
      <p:grpSp>
        <p:nvGrpSpPr>
          <p:cNvPr id="97" name="Groupe 96"/>
          <p:cNvGrpSpPr/>
          <p:nvPr/>
        </p:nvGrpSpPr>
        <p:grpSpPr>
          <a:xfrm>
            <a:off x="-261928" y="3647584"/>
            <a:ext cx="3197779" cy="1160495"/>
            <a:chOff x="499326" y="3523141"/>
            <a:chExt cx="3464261" cy="1257203"/>
          </a:xfrm>
        </p:grpSpPr>
        <p:grpSp>
          <p:nvGrpSpPr>
            <p:cNvPr id="8" name="Groupe 7"/>
            <p:cNvGrpSpPr/>
            <p:nvPr/>
          </p:nvGrpSpPr>
          <p:grpSpPr>
            <a:xfrm>
              <a:off x="1408326" y="3898835"/>
              <a:ext cx="2242718" cy="881509"/>
              <a:chOff x="1258888" y="3019672"/>
              <a:chExt cx="2025650" cy="699843"/>
            </a:xfrm>
          </p:grpSpPr>
          <p:grpSp>
            <p:nvGrpSpPr>
              <p:cNvPr id="63" name="Groupe 62"/>
              <p:cNvGrpSpPr/>
              <p:nvPr/>
            </p:nvGrpSpPr>
            <p:grpSpPr bwMode="auto">
              <a:xfrm>
                <a:off x="1258888" y="3019672"/>
                <a:ext cx="2025650" cy="699843"/>
                <a:chOff x="5004048" y="1672788"/>
                <a:chExt cx="1944216" cy="544330"/>
              </a:xfrm>
              <a:scene3d>
                <a:camera prst="orthographicFront">
                  <a:rot lat="0" lon="0" rev="0"/>
                </a:camera>
                <a:lightRig rig="soft" dir="t"/>
              </a:scene3d>
            </p:grpSpPr>
            <p:grpSp>
              <p:nvGrpSpPr>
                <p:cNvPr id="68" name="Groupe 67"/>
                <p:cNvGrpSpPr/>
                <p:nvPr/>
              </p:nvGrpSpPr>
              <p:grpSpPr>
                <a:xfrm>
                  <a:off x="5292080" y="1772816"/>
                  <a:ext cx="1656184" cy="432048"/>
                  <a:chOff x="5292080" y="1772816"/>
                  <a:chExt cx="1656184" cy="432048"/>
                </a:xfrm>
              </p:grpSpPr>
              <p:grpSp>
                <p:nvGrpSpPr>
                  <p:cNvPr id="72" name="Groupe 71"/>
                  <p:cNvGrpSpPr/>
                  <p:nvPr/>
                </p:nvGrpSpPr>
                <p:grpSpPr>
                  <a:xfrm>
                    <a:off x="5436096" y="1772816"/>
                    <a:ext cx="1512168" cy="432048"/>
                    <a:chOff x="5436096" y="1772816"/>
                    <a:chExt cx="1512168" cy="432048"/>
                  </a:xfrm>
                </p:grpSpPr>
                <p:sp>
                  <p:nvSpPr>
                    <p:cNvPr id="78" name="Rectangle 77"/>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015" kern="0" dirty="0">
                        <a:solidFill>
                          <a:sysClr val="window" lastClr="FFFFFF"/>
                        </a:solidFill>
                        <a:latin typeface="Calibri"/>
                      </a:endParaRPr>
                    </a:p>
                    <a:p>
                      <a:pPr>
                        <a:defRPr/>
                      </a:pPr>
                      <a:endParaRPr lang="fr-FR" sz="738" kern="0" dirty="0">
                        <a:solidFill>
                          <a:sysClr val="window" lastClr="FFFFFF"/>
                        </a:solidFill>
                        <a:latin typeface="Calibri"/>
                      </a:endParaRPr>
                    </a:p>
                    <a:p>
                      <a:pPr>
                        <a:defRPr/>
                      </a:pPr>
                      <a:r>
                        <a:rPr lang="fr-FR" sz="1015" kern="0" dirty="0">
                          <a:solidFill>
                            <a:sysClr val="window" lastClr="FFFFFF"/>
                          </a:solidFill>
                          <a:latin typeface="Calibri"/>
                        </a:rPr>
                        <a:t>  1 an </a:t>
                      </a:r>
                    </a:p>
                    <a:p>
                      <a:pPr algn="ctr">
                        <a:defRPr/>
                      </a:pPr>
                      <a:endParaRPr lang="fr-FR" sz="1662" kern="0" dirty="0">
                        <a:solidFill>
                          <a:sysClr val="window" lastClr="FFFFFF"/>
                        </a:solidFill>
                        <a:latin typeface="Calibri"/>
                      </a:endParaRPr>
                    </a:p>
                  </p:txBody>
                </p:sp>
                <p:sp>
                  <p:nvSpPr>
                    <p:cNvPr id="79" name="Rectangle 78"/>
                    <p:cNvSpPr/>
                    <p:nvPr/>
                  </p:nvSpPr>
                  <p:spPr>
                    <a:xfrm>
                      <a:off x="6012160" y="1988840"/>
                      <a:ext cx="936104" cy="216024"/>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2 ans</a:t>
                      </a:r>
                    </a:p>
                  </p:txBody>
                </p:sp>
              </p:grpSp>
              <p:grpSp>
                <p:nvGrpSpPr>
                  <p:cNvPr id="73" name="Groupe 72"/>
                  <p:cNvGrpSpPr/>
                  <p:nvPr/>
                </p:nvGrpSpPr>
                <p:grpSpPr>
                  <a:xfrm>
                    <a:off x="5292080" y="1772816"/>
                    <a:ext cx="72008" cy="432048"/>
                    <a:chOff x="5292080" y="1772816"/>
                    <a:chExt cx="72008" cy="432048"/>
                  </a:xfrm>
                </p:grpSpPr>
                <p:cxnSp>
                  <p:nvCxnSpPr>
                    <p:cNvPr id="74" name="Connecteur droit 73"/>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75" name="Connecteur droit 74"/>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76" name="Connecteur droit 75"/>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77" name="Connecteur droit 76"/>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69" name="ZoneTexte 68"/>
                <p:cNvSpPr txBox="1"/>
                <p:nvPr/>
              </p:nvSpPr>
              <p:spPr>
                <a:xfrm>
                  <a:off x="5004048" y="1672788"/>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70" name="ZoneTexte 69"/>
                <p:cNvSpPr txBox="1"/>
                <p:nvPr/>
              </p:nvSpPr>
              <p:spPr>
                <a:xfrm>
                  <a:off x="5004048" y="1888812"/>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71" name="ZoneTexte 70"/>
                <p:cNvSpPr txBox="1"/>
                <p:nvPr/>
              </p:nvSpPr>
              <p:spPr>
                <a:xfrm>
                  <a:off x="5004048" y="2088867"/>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64" name="Connecteur droit 118"/>
              <p:cNvCxnSpPr>
                <a:cxnSpLocks noChangeShapeType="1"/>
              </p:cNvCxnSpPr>
              <p:nvPr/>
            </p:nvCxnSpPr>
            <p:spPr bwMode="auto">
              <a:xfrm>
                <a:off x="1645113" y="3148280"/>
                <a:ext cx="0" cy="555483"/>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65" name="Connecteur droit 119"/>
              <p:cNvCxnSpPr>
                <a:cxnSpLocks noChangeShapeType="1"/>
              </p:cNvCxnSpPr>
              <p:nvPr/>
            </p:nvCxnSpPr>
            <p:spPr bwMode="auto">
              <a:xfrm flipH="1">
                <a:off x="1576652" y="3148280"/>
                <a:ext cx="68461"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66" name="Connecteur droit 120"/>
              <p:cNvCxnSpPr>
                <a:cxnSpLocks noChangeShapeType="1"/>
              </p:cNvCxnSpPr>
              <p:nvPr/>
            </p:nvCxnSpPr>
            <p:spPr bwMode="auto">
              <a:xfrm flipH="1">
                <a:off x="1575639" y="3703763"/>
                <a:ext cx="68461"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67" name="Connecteur droit 121"/>
              <p:cNvCxnSpPr>
                <a:cxnSpLocks noChangeShapeType="1"/>
              </p:cNvCxnSpPr>
              <p:nvPr/>
            </p:nvCxnSpPr>
            <p:spPr bwMode="auto">
              <a:xfrm flipH="1">
                <a:off x="1575640" y="3426021"/>
                <a:ext cx="68461"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0" name="Rectangle 3"/>
            <p:cNvSpPr txBox="1">
              <a:spLocks noChangeArrowheads="1"/>
            </p:cNvSpPr>
            <p:nvPr/>
          </p:nvSpPr>
          <p:spPr bwMode="auto">
            <a:xfrm>
              <a:off x="499326" y="3523141"/>
              <a:ext cx="3464261" cy="4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Longue Maladie</a:t>
              </a:r>
            </a:p>
          </p:txBody>
        </p:sp>
      </p:grpSp>
      <p:grpSp>
        <p:nvGrpSpPr>
          <p:cNvPr id="101" name="Groupe 100"/>
          <p:cNvGrpSpPr/>
          <p:nvPr/>
        </p:nvGrpSpPr>
        <p:grpSpPr>
          <a:xfrm>
            <a:off x="2707726" y="3576320"/>
            <a:ext cx="3196157" cy="1361910"/>
            <a:chOff x="5762460" y="3026977"/>
            <a:chExt cx="3462503" cy="1475403"/>
          </a:xfrm>
        </p:grpSpPr>
        <p:grpSp>
          <p:nvGrpSpPr>
            <p:cNvPr id="11" name="Groupe 10"/>
            <p:cNvGrpSpPr/>
            <p:nvPr/>
          </p:nvGrpSpPr>
          <p:grpSpPr>
            <a:xfrm>
              <a:off x="6554820" y="3620870"/>
              <a:ext cx="2244475" cy="881510"/>
              <a:chOff x="6094413" y="3117975"/>
              <a:chExt cx="2027237" cy="699844"/>
            </a:xfrm>
          </p:grpSpPr>
          <p:grpSp>
            <p:nvGrpSpPr>
              <p:cNvPr id="31" name="Groupe 30"/>
              <p:cNvGrpSpPr/>
              <p:nvPr/>
            </p:nvGrpSpPr>
            <p:grpSpPr bwMode="auto">
              <a:xfrm>
                <a:off x="6094413" y="3117975"/>
                <a:ext cx="2027237" cy="699844"/>
                <a:chOff x="5004048" y="1672788"/>
                <a:chExt cx="1944216" cy="544330"/>
              </a:xfrm>
              <a:scene3d>
                <a:camera prst="orthographicFront">
                  <a:rot lat="0" lon="0" rev="0"/>
                </a:camera>
                <a:lightRig rig="soft" dir="t"/>
              </a:scene3d>
            </p:grpSpPr>
            <p:grpSp>
              <p:nvGrpSpPr>
                <p:cNvPr id="35" name="Groupe 34"/>
                <p:cNvGrpSpPr/>
                <p:nvPr/>
              </p:nvGrpSpPr>
              <p:grpSpPr>
                <a:xfrm>
                  <a:off x="5292080" y="1772816"/>
                  <a:ext cx="1656184" cy="432048"/>
                  <a:chOff x="5292080" y="1772816"/>
                  <a:chExt cx="1656184" cy="432048"/>
                </a:xfrm>
              </p:grpSpPr>
              <p:grpSp>
                <p:nvGrpSpPr>
                  <p:cNvPr id="38" name="Groupe 37"/>
                  <p:cNvGrpSpPr/>
                  <p:nvPr/>
                </p:nvGrpSpPr>
                <p:grpSpPr>
                  <a:xfrm>
                    <a:off x="5436096" y="1772817"/>
                    <a:ext cx="1512168" cy="432047"/>
                    <a:chOff x="5436096" y="1772817"/>
                    <a:chExt cx="1512168" cy="432047"/>
                  </a:xfrm>
                </p:grpSpPr>
                <p:sp>
                  <p:nvSpPr>
                    <p:cNvPr id="44" name="Rectangle 43"/>
                    <p:cNvSpPr/>
                    <p:nvPr/>
                  </p:nvSpPr>
                  <p:spPr>
                    <a:xfrm>
                      <a:off x="5436096" y="1772817"/>
                      <a:ext cx="1512168" cy="216024"/>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015" kern="0" dirty="0">
                        <a:solidFill>
                          <a:sysClr val="window" lastClr="FFFFFF"/>
                        </a:solidFill>
                        <a:latin typeface="Calibri"/>
                      </a:endParaRPr>
                    </a:p>
                    <a:p>
                      <a:pP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IJ</a:t>
                      </a:r>
                    </a:p>
                    <a:p>
                      <a:pPr algn="ctr">
                        <a:defRPr/>
                      </a:pPr>
                      <a:endParaRPr lang="fr-FR" sz="1662" kern="0" dirty="0">
                        <a:solidFill>
                          <a:sysClr val="window" lastClr="FFFFFF"/>
                        </a:solidFill>
                        <a:latin typeface="Calibri"/>
                      </a:endParaRPr>
                    </a:p>
                  </p:txBody>
                </p:sp>
                <p:sp>
                  <p:nvSpPr>
                    <p:cNvPr id="45" name="Rectangle 44"/>
                    <p:cNvSpPr/>
                    <p:nvPr/>
                  </p:nvSpPr>
                  <p:spPr>
                    <a:xfrm>
                      <a:off x="5436096" y="1988840"/>
                      <a:ext cx="1512168" cy="216024"/>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Frais médicaux</a:t>
                      </a:r>
                    </a:p>
                  </p:txBody>
                </p:sp>
              </p:grpSp>
              <p:grpSp>
                <p:nvGrpSpPr>
                  <p:cNvPr id="39" name="Groupe 38"/>
                  <p:cNvGrpSpPr/>
                  <p:nvPr/>
                </p:nvGrpSpPr>
                <p:grpSpPr>
                  <a:xfrm>
                    <a:off x="5292080" y="1772816"/>
                    <a:ext cx="72008" cy="432048"/>
                    <a:chOff x="5292080" y="1772816"/>
                    <a:chExt cx="72008" cy="432048"/>
                  </a:xfrm>
                </p:grpSpPr>
                <p:cxnSp>
                  <p:nvCxnSpPr>
                    <p:cNvPr id="40" name="Connecteur droit 3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1" name="Connecteur droit 4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2" name="Connecteur droit 4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3" name="Connecteur droit 4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36" name="ZoneTexte 35"/>
                <p:cNvSpPr txBox="1"/>
                <p:nvPr/>
              </p:nvSpPr>
              <p:spPr>
                <a:xfrm>
                  <a:off x="5004048" y="1672788"/>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37" name="ZoneTexte 36"/>
                <p:cNvSpPr txBox="1"/>
                <p:nvPr/>
              </p:nvSpPr>
              <p:spPr>
                <a:xfrm>
                  <a:off x="5004048" y="2088867"/>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32" name="Connecteur droit 191"/>
              <p:cNvCxnSpPr>
                <a:cxnSpLocks noChangeShapeType="1"/>
              </p:cNvCxnSpPr>
              <p:nvPr/>
            </p:nvCxnSpPr>
            <p:spPr bwMode="auto">
              <a:xfrm>
                <a:off x="6480940" y="3246583"/>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3" name="Connecteur droit 192"/>
              <p:cNvCxnSpPr>
                <a:cxnSpLocks noChangeShapeType="1"/>
              </p:cNvCxnSpPr>
              <p:nvPr/>
            </p:nvCxnSpPr>
            <p:spPr bwMode="auto">
              <a:xfrm flipH="1">
                <a:off x="6412425" y="3246583"/>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4" name="Connecteur droit 193"/>
              <p:cNvCxnSpPr>
                <a:cxnSpLocks noChangeShapeType="1"/>
              </p:cNvCxnSpPr>
              <p:nvPr/>
            </p:nvCxnSpPr>
            <p:spPr bwMode="auto">
              <a:xfrm flipH="1">
                <a:off x="6411412" y="3802067"/>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2" name="Rectangle 3"/>
            <p:cNvSpPr txBox="1">
              <a:spLocks noChangeArrowheads="1"/>
            </p:cNvSpPr>
            <p:nvPr/>
          </p:nvSpPr>
          <p:spPr bwMode="auto">
            <a:xfrm>
              <a:off x="5762460" y="3026977"/>
              <a:ext cx="3462503" cy="4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Accident ou maladie imputable au service</a:t>
              </a:r>
            </a:p>
          </p:txBody>
        </p:sp>
      </p:grpSp>
      <p:sp>
        <p:nvSpPr>
          <p:cNvPr id="13" name="Rectangle 3"/>
          <p:cNvSpPr txBox="1">
            <a:spLocks noChangeArrowheads="1"/>
          </p:cNvSpPr>
          <p:nvPr/>
        </p:nvSpPr>
        <p:spPr bwMode="auto">
          <a:xfrm>
            <a:off x="2600523" y="5058053"/>
            <a:ext cx="3424916" cy="3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9144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pPr>
            <a:r>
              <a:rPr lang="fr-FR" altLang="fr-FR" sz="923" b="0" dirty="0">
                <a:sym typeface="Wingdings" pitchFamily="2" charset="2"/>
              </a:rPr>
              <a:t>100% IJ jusqu’à reprise ou retraite + Frais Médicaux de manière viagère et au réel</a:t>
            </a:r>
          </a:p>
          <a:p>
            <a:pPr lvl="2" eaLnBrk="1" hangingPunct="1">
              <a:spcBef>
                <a:spcPct val="50000"/>
              </a:spcBef>
              <a:buClr>
                <a:srgbClr val="EF7D0B"/>
              </a:buClr>
            </a:pPr>
            <a:endParaRPr lang="fr-FR" altLang="fr-FR" sz="1292" b="0" dirty="0">
              <a:sym typeface="Wingdings" pitchFamily="2" charset="2"/>
            </a:endParaRPr>
          </a:p>
        </p:txBody>
      </p:sp>
      <p:cxnSp>
        <p:nvCxnSpPr>
          <p:cNvPr id="14" name="Connecteur droit 13"/>
          <p:cNvCxnSpPr/>
          <p:nvPr/>
        </p:nvCxnSpPr>
        <p:spPr>
          <a:xfrm>
            <a:off x="5304293" y="219850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11"/>
          <p:cNvCxnSpPr>
            <a:cxnSpLocks noChangeShapeType="1"/>
          </p:cNvCxnSpPr>
          <p:nvPr/>
        </p:nvCxnSpPr>
        <p:spPr bwMode="auto">
          <a:xfrm>
            <a:off x="4819190" y="3682504"/>
            <a:ext cx="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grpSp>
        <p:nvGrpSpPr>
          <p:cNvPr id="99" name="Groupe 98"/>
          <p:cNvGrpSpPr/>
          <p:nvPr/>
        </p:nvGrpSpPr>
        <p:grpSpPr>
          <a:xfrm>
            <a:off x="5796679" y="2418551"/>
            <a:ext cx="3196157" cy="1116835"/>
            <a:chOff x="3300139" y="2346833"/>
            <a:chExt cx="3462503" cy="1209905"/>
          </a:xfrm>
        </p:grpSpPr>
        <p:grpSp>
          <p:nvGrpSpPr>
            <p:cNvPr id="16" name="Groupe 112"/>
            <p:cNvGrpSpPr>
              <a:grpSpLocks/>
            </p:cNvGrpSpPr>
            <p:nvPr/>
          </p:nvGrpSpPr>
          <p:grpSpPr bwMode="auto">
            <a:xfrm>
              <a:off x="4080097" y="2675226"/>
              <a:ext cx="1914043" cy="881512"/>
              <a:chOff x="5065398" y="1700808"/>
              <a:chExt cx="1657994" cy="544330"/>
            </a:xfrm>
          </p:grpSpPr>
          <p:grpSp>
            <p:nvGrpSpPr>
              <p:cNvPr id="18" name="Groupe 17"/>
              <p:cNvGrpSpPr/>
              <p:nvPr/>
            </p:nvGrpSpPr>
            <p:grpSpPr>
              <a:xfrm>
                <a:off x="5065398" y="1700808"/>
                <a:ext cx="1657994" cy="544330"/>
                <a:chOff x="5004048" y="1672788"/>
                <a:chExt cx="1657994" cy="544330"/>
              </a:xfrm>
              <a:scene3d>
                <a:camera prst="orthographicFront">
                  <a:rot lat="0" lon="0" rev="0"/>
                </a:camera>
                <a:lightRig rig="soft" dir="t"/>
              </a:scene3d>
            </p:grpSpPr>
            <p:grpSp>
              <p:nvGrpSpPr>
                <p:cNvPr id="22" name="Groupe 21"/>
                <p:cNvGrpSpPr/>
                <p:nvPr/>
              </p:nvGrpSpPr>
              <p:grpSpPr>
                <a:xfrm>
                  <a:off x="5292080" y="1772816"/>
                  <a:ext cx="1369962" cy="432048"/>
                  <a:chOff x="5292080" y="1772816"/>
                  <a:chExt cx="1369962" cy="432048"/>
                </a:xfrm>
              </p:grpSpPr>
              <p:sp>
                <p:nvSpPr>
                  <p:cNvPr id="25" name="Rectangle 24"/>
                  <p:cNvSpPr/>
                  <p:nvPr/>
                </p:nvSpPr>
                <p:spPr>
                  <a:xfrm>
                    <a:off x="5436096" y="1772817"/>
                    <a:ext cx="1225946" cy="432047"/>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015" kern="0" dirty="0">
                      <a:solidFill>
                        <a:sysClr val="window" lastClr="FFFFFF"/>
                      </a:solidFill>
                      <a:latin typeface="Calibri"/>
                    </a:endParaRPr>
                  </a:p>
                  <a:p>
                    <a:pP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Entre 10 et 52 semaines</a:t>
                    </a:r>
                  </a:p>
                  <a:p>
                    <a:pPr algn="ctr">
                      <a:defRPr/>
                    </a:pPr>
                    <a:endParaRPr lang="fr-FR" sz="1662" kern="0" dirty="0">
                      <a:solidFill>
                        <a:sysClr val="window" lastClr="FFFFFF"/>
                      </a:solidFill>
                      <a:latin typeface="Calibri"/>
                    </a:endParaRPr>
                  </a:p>
                </p:txBody>
              </p:sp>
              <p:grpSp>
                <p:nvGrpSpPr>
                  <p:cNvPr id="26" name="Groupe 25"/>
                  <p:cNvGrpSpPr/>
                  <p:nvPr/>
                </p:nvGrpSpPr>
                <p:grpSpPr>
                  <a:xfrm>
                    <a:off x="5292080" y="1772816"/>
                    <a:ext cx="72008" cy="432048"/>
                    <a:chOff x="5292080" y="1772816"/>
                    <a:chExt cx="72008" cy="432048"/>
                  </a:xfrm>
                </p:grpSpPr>
                <p:cxnSp>
                  <p:nvCxnSpPr>
                    <p:cNvPr id="27" name="Connecteur droit 26"/>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8" name="Connecteur droit 27"/>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9" name="Connecteur droit 28"/>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30" name="Connecteur droit 29"/>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23" name="ZoneTexte 22"/>
                <p:cNvSpPr txBox="1"/>
                <p:nvPr/>
              </p:nvSpPr>
              <p:spPr>
                <a:xfrm>
                  <a:off x="5004048" y="1672788"/>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24" name="ZoneTexte 23"/>
                <p:cNvSpPr txBox="1"/>
                <p:nvPr/>
              </p:nvSpPr>
              <p:spPr>
                <a:xfrm>
                  <a:off x="5004048" y="2088867"/>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19" name="Connecteur droit 114"/>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20" name="Connecteur droit 115"/>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21" name="Connecteur droit 116"/>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7" name="Rectangle 3"/>
            <p:cNvSpPr txBox="1">
              <a:spLocks noChangeArrowheads="1"/>
            </p:cNvSpPr>
            <p:nvPr/>
          </p:nvSpPr>
          <p:spPr bwMode="auto">
            <a:xfrm>
              <a:off x="3300139" y="2346833"/>
              <a:ext cx="3462503" cy="4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Maternité/ Paternité </a:t>
              </a:r>
            </a:p>
          </p:txBody>
        </p:sp>
      </p:grpSp>
      <p:sp>
        <p:nvSpPr>
          <p:cNvPr id="196" name="Rectangle 195"/>
          <p:cNvSpPr/>
          <p:nvPr/>
        </p:nvSpPr>
        <p:spPr>
          <a:xfrm>
            <a:off x="415062" y="660870"/>
            <a:ext cx="4812536" cy="348109"/>
          </a:xfrm>
          <a:prstGeom prst="rect">
            <a:avLst/>
          </a:prstGeom>
        </p:spPr>
        <p:txBody>
          <a:bodyPr wrap="none">
            <a:spAutoFit/>
          </a:bodyPr>
          <a:lstStyle/>
          <a:p>
            <a:r>
              <a:rPr lang="fr-FR" sz="1662" dirty="0">
                <a:solidFill>
                  <a:srgbClr val="7D920C"/>
                </a:solidFill>
                <a:latin typeface="Bahnschrift" panose="020B0502040204020203" pitchFamily="34" charset="0"/>
              </a:rPr>
              <a:t>CE QU’IL RESTE À LA CHARGE DE L’EMPLOYEUR</a:t>
            </a:r>
          </a:p>
        </p:txBody>
      </p:sp>
      <p:sp>
        <p:nvSpPr>
          <p:cNvPr id="197" name="Rectangle 2"/>
          <p:cNvSpPr>
            <a:spLocks noChangeArrowheads="1"/>
          </p:cNvSpPr>
          <p:nvPr/>
        </p:nvSpPr>
        <p:spPr bwMode="auto">
          <a:xfrm>
            <a:off x="542288" y="1055766"/>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99"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grpSp>
        <p:nvGrpSpPr>
          <p:cNvPr id="104" name="Groupe 103"/>
          <p:cNvGrpSpPr/>
          <p:nvPr/>
        </p:nvGrpSpPr>
        <p:grpSpPr>
          <a:xfrm>
            <a:off x="6226246" y="3577346"/>
            <a:ext cx="3196157" cy="865557"/>
            <a:chOff x="3765503" y="2619051"/>
            <a:chExt cx="3462503" cy="937687"/>
          </a:xfrm>
        </p:grpSpPr>
        <p:grpSp>
          <p:nvGrpSpPr>
            <p:cNvPr id="105" name="Groupe 112"/>
            <p:cNvGrpSpPr>
              <a:grpSpLocks/>
            </p:cNvGrpSpPr>
            <p:nvPr/>
          </p:nvGrpSpPr>
          <p:grpSpPr bwMode="auto">
            <a:xfrm>
              <a:off x="4080097" y="2675226"/>
              <a:ext cx="1914043" cy="881512"/>
              <a:chOff x="5065398" y="1700808"/>
              <a:chExt cx="1657994" cy="544330"/>
            </a:xfrm>
          </p:grpSpPr>
          <p:grpSp>
            <p:nvGrpSpPr>
              <p:cNvPr id="107" name="Groupe 106"/>
              <p:cNvGrpSpPr/>
              <p:nvPr/>
            </p:nvGrpSpPr>
            <p:grpSpPr>
              <a:xfrm>
                <a:off x="5065398" y="1700808"/>
                <a:ext cx="1657994" cy="544330"/>
                <a:chOff x="5004048" y="1672788"/>
                <a:chExt cx="1657994" cy="544330"/>
              </a:xfrm>
              <a:scene3d>
                <a:camera prst="orthographicFront">
                  <a:rot lat="0" lon="0" rev="0"/>
                </a:camera>
                <a:lightRig rig="soft" dir="t"/>
              </a:scene3d>
            </p:grpSpPr>
            <p:grpSp>
              <p:nvGrpSpPr>
                <p:cNvPr id="111" name="Groupe 110"/>
                <p:cNvGrpSpPr/>
                <p:nvPr/>
              </p:nvGrpSpPr>
              <p:grpSpPr>
                <a:xfrm>
                  <a:off x="5292080" y="1772816"/>
                  <a:ext cx="1369962" cy="432048"/>
                  <a:chOff x="5292080" y="1772816"/>
                  <a:chExt cx="1369962" cy="432048"/>
                </a:xfrm>
              </p:grpSpPr>
              <p:sp>
                <p:nvSpPr>
                  <p:cNvPr id="114" name="Rectangle 113"/>
                  <p:cNvSpPr/>
                  <p:nvPr/>
                </p:nvSpPr>
                <p:spPr>
                  <a:xfrm>
                    <a:off x="5436096" y="1772817"/>
                    <a:ext cx="1225946" cy="432047"/>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015" kern="0" dirty="0">
                      <a:solidFill>
                        <a:sysClr val="window" lastClr="FFFFFF"/>
                      </a:solidFill>
                      <a:latin typeface="Calibri"/>
                    </a:endParaRPr>
                  </a:p>
                  <a:p>
                    <a:pP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Entre 11 et 32 jours</a:t>
                    </a:r>
                  </a:p>
                  <a:p>
                    <a:pPr algn="ctr">
                      <a:defRPr/>
                    </a:pPr>
                    <a:endParaRPr lang="fr-FR" sz="1662" kern="0" dirty="0">
                      <a:solidFill>
                        <a:sysClr val="window" lastClr="FFFFFF"/>
                      </a:solidFill>
                      <a:latin typeface="Calibri"/>
                    </a:endParaRPr>
                  </a:p>
                </p:txBody>
              </p:sp>
              <p:grpSp>
                <p:nvGrpSpPr>
                  <p:cNvPr id="115" name="Groupe 114"/>
                  <p:cNvGrpSpPr/>
                  <p:nvPr/>
                </p:nvGrpSpPr>
                <p:grpSpPr>
                  <a:xfrm>
                    <a:off x="5292080" y="1772816"/>
                    <a:ext cx="72008" cy="432048"/>
                    <a:chOff x="5292080" y="1772816"/>
                    <a:chExt cx="72008" cy="432048"/>
                  </a:xfrm>
                </p:grpSpPr>
                <p:cxnSp>
                  <p:nvCxnSpPr>
                    <p:cNvPr id="116" name="Connecteur droit 115"/>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7" name="Connecteur droit 116"/>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8" name="Connecteur droit 117"/>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9" name="Connecteur droit 118"/>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12" name="ZoneTexte 111"/>
                <p:cNvSpPr txBox="1"/>
                <p:nvPr/>
              </p:nvSpPr>
              <p:spPr>
                <a:xfrm>
                  <a:off x="5004048" y="1672788"/>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113" name="ZoneTexte 112"/>
                <p:cNvSpPr txBox="1"/>
                <p:nvPr/>
              </p:nvSpPr>
              <p:spPr>
                <a:xfrm>
                  <a:off x="5004048" y="2088867"/>
                  <a:ext cx="432048" cy="128251"/>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108" name="Connecteur droit 114"/>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09" name="Connecteur droit 115"/>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0" name="Connecteur droit 116"/>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06" name="Rectangle 3"/>
            <p:cNvSpPr txBox="1">
              <a:spLocks noChangeArrowheads="1"/>
            </p:cNvSpPr>
            <p:nvPr/>
          </p:nvSpPr>
          <p:spPr bwMode="auto">
            <a:xfrm>
              <a:off x="3765503" y="2619051"/>
              <a:ext cx="3462503" cy="43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923" b="0" dirty="0">
                  <a:solidFill>
                    <a:srgbClr val="7D920C"/>
                  </a:solidFill>
                  <a:latin typeface="Bahnschrift" panose="020B0502040204020203" pitchFamily="34" charset="0"/>
                  <a:sym typeface="Wingdings" pitchFamily="2" charset="2"/>
                </a:rPr>
                <a:t>Paternité</a:t>
              </a:r>
            </a:p>
          </p:txBody>
        </p:sp>
      </p:grpSp>
      <p:sp>
        <p:nvSpPr>
          <p:cNvPr id="120" name="Rectangle 3"/>
          <p:cNvSpPr txBox="1">
            <a:spLocks noChangeArrowheads="1"/>
          </p:cNvSpPr>
          <p:nvPr/>
        </p:nvSpPr>
        <p:spPr bwMode="auto">
          <a:xfrm>
            <a:off x="6228105" y="2686981"/>
            <a:ext cx="3196157" cy="3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844083" lvl="2" indent="0">
              <a:spcBef>
                <a:spcPct val="50000"/>
              </a:spcBef>
              <a:buClr>
                <a:srgbClr val="EF7D0B"/>
              </a:buClr>
            </a:pPr>
            <a:r>
              <a:rPr lang="fr-FR" altLang="fr-FR" sz="923" b="0" dirty="0">
                <a:solidFill>
                  <a:srgbClr val="7D920C"/>
                </a:solidFill>
                <a:latin typeface="Bahnschrift" panose="020B0502040204020203" pitchFamily="34" charset="0"/>
                <a:sym typeface="Wingdings" pitchFamily="2" charset="2"/>
              </a:rPr>
              <a:t>Maternité</a:t>
            </a:r>
          </a:p>
        </p:txBody>
      </p:sp>
      <p:sp>
        <p:nvSpPr>
          <p:cNvPr id="121" name="Rectangle 120"/>
          <p:cNvSpPr/>
          <p:nvPr/>
        </p:nvSpPr>
        <p:spPr>
          <a:xfrm>
            <a:off x="415062" y="1107378"/>
            <a:ext cx="7283683" cy="348109"/>
          </a:xfrm>
          <a:prstGeom prst="rect">
            <a:avLst/>
          </a:prstGeom>
        </p:spPr>
        <p:txBody>
          <a:bodyPr wrap="square">
            <a:spAutoFit/>
          </a:bodyPr>
          <a:lstStyle/>
          <a:p>
            <a:r>
              <a:rPr lang="fr-FR" sz="1662" dirty="0">
                <a:solidFill>
                  <a:srgbClr val="7D920C"/>
                </a:solidFill>
                <a:latin typeface="Bahnschrift" panose="020B0502040204020203" pitchFamily="34" charset="0"/>
              </a:rPr>
              <a:t>Agents titulaires ou stagiaires </a:t>
            </a:r>
            <a:r>
              <a:rPr lang="fr-FR" sz="1662" dirty="0" smtClean="0">
                <a:solidFill>
                  <a:srgbClr val="7D920C"/>
                </a:solidFill>
                <a:latin typeface="Bahnschrift" panose="020B0502040204020203" pitchFamily="34" charset="0"/>
              </a:rPr>
              <a:t>CNRACL  </a:t>
            </a:r>
            <a:r>
              <a:rPr lang="fr-FR" sz="1292" dirty="0" smtClean="0">
                <a:solidFill>
                  <a:srgbClr val="7D920C"/>
                </a:solidFill>
                <a:latin typeface="Bahnschrift" panose="020B0502040204020203" pitchFamily="34" charset="0"/>
              </a:rPr>
              <a:t>(moins </a:t>
            </a:r>
            <a:r>
              <a:rPr lang="fr-FR" sz="1292" dirty="0">
                <a:solidFill>
                  <a:srgbClr val="7D920C"/>
                </a:solidFill>
                <a:latin typeface="Bahnschrift" panose="020B0502040204020203" pitchFamily="34" charset="0"/>
              </a:rPr>
              <a:t>de 28h/semaine)</a:t>
            </a:r>
          </a:p>
        </p:txBody>
      </p:sp>
    </p:spTree>
    <p:extLst>
      <p:ext uri="{BB962C8B-B14F-4D97-AF65-F5344CB8AC3E}">
        <p14:creationId xmlns:p14="http://schemas.microsoft.com/office/powerpoint/2010/main" val="1881488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0" y="4593804"/>
            <a:ext cx="9144000" cy="2000427"/>
            <a:chOff x="0" y="4690871"/>
            <a:chExt cx="9906000" cy="2167129"/>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t="12746" b="22177"/>
            <a:stretch/>
          </p:blipFill>
          <p:spPr>
            <a:xfrm>
              <a:off x="0" y="4709159"/>
              <a:ext cx="9906000" cy="2148841"/>
            </a:xfrm>
            <a:prstGeom prst="rect">
              <a:avLst/>
            </a:prstGeom>
          </p:spPr>
        </p:pic>
        <p:sp>
          <p:nvSpPr>
            <p:cNvPr id="9" name="Rectangle 8"/>
            <p:cNvSpPr/>
            <p:nvPr/>
          </p:nvSpPr>
          <p:spPr>
            <a:xfrm>
              <a:off x="0" y="4690871"/>
              <a:ext cx="9906000" cy="2148841"/>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sp>
        <p:nvSpPr>
          <p:cNvPr id="2" name="Espace réservé du numéro de diapositive 1"/>
          <p:cNvSpPr>
            <a:spLocks noGrp="1"/>
          </p:cNvSpPr>
          <p:nvPr>
            <p:ph type="sldNum" sz="quarter" idx="12"/>
          </p:nvPr>
        </p:nvSpPr>
        <p:spPr/>
        <p:txBody>
          <a:bodyPr/>
          <a:lstStyle/>
          <a:p>
            <a:fld id="{43358468-A690-4B95-98B9-3C4841944A57}" type="slidenum">
              <a:rPr lang="fr-FR" smtClean="0"/>
              <a:pPr/>
              <a:t>24</a:t>
            </a:fld>
            <a:endParaRPr lang="fr-FR"/>
          </a:p>
        </p:txBody>
      </p:sp>
      <p:sp>
        <p:nvSpPr>
          <p:cNvPr id="4" name="Espace réservé du contenu 2"/>
          <p:cNvSpPr txBox="1">
            <a:spLocks/>
          </p:cNvSpPr>
          <p:nvPr/>
        </p:nvSpPr>
        <p:spPr bwMode="auto">
          <a:xfrm>
            <a:off x="595042" y="815471"/>
            <a:ext cx="7508406" cy="20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266700" indent="-2667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endParaRPr lang="fr-FR" altLang="fr-FR" sz="1292" dirty="0"/>
          </a:p>
          <a:p>
            <a:endParaRPr lang="fr-FR" altLang="fr-FR" sz="1292" dirty="0"/>
          </a:p>
          <a:p>
            <a:pPr lvl="2" eaLnBrk="1" hangingPunct="1">
              <a:spcBef>
                <a:spcPct val="50000"/>
              </a:spcBef>
              <a:buClr>
                <a:srgbClr val="F07D00"/>
              </a:buClr>
              <a:buFont typeface="Symbol" panose="05050102010706020507" pitchFamily="18" charset="2"/>
              <a:buChar char="&gt;"/>
            </a:pPr>
            <a:r>
              <a:rPr lang="fr-FR" altLang="fr-FR" sz="1108" b="0" dirty="0">
                <a:latin typeface="Bahnschrift" panose="020B0502040204020203" pitchFamily="34" charset="0"/>
              </a:rPr>
              <a:t>Agents CNRACL uniquement</a:t>
            </a:r>
          </a:p>
          <a:p>
            <a:pPr lvl="2" eaLnBrk="1" hangingPunct="1">
              <a:spcBef>
                <a:spcPct val="50000"/>
              </a:spcBef>
              <a:buClr>
                <a:srgbClr val="F07D00"/>
              </a:buClr>
              <a:buFont typeface="Symbol" panose="05050102010706020507" pitchFamily="18" charset="2"/>
              <a:buChar char="&gt;"/>
            </a:pPr>
            <a:r>
              <a:rPr lang="fr-FR" altLang="fr-FR" sz="1108" b="0" dirty="0">
                <a:latin typeface="Bahnschrift" panose="020B0502040204020203" pitchFamily="34" charset="0"/>
              </a:rPr>
              <a:t>4 fois le PLAFOND SS (soit environ </a:t>
            </a:r>
            <a:r>
              <a:rPr lang="fr-FR" altLang="fr-FR" sz="1108" b="0">
                <a:latin typeface="Bahnschrift" panose="020B0502040204020203" pitchFamily="34" charset="0"/>
              </a:rPr>
              <a:t>13 </a:t>
            </a:r>
            <a:r>
              <a:rPr lang="fr-FR" altLang="fr-FR" sz="1108" b="0" smtClean="0">
                <a:latin typeface="Bahnschrift" panose="020B0502040204020203" pitchFamily="34" charset="0"/>
              </a:rPr>
              <a:t>888 </a:t>
            </a:r>
            <a:r>
              <a:rPr lang="fr-FR" altLang="fr-FR" sz="1108" b="0" dirty="0">
                <a:latin typeface="Bahnschrift" panose="020B0502040204020203" pitchFamily="34" charset="0"/>
              </a:rPr>
              <a:t>€) avant l’âge légal de départ en retraite (62 ans)</a:t>
            </a:r>
          </a:p>
          <a:p>
            <a:pPr lvl="2" eaLnBrk="1" hangingPunct="1">
              <a:spcBef>
                <a:spcPct val="50000"/>
              </a:spcBef>
              <a:buClr>
                <a:srgbClr val="F07D00"/>
              </a:buClr>
              <a:buFont typeface="Symbol" panose="05050102010706020507" pitchFamily="18" charset="2"/>
              <a:buChar char="&gt;"/>
            </a:pPr>
            <a:r>
              <a:rPr lang="fr-FR" altLang="fr-FR" sz="1108" b="0" dirty="0">
                <a:latin typeface="Bahnschrift" panose="020B0502040204020203" pitchFamily="34" charset="0"/>
              </a:rPr>
              <a:t>3 mois de traitement au-delà</a:t>
            </a:r>
          </a:p>
          <a:p>
            <a:pPr lvl="2" eaLnBrk="1" hangingPunct="1">
              <a:spcBef>
                <a:spcPct val="50000"/>
              </a:spcBef>
              <a:buClr>
                <a:srgbClr val="F07D00"/>
              </a:buClr>
              <a:buFont typeface="Symbol" panose="05050102010706020507" pitchFamily="18" charset="2"/>
              <a:buChar char="&gt;"/>
            </a:pPr>
            <a:r>
              <a:rPr lang="fr-FR" altLang="fr-FR" sz="1108" b="0" dirty="0">
                <a:latin typeface="Bahnschrift" panose="020B0502040204020203" pitchFamily="34" charset="0"/>
              </a:rPr>
              <a:t>1 an de traitement brut en cas de décès consécutif à un Accident du travail ou Maladie Professionnelle </a:t>
            </a:r>
          </a:p>
          <a:p>
            <a:pPr lvl="2" eaLnBrk="1" hangingPunct="1">
              <a:spcBef>
                <a:spcPct val="50000"/>
              </a:spcBef>
              <a:buClr>
                <a:srgbClr val="F07D00"/>
              </a:buClr>
              <a:buFont typeface="Symbol" panose="05050102010706020507" pitchFamily="18" charset="2"/>
              <a:buChar char="&gt;"/>
            </a:pPr>
            <a:r>
              <a:rPr lang="fr-FR" altLang="fr-FR" sz="1108" b="0" dirty="0">
                <a:latin typeface="Bahnschrift" panose="020B0502040204020203" pitchFamily="34" charset="0"/>
              </a:rPr>
              <a:t>1 an de  traitement brut plus 1 an à chaque anniversaire pendant 2 ans en cas d’acte de dévouement</a:t>
            </a:r>
          </a:p>
          <a:p>
            <a:endParaRPr lang="fr-FR" altLang="fr-FR" sz="1292" dirty="0"/>
          </a:p>
        </p:txBody>
      </p:sp>
      <p:sp>
        <p:nvSpPr>
          <p:cNvPr id="5" name="Rectangle 4"/>
          <p:cNvSpPr/>
          <p:nvPr/>
        </p:nvSpPr>
        <p:spPr>
          <a:xfrm>
            <a:off x="415062" y="660870"/>
            <a:ext cx="2028119" cy="348109"/>
          </a:xfrm>
          <a:prstGeom prst="rect">
            <a:avLst/>
          </a:prstGeom>
        </p:spPr>
        <p:txBody>
          <a:bodyPr wrap="none">
            <a:spAutoFit/>
          </a:bodyPr>
          <a:lstStyle/>
          <a:p>
            <a:r>
              <a:rPr lang="fr-FR" sz="1662" dirty="0">
                <a:solidFill>
                  <a:srgbClr val="7D920C"/>
                </a:solidFill>
                <a:latin typeface="Bahnschrift" panose="020B0502040204020203" pitchFamily="34" charset="0"/>
              </a:rPr>
              <a:t>LE CAPITAL DECES</a:t>
            </a:r>
          </a:p>
        </p:txBody>
      </p:sp>
      <p:sp>
        <p:nvSpPr>
          <p:cNvPr id="6" name="Rectangle 2"/>
          <p:cNvSpPr>
            <a:spLocks noChangeArrowheads="1"/>
          </p:cNvSpPr>
          <p:nvPr/>
        </p:nvSpPr>
        <p:spPr bwMode="auto">
          <a:xfrm>
            <a:off x="542288" y="1055766"/>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8"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69" y="2760785"/>
            <a:ext cx="6783551" cy="34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285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25</a:t>
            </a:fld>
            <a:endParaRPr lang="fr-FR"/>
          </a:p>
        </p:txBody>
      </p:sp>
      <p:cxnSp>
        <p:nvCxnSpPr>
          <p:cNvPr id="4" name="Connecteur droit 3"/>
          <p:cNvCxnSpPr/>
          <p:nvPr/>
        </p:nvCxnSpPr>
        <p:spPr bwMode="auto">
          <a:xfrm>
            <a:off x="4453304" y="1108907"/>
            <a:ext cx="0" cy="2184378"/>
          </a:xfrm>
          <a:prstGeom prst="line">
            <a:avLst/>
          </a:prstGeom>
          <a:noFill/>
          <a:ln w="9525" cap="flat" cmpd="sng" algn="ctr">
            <a:solidFill>
              <a:schemeClr val="bg1">
                <a:lumMod val="85000"/>
              </a:schemeClr>
            </a:solidFill>
            <a:prstDash val="solid"/>
            <a:round/>
            <a:headEnd type="none" w="med" len="med"/>
            <a:tailEnd type="none" w="med" len="med"/>
          </a:ln>
          <a:effectLst/>
        </p:spPr>
      </p:cxnSp>
      <p:grpSp>
        <p:nvGrpSpPr>
          <p:cNvPr id="5" name="Groupe 4"/>
          <p:cNvGrpSpPr>
            <a:grpSpLocks/>
          </p:cNvGrpSpPr>
          <p:nvPr/>
        </p:nvGrpSpPr>
        <p:grpSpPr bwMode="auto">
          <a:xfrm>
            <a:off x="624606" y="1516607"/>
            <a:ext cx="2932666" cy="4474135"/>
            <a:chOff x="1220787" y="1931467"/>
            <a:chExt cx="2610496" cy="3758833"/>
          </a:xfrm>
        </p:grpSpPr>
        <p:grpSp>
          <p:nvGrpSpPr>
            <p:cNvPr id="6" name="Groupe 2"/>
            <p:cNvGrpSpPr>
              <a:grpSpLocks/>
            </p:cNvGrpSpPr>
            <p:nvPr/>
          </p:nvGrpSpPr>
          <p:grpSpPr bwMode="auto">
            <a:xfrm>
              <a:off x="1220787" y="2462213"/>
              <a:ext cx="2335885" cy="964307"/>
              <a:chOff x="1220787" y="2462213"/>
              <a:chExt cx="2335885" cy="964307"/>
            </a:xfrm>
          </p:grpSpPr>
          <p:sp>
            <p:nvSpPr>
              <p:cNvPr id="46" name="ZoneTexte 45"/>
              <p:cNvSpPr txBox="1"/>
              <p:nvPr/>
            </p:nvSpPr>
            <p:spPr bwMode="auto">
              <a:xfrm>
                <a:off x="1220787" y="2730500"/>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47" name="ZoneTexte 46"/>
              <p:cNvSpPr txBox="1"/>
              <p:nvPr/>
            </p:nvSpPr>
            <p:spPr bwMode="auto">
              <a:xfrm>
                <a:off x="1220787" y="300824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48" name="ZoneTexte 47"/>
              <p:cNvSpPr txBox="1"/>
              <p:nvPr/>
            </p:nvSpPr>
            <p:spPr bwMode="auto">
              <a:xfrm>
                <a:off x="1220787" y="326545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0%</a:t>
                </a:r>
              </a:p>
            </p:txBody>
          </p:sp>
          <p:grpSp>
            <p:nvGrpSpPr>
              <p:cNvPr id="49" name="Groupe 6"/>
              <p:cNvGrpSpPr>
                <a:grpSpLocks/>
              </p:cNvGrpSpPr>
              <p:nvPr/>
            </p:nvGrpSpPr>
            <p:grpSpPr bwMode="auto">
              <a:xfrm>
                <a:off x="1521118" y="2859106"/>
                <a:ext cx="1734165" cy="562689"/>
                <a:chOff x="1521118" y="2859106"/>
                <a:chExt cx="1734165" cy="562689"/>
              </a:xfrm>
            </p:grpSpPr>
            <p:sp>
              <p:nvSpPr>
                <p:cNvPr id="51" name="Rectangle 50"/>
                <p:cNvSpPr/>
                <p:nvPr/>
              </p:nvSpPr>
              <p:spPr bwMode="auto">
                <a:xfrm>
                  <a:off x="1671283" y="2859106"/>
                  <a:ext cx="792000" cy="555484"/>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015" dirty="0">
                      <a:solidFill>
                        <a:srgbClr val="FFFFFF"/>
                      </a:solidFill>
                      <a:latin typeface="Calibri" pitchFamily="34" charset="0"/>
                    </a:rPr>
                    <a:t>0 à 3 mois </a:t>
                  </a:r>
                </a:p>
                <a:p>
                  <a:pPr algn="ctr" eaLnBrk="1" hangingPunct="1">
                    <a:defRPr/>
                  </a:pPr>
                  <a:endParaRPr lang="fr-FR" altLang="fr-FR" sz="1662" b="0" dirty="0">
                    <a:solidFill>
                      <a:srgbClr val="FFFFFF"/>
                    </a:solidFill>
                    <a:latin typeface="Calibri" pitchFamily="34" charset="0"/>
                  </a:endParaRPr>
                </a:p>
              </p:txBody>
            </p:sp>
            <p:sp>
              <p:nvSpPr>
                <p:cNvPr id="52" name="Rectangle 51"/>
                <p:cNvSpPr/>
                <p:nvPr/>
              </p:nvSpPr>
              <p:spPr bwMode="auto">
                <a:xfrm>
                  <a:off x="2463283" y="3144053"/>
                  <a:ext cx="792000" cy="277742"/>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015" kern="0" dirty="0">
                      <a:solidFill>
                        <a:sysClr val="window" lastClr="FFFFFF"/>
                      </a:solidFill>
                      <a:latin typeface="Calibri"/>
                    </a:rPr>
                    <a:t>0 à 3 mois</a:t>
                  </a:r>
                </a:p>
              </p:txBody>
            </p:sp>
            <p:grpSp>
              <p:nvGrpSpPr>
                <p:cNvPr id="53" name="Groupe 52"/>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58" name="Connecteur droit 57"/>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9" name="Connecteur droit 58"/>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0" name="Connecteur droit 59"/>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1" name="Connecteur droit 60"/>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54"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5"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6"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7"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50" name="Rectangle 3"/>
              <p:cNvSpPr txBox="1">
                <a:spLocks noChangeArrowheads="1"/>
              </p:cNvSpPr>
              <p:nvPr/>
            </p:nvSpPr>
            <p:spPr bwMode="auto">
              <a:xfrm>
                <a:off x="1396672"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Ordinaire</a:t>
                </a:r>
              </a:p>
            </p:txBody>
          </p:sp>
        </p:grpSp>
        <p:grpSp>
          <p:nvGrpSpPr>
            <p:cNvPr id="7" name="Groupe 5"/>
            <p:cNvGrpSpPr>
              <a:grpSpLocks/>
            </p:cNvGrpSpPr>
            <p:nvPr/>
          </p:nvGrpSpPr>
          <p:grpSpPr bwMode="auto">
            <a:xfrm>
              <a:off x="1258888" y="3595688"/>
              <a:ext cx="2297784" cy="929383"/>
              <a:chOff x="1258888" y="3595688"/>
              <a:chExt cx="2297784" cy="929383"/>
            </a:xfrm>
          </p:grpSpPr>
          <p:grpSp>
            <p:nvGrpSpPr>
              <p:cNvPr id="27" name="Groupe 10"/>
              <p:cNvGrpSpPr>
                <a:grpSpLocks/>
              </p:cNvGrpSpPr>
              <p:nvPr/>
            </p:nvGrpSpPr>
            <p:grpSpPr bwMode="auto">
              <a:xfrm>
                <a:off x="1258888" y="3829050"/>
                <a:ext cx="2025650" cy="696021"/>
                <a:chOff x="5065398" y="1700808"/>
                <a:chExt cx="1944216" cy="541356"/>
              </a:xfrm>
            </p:grpSpPr>
            <p:grpSp>
              <p:nvGrpSpPr>
                <p:cNvPr id="29" name="Groupe 28"/>
                <p:cNvGrpSpPr/>
                <p:nvPr/>
              </p:nvGrpSpPr>
              <p:grpSpPr>
                <a:xfrm>
                  <a:off x="5065398" y="1700808"/>
                  <a:ext cx="1944216" cy="541356"/>
                  <a:chOff x="5004048" y="1672788"/>
                  <a:chExt cx="1944216" cy="541356"/>
                </a:xfrm>
                <a:scene3d>
                  <a:camera prst="orthographicFront">
                    <a:rot lat="0" lon="0" rev="0"/>
                  </a:camera>
                  <a:lightRig rig="soft" dir="t"/>
                </a:scene3d>
              </p:grpSpPr>
              <p:grpSp>
                <p:nvGrpSpPr>
                  <p:cNvPr id="34" name="Groupe 33"/>
                  <p:cNvGrpSpPr/>
                  <p:nvPr/>
                </p:nvGrpSpPr>
                <p:grpSpPr>
                  <a:xfrm>
                    <a:off x="5292080" y="1772816"/>
                    <a:ext cx="1656184" cy="432048"/>
                    <a:chOff x="5292080" y="1772816"/>
                    <a:chExt cx="1656184" cy="432048"/>
                  </a:xfrm>
                </p:grpSpPr>
                <p:grpSp>
                  <p:nvGrpSpPr>
                    <p:cNvPr id="38" name="Groupe 37"/>
                    <p:cNvGrpSpPr/>
                    <p:nvPr/>
                  </p:nvGrpSpPr>
                  <p:grpSpPr>
                    <a:xfrm>
                      <a:off x="5436096" y="1772816"/>
                      <a:ext cx="1512168" cy="432048"/>
                      <a:chOff x="5436096" y="1772816"/>
                      <a:chExt cx="1512168" cy="432048"/>
                    </a:xfrm>
                  </p:grpSpPr>
                  <p:sp>
                    <p:nvSpPr>
                      <p:cNvPr id="44" name="Rectangle 43"/>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1 an </a:t>
                        </a:r>
                      </a:p>
                      <a:p>
                        <a:pPr algn="ctr">
                          <a:defRPr/>
                        </a:pPr>
                        <a:endParaRPr lang="fr-FR" sz="1662" kern="0" dirty="0">
                          <a:solidFill>
                            <a:sysClr val="window" lastClr="FFFFFF"/>
                          </a:solidFill>
                          <a:latin typeface="Calibri"/>
                        </a:endParaRPr>
                      </a:p>
                    </p:txBody>
                  </p:sp>
                  <p:sp>
                    <p:nvSpPr>
                      <p:cNvPr id="45" name="Rectangle 44"/>
                      <p:cNvSpPr/>
                      <p:nvPr/>
                    </p:nvSpPr>
                    <p:spPr>
                      <a:xfrm>
                        <a:off x="6012160" y="1988840"/>
                        <a:ext cx="936104" cy="216024"/>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2 ans</a:t>
                        </a:r>
                      </a:p>
                    </p:txBody>
                  </p:sp>
                </p:grpSp>
                <p:grpSp>
                  <p:nvGrpSpPr>
                    <p:cNvPr id="39" name="Groupe 38"/>
                    <p:cNvGrpSpPr/>
                    <p:nvPr/>
                  </p:nvGrpSpPr>
                  <p:grpSpPr>
                    <a:xfrm>
                      <a:off x="5292080" y="1772816"/>
                      <a:ext cx="72008" cy="432048"/>
                      <a:chOff x="5292080" y="1772816"/>
                      <a:chExt cx="72008" cy="432048"/>
                    </a:xfrm>
                  </p:grpSpPr>
                  <p:cxnSp>
                    <p:nvCxnSpPr>
                      <p:cNvPr id="40" name="Connecteur droit 3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1" name="Connecteur droit 4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2" name="Connecteur droit 4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3" name="Connecteur droit 4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35" name="ZoneTexte 34"/>
                  <p:cNvSpPr txBox="1"/>
                  <p:nvPr/>
                </p:nvSpPr>
                <p:spPr>
                  <a:xfrm>
                    <a:off x="5004048" y="1672788"/>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36" name="ZoneTexte 35"/>
                  <p:cNvSpPr txBox="1"/>
                  <p:nvPr/>
                </p:nvSpPr>
                <p:spPr>
                  <a:xfrm>
                    <a:off x="5004048" y="1888812"/>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37" name="ZoneTexte 36"/>
                  <p:cNvSpPr txBox="1"/>
                  <p:nvPr/>
                </p:nvSpPr>
                <p:spPr>
                  <a:xfrm>
                    <a:off x="5004048" y="2088867"/>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30"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1"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2"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3"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28" name="Rectangle 3"/>
              <p:cNvSpPr txBox="1">
                <a:spLocks noChangeArrowheads="1"/>
              </p:cNvSpPr>
              <p:nvPr/>
            </p:nvSpPr>
            <p:spPr bwMode="auto">
              <a:xfrm>
                <a:off x="1396672"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Grave</a:t>
                </a:r>
              </a:p>
            </p:txBody>
          </p:sp>
        </p:grpSp>
        <p:grpSp>
          <p:nvGrpSpPr>
            <p:cNvPr id="8" name="Groupe 6"/>
            <p:cNvGrpSpPr>
              <a:grpSpLocks/>
            </p:cNvGrpSpPr>
            <p:nvPr/>
          </p:nvGrpSpPr>
          <p:grpSpPr bwMode="auto">
            <a:xfrm>
              <a:off x="1258888" y="4760913"/>
              <a:ext cx="2297784" cy="929387"/>
              <a:chOff x="1258888" y="4760913"/>
              <a:chExt cx="2297784" cy="929387"/>
            </a:xfrm>
          </p:grpSpPr>
          <p:grpSp>
            <p:nvGrpSpPr>
              <p:cNvPr id="10" name="Groupe 10"/>
              <p:cNvGrpSpPr>
                <a:grpSpLocks/>
              </p:cNvGrpSpPr>
              <p:nvPr/>
            </p:nvGrpSpPr>
            <p:grpSpPr bwMode="auto">
              <a:xfrm>
                <a:off x="1258888" y="4994275"/>
                <a:ext cx="2025650" cy="696025"/>
                <a:chOff x="5065398" y="1700808"/>
                <a:chExt cx="1943850" cy="541355"/>
              </a:xfrm>
            </p:grpSpPr>
            <p:grpSp>
              <p:nvGrpSpPr>
                <p:cNvPr id="12" name="Groupe 11"/>
                <p:cNvGrpSpPr/>
                <p:nvPr/>
              </p:nvGrpSpPr>
              <p:grpSpPr>
                <a:xfrm>
                  <a:off x="5065398" y="1700808"/>
                  <a:ext cx="1943850" cy="541355"/>
                  <a:chOff x="5004048" y="1672788"/>
                  <a:chExt cx="1943850" cy="541355"/>
                </a:xfrm>
                <a:scene3d>
                  <a:camera prst="orthographicFront">
                    <a:rot lat="0" lon="0" rev="0"/>
                  </a:camera>
                  <a:lightRig rig="soft" dir="t"/>
                </a:scene3d>
              </p:grpSpPr>
              <p:grpSp>
                <p:nvGrpSpPr>
                  <p:cNvPr id="17" name="Groupe 16"/>
                  <p:cNvGrpSpPr/>
                  <p:nvPr/>
                </p:nvGrpSpPr>
                <p:grpSpPr>
                  <a:xfrm>
                    <a:off x="5292080" y="1772815"/>
                    <a:ext cx="1655818" cy="432049"/>
                    <a:chOff x="5292080" y="1772815"/>
                    <a:chExt cx="1655818" cy="432049"/>
                  </a:xfrm>
                </p:grpSpPr>
                <p:sp>
                  <p:nvSpPr>
                    <p:cNvPr id="21" name="Rectangle 20"/>
                    <p:cNvSpPr/>
                    <p:nvPr/>
                  </p:nvSpPr>
                  <p:spPr>
                    <a:xfrm>
                      <a:off x="5436096" y="1772815"/>
                      <a:ext cx="1511802"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015" kern="0" dirty="0">
                        <a:solidFill>
                          <a:sysClr val="window" lastClr="FFFFFF"/>
                        </a:solidFill>
                        <a:latin typeface="Calibri"/>
                      </a:endParaRPr>
                    </a:p>
                    <a:p>
                      <a:pPr algn="ct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  entre 10 et 48 semaines</a:t>
                      </a:r>
                    </a:p>
                    <a:p>
                      <a:pPr algn="ctr">
                        <a:defRPr/>
                      </a:pPr>
                      <a:endParaRPr lang="fr-FR" sz="1662" kern="0" dirty="0">
                        <a:solidFill>
                          <a:sysClr val="window" lastClr="FFFFFF"/>
                        </a:solidFill>
                        <a:latin typeface="Calibri"/>
                      </a:endParaRPr>
                    </a:p>
                  </p:txBody>
                </p:sp>
                <p:grpSp>
                  <p:nvGrpSpPr>
                    <p:cNvPr id="22" name="Groupe 21"/>
                    <p:cNvGrpSpPr/>
                    <p:nvPr/>
                  </p:nvGrpSpPr>
                  <p:grpSpPr>
                    <a:xfrm>
                      <a:off x="5292080" y="1772816"/>
                      <a:ext cx="72008" cy="432048"/>
                      <a:chOff x="5292080" y="1772816"/>
                      <a:chExt cx="72008" cy="432048"/>
                    </a:xfrm>
                  </p:grpSpPr>
                  <p:cxnSp>
                    <p:nvCxnSpPr>
                      <p:cNvPr id="23" name="Connecteur droit 22"/>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4" name="Connecteur droit 23"/>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5" name="Connecteur droit 24"/>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6" name="Connecteur droit 25"/>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8" name="ZoneTexte 17"/>
                  <p:cNvSpPr txBox="1"/>
                  <p:nvPr/>
                </p:nvSpPr>
                <p:spPr>
                  <a:xfrm>
                    <a:off x="5004048" y="1672788"/>
                    <a:ext cx="432048" cy="125276"/>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100%</a:t>
                    </a:r>
                  </a:p>
                </p:txBody>
              </p:sp>
              <p:sp>
                <p:nvSpPr>
                  <p:cNvPr id="19" name="ZoneTexte 18"/>
                  <p:cNvSpPr txBox="1"/>
                  <p:nvPr/>
                </p:nvSpPr>
                <p:spPr>
                  <a:xfrm>
                    <a:off x="5004048" y="1888812"/>
                    <a:ext cx="432048" cy="125276"/>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50%</a:t>
                    </a:r>
                  </a:p>
                </p:txBody>
              </p:sp>
              <p:sp>
                <p:nvSpPr>
                  <p:cNvPr id="20" name="ZoneTexte 19"/>
                  <p:cNvSpPr txBox="1"/>
                  <p:nvPr/>
                </p:nvSpPr>
                <p:spPr>
                  <a:xfrm>
                    <a:off x="5004048" y="2088867"/>
                    <a:ext cx="432048" cy="125276"/>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0%</a:t>
                    </a:r>
                  </a:p>
                </p:txBody>
              </p:sp>
            </p:grpSp>
            <p:cxnSp>
              <p:nvCxnSpPr>
                <p:cNvPr id="13"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4"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5"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6"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1" name="Rectangle 3"/>
              <p:cNvSpPr txBox="1">
                <a:spLocks noChangeArrowheads="1"/>
              </p:cNvSpPr>
              <p:nvPr/>
            </p:nvSpPr>
            <p:spPr bwMode="auto">
              <a:xfrm>
                <a:off x="1396672" y="47609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Maternité</a:t>
                </a:r>
              </a:p>
            </p:txBody>
          </p:sp>
        </p:grpSp>
        <p:sp>
          <p:nvSpPr>
            <p:cNvPr id="9" name="Rectangle 3"/>
            <p:cNvSpPr txBox="1">
              <a:spLocks noChangeArrowheads="1"/>
            </p:cNvSpPr>
            <p:nvPr/>
          </p:nvSpPr>
          <p:spPr bwMode="auto">
            <a:xfrm>
              <a:off x="1671283" y="1931467"/>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316531" indent="-316531">
                <a:spcBef>
                  <a:spcPct val="20000"/>
                </a:spcBef>
              </a:pPr>
              <a:r>
                <a:rPr lang="fr-FR" altLang="fr-FR" sz="1292" dirty="0">
                  <a:solidFill>
                    <a:srgbClr val="F07D00"/>
                  </a:solidFill>
                </a:rPr>
                <a:t>-</a:t>
              </a:r>
              <a:r>
                <a:rPr lang="fr-FR" altLang="fr-FR" sz="1292" dirty="0"/>
                <a:t> </a:t>
              </a:r>
              <a:r>
                <a:rPr lang="fr-FR" altLang="fr-FR" sz="1292" dirty="0">
                  <a:solidFill>
                    <a:srgbClr val="F07D00"/>
                  </a:solidFill>
                  <a:latin typeface="Bahnschrift" panose="020B0502040204020203" pitchFamily="34" charset="0"/>
                </a:rPr>
                <a:t>De 150 H par Trimestre</a:t>
              </a:r>
              <a:endParaRPr lang="fr-FR" altLang="fr-FR" sz="1662" dirty="0">
                <a:solidFill>
                  <a:srgbClr val="F07D00"/>
                </a:solidFill>
                <a:latin typeface="Bahnschrift" panose="020B0502040204020203" pitchFamily="34" charset="0"/>
              </a:endParaRPr>
            </a:p>
          </p:txBody>
        </p:sp>
      </p:grpSp>
      <p:sp>
        <p:nvSpPr>
          <p:cNvPr id="63" name="Rectangle 3"/>
          <p:cNvSpPr txBox="1">
            <a:spLocks noChangeArrowheads="1"/>
          </p:cNvSpPr>
          <p:nvPr/>
        </p:nvSpPr>
        <p:spPr bwMode="auto">
          <a:xfrm>
            <a:off x="5530185" y="1518925"/>
            <a:ext cx="2425883" cy="34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316531" indent="-316531">
              <a:spcBef>
                <a:spcPct val="20000"/>
              </a:spcBef>
            </a:pPr>
            <a:r>
              <a:rPr lang="fr-FR" altLang="fr-FR" sz="1292" dirty="0">
                <a:solidFill>
                  <a:srgbClr val="F07D00"/>
                </a:solidFill>
                <a:latin typeface="Bahnschrift" panose="020B0502040204020203" pitchFamily="34" charset="0"/>
              </a:rPr>
              <a:t>+ De 150 H par Trimestre</a:t>
            </a:r>
          </a:p>
          <a:p>
            <a:pPr marL="316531" indent="-316531">
              <a:spcBef>
                <a:spcPct val="50000"/>
              </a:spcBef>
            </a:pPr>
            <a:r>
              <a:rPr lang="fr-FR" altLang="fr-FR" sz="1292" dirty="0">
                <a:solidFill>
                  <a:srgbClr val="F07D00"/>
                </a:solidFill>
                <a:latin typeface="Bahnschrift" panose="020B0502040204020203" pitchFamily="34" charset="0"/>
              </a:rPr>
              <a:t> </a:t>
            </a:r>
          </a:p>
        </p:txBody>
      </p:sp>
      <p:grpSp>
        <p:nvGrpSpPr>
          <p:cNvPr id="64" name="Groupe 7"/>
          <p:cNvGrpSpPr>
            <a:grpSpLocks/>
          </p:cNvGrpSpPr>
          <p:nvPr/>
        </p:nvGrpSpPr>
        <p:grpSpPr bwMode="auto">
          <a:xfrm>
            <a:off x="5395960" y="1836568"/>
            <a:ext cx="2623419" cy="1147813"/>
            <a:chOff x="6094992" y="2462213"/>
            <a:chExt cx="2335885" cy="964307"/>
          </a:xfrm>
        </p:grpSpPr>
        <p:sp>
          <p:nvSpPr>
            <p:cNvPr id="103" name="ZoneTexte 102"/>
            <p:cNvSpPr txBox="1"/>
            <p:nvPr/>
          </p:nvSpPr>
          <p:spPr bwMode="auto">
            <a:xfrm>
              <a:off x="6094992" y="2730500"/>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104" name="ZoneTexte 103"/>
            <p:cNvSpPr txBox="1"/>
            <p:nvPr/>
          </p:nvSpPr>
          <p:spPr bwMode="auto">
            <a:xfrm>
              <a:off x="6094992" y="300824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105" name="ZoneTexte 104"/>
            <p:cNvSpPr txBox="1"/>
            <p:nvPr/>
          </p:nvSpPr>
          <p:spPr bwMode="auto">
            <a:xfrm>
              <a:off x="6094992" y="326545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0%</a:t>
              </a:r>
            </a:p>
          </p:txBody>
        </p:sp>
        <p:grpSp>
          <p:nvGrpSpPr>
            <p:cNvPr id="106" name="Groupe 6"/>
            <p:cNvGrpSpPr>
              <a:grpSpLocks/>
            </p:cNvGrpSpPr>
            <p:nvPr/>
          </p:nvGrpSpPr>
          <p:grpSpPr bwMode="auto">
            <a:xfrm>
              <a:off x="6395323" y="2859106"/>
              <a:ext cx="1718824" cy="555484"/>
              <a:chOff x="1521118" y="2859106"/>
              <a:chExt cx="1718824" cy="555484"/>
            </a:xfrm>
          </p:grpSpPr>
          <p:sp>
            <p:nvSpPr>
              <p:cNvPr id="108" name="Rectangle 107"/>
              <p:cNvSpPr/>
              <p:nvPr/>
            </p:nvSpPr>
            <p:spPr bwMode="auto">
              <a:xfrm>
                <a:off x="1671283" y="2859106"/>
                <a:ext cx="792000" cy="555484"/>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015">
                    <a:solidFill>
                      <a:srgbClr val="FFFFFF"/>
                    </a:solidFill>
                    <a:latin typeface="Calibri" pitchFamily="34" charset="0"/>
                  </a:rPr>
                  <a:t>0 à 3 mois </a:t>
                </a:r>
              </a:p>
              <a:p>
                <a:pPr algn="ctr" eaLnBrk="1" hangingPunct="1">
                  <a:defRPr/>
                </a:pPr>
                <a:endParaRPr lang="fr-FR" altLang="fr-FR" sz="1662" b="0">
                  <a:solidFill>
                    <a:srgbClr val="FFFFFF"/>
                  </a:solidFill>
                  <a:latin typeface="Calibri" pitchFamily="34" charset="0"/>
                </a:endParaRPr>
              </a:p>
            </p:txBody>
          </p:sp>
          <p:sp>
            <p:nvSpPr>
              <p:cNvPr id="109" name="Rectangle 108"/>
              <p:cNvSpPr/>
              <p:nvPr/>
            </p:nvSpPr>
            <p:spPr bwMode="auto">
              <a:xfrm>
                <a:off x="2447942" y="3136848"/>
                <a:ext cx="792000" cy="277742"/>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015" kern="0" dirty="0">
                    <a:solidFill>
                      <a:sysClr val="window" lastClr="FFFFFF"/>
                    </a:solidFill>
                    <a:latin typeface="Calibri"/>
                  </a:rPr>
                  <a:t>0 à 3 mois</a:t>
                </a:r>
              </a:p>
            </p:txBody>
          </p:sp>
          <p:grpSp>
            <p:nvGrpSpPr>
              <p:cNvPr id="110" name="Groupe 109"/>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115" name="Connecteur droit 114"/>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6" name="Connecteur droit 115"/>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7" name="Connecteur droit 116"/>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8" name="Connecteur droit 117"/>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111"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2"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3"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4"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07" name="Rectangle 3"/>
            <p:cNvSpPr txBox="1">
              <a:spLocks noChangeArrowheads="1"/>
            </p:cNvSpPr>
            <p:nvPr/>
          </p:nvSpPr>
          <p:spPr bwMode="auto">
            <a:xfrm>
              <a:off x="6270877"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Ordinaire</a:t>
              </a:r>
            </a:p>
          </p:txBody>
        </p:sp>
      </p:grpSp>
      <p:grpSp>
        <p:nvGrpSpPr>
          <p:cNvPr id="65" name="Groupe 8"/>
          <p:cNvGrpSpPr>
            <a:grpSpLocks/>
          </p:cNvGrpSpPr>
          <p:nvPr/>
        </p:nvGrpSpPr>
        <p:grpSpPr bwMode="auto">
          <a:xfrm>
            <a:off x="5391219" y="3233585"/>
            <a:ext cx="2580628" cy="1106243"/>
            <a:chOff x="6133093" y="3595688"/>
            <a:chExt cx="2297784" cy="929383"/>
          </a:xfrm>
        </p:grpSpPr>
        <p:grpSp>
          <p:nvGrpSpPr>
            <p:cNvPr id="84" name="Groupe 10"/>
            <p:cNvGrpSpPr>
              <a:grpSpLocks/>
            </p:cNvGrpSpPr>
            <p:nvPr/>
          </p:nvGrpSpPr>
          <p:grpSpPr bwMode="auto">
            <a:xfrm>
              <a:off x="6133093" y="3829050"/>
              <a:ext cx="2025650" cy="696021"/>
              <a:chOff x="5065398" y="1700808"/>
              <a:chExt cx="1944216" cy="541356"/>
            </a:xfrm>
          </p:grpSpPr>
          <p:grpSp>
            <p:nvGrpSpPr>
              <p:cNvPr id="86" name="Groupe 85"/>
              <p:cNvGrpSpPr/>
              <p:nvPr/>
            </p:nvGrpSpPr>
            <p:grpSpPr>
              <a:xfrm>
                <a:off x="5065398" y="1700808"/>
                <a:ext cx="1944216" cy="541356"/>
                <a:chOff x="5004048" y="1672788"/>
                <a:chExt cx="1944216" cy="541356"/>
              </a:xfrm>
              <a:scene3d>
                <a:camera prst="orthographicFront">
                  <a:rot lat="0" lon="0" rev="0"/>
                </a:camera>
                <a:lightRig rig="soft" dir="t"/>
              </a:scene3d>
            </p:grpSpPr>
            <p:grpSp>
              <p:nvGrpSpPr>
                <p:cNvPr id="91" name="Groupe 90"/>
                <p:cNvGrpSpPr/>
                <p:nvPr/>
              </p:nvGrpSpPr>
              <p:grpSpPr>
                <a:xfrm>
                  <a:off x="5292080" y="1772816"/>
                  <a:ext cx="1656184" cy="432048"/>
                  <a:chOff x="5292080" y="1772816"/>
                  <a:chExt cx="1656184" cy="432048"/>
                </a:xfrm>
              </p:grpSpPr>
              <p:grpSp>
                <p:nvGrpSpPr>
                  <p:cNvPr id="95" name="Groupe 94"/>
                  <p:cNvGrpSpPr/>
                  <p:nvPr/>
                </p:nvGrpSpPr>
                <p:grpSpPr>
                  <a:xfrm>
                    <a:off x="5436096" y="1772816"/>
                    <a:ext cx="1512168" cy="432048"/>
                    <a:chOff x="5436096" y="1772816"/>
                    <a:chExt cx="1512168" cy="432048"/>
                  </a:xfrm>
                </p:grpSpPr>
                <p:sp>
                  <p:nvSpPr>
                    <p:cNvPr id="101" name="Rectangle 100"/>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1 an </a:t>
                      </a:r>
                    </a:p>
                    <a:p>
                      <a:pPr algn="ctr">
                        <a:defRPr/>
                      </a:pPr>
                      <a:endParaRPr lang="fr-FR" sz="1662" kern="0" dirty="0">
                        <a:solidFill>
                          <a:sysClr val="window" lastClr="FFFFFF"/>
                        </a:solidFill>
                        <a:latin typeface="Calibri"/>
                      </a:endParaRPr>
                    </a:p>
                  </p:txBody>
                </p:sp>
                <p:sp>
                  <p:nvSpPr>
                    <p:cNvPr id="102" name="Rectangle 101"/>
                    <p:cNvSpPr/>
                    <p:nvPr/>
                  </p:nvSpPr>
                  <p:spPr>
                    <a:xfrm>
                      <a:off x="6012160" y="1988840"/>
                      <a:ext cx="936104" cy="216024"/>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2 ans</a:t>
                      </a:r>
                    </a:p>
                  </p:txBody>
                </p:sp>
              </p:grpSp>
              <p:grpSp>
                <p:nvGrpSpPr>
                  <p:cNvPr id="96" name="Groupe 95"/>
                  <p:cNvGrpSpPr/>
                  <p:nvPr/>
                </p:nvGrpSpPr>
                <p:grpSpPr>
                  <a:xfrm>
                    <a:off x="5292080" y="1772816"/>
                    <a:ext cx="72008" cy="432048"/>
                    <a:chOff x="5292080" y="1772816"/>
                    <a:chExt cx="72008" cy="432048"/>
                  </a:xfrm>
                </p:grpSpPr>
                <p:cxnSp>
                  <p:nvCxnSpPr>
                    <p:cNvPr id="97" name="Connecteur droit 96"/>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8" name="Connecteur droit 97"/>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9" name="Connecteur droit 98"/>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00" name="Connecteur droit 99"/>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92" name="ZoneTexte 91"/>
                <p:cNvSpPr txBox="1"/>
                <p:nvPr/>
              </p:nvSpPr>
              <p:spPr>
                <a:xfrm>
                  <a:off x="5004048" y="1672788"/>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93" name="ZoneTexte 92"/>
                <p:cNvSpPr txBox="1"/>
                <p:nvPr/>
              </p:nvSpPr>
              <p:spPr>
                <a:xfrm>
                  <a:off x="5004048" y="1888812"/>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94" name="ZoneTexte 93"/>
                <p:cNvSpPr txBox="1"/>
                <p:nvPr/>
              </p:nvSpPr>
              <p:spPr>
                <a:xfrm>
                  <a:off x="5004048" y="2088867"/>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87"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8"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9"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90"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85" name="Rectangle 3"/>
            <p:cNvSpPr txBox="1">
              <a:spLocks noChangeArrowheads="1"/>
            </p:cNvSpPr>
            <p:nvPr/>
          </p:nvSpPr>
          <p:spPr bwMode="auto">
            <a:xfrm>
              <a:off x="6270877"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Grave</a:t>
              </a:r>
            </a:p>
          </p:txBody>
        </p:sp>
      </p:grpSp>
      <p:grpSp>
        <p:nvGrpSpPr>
          <p:cNvPr id="66" name="Groupe 9"/>
          <p:cNvGrpSpPr>
            <a:grpSpLocks/>
          </p:cNvGrpSpPr>
          <p:nvPr/>
        </p:nvGrpSpPr>
        <p:grpSpPr bwMode="auto">
          <a:xfrm>
            <a:off x="5339984" y="5294321"/>
            <a:ext cx="2762983" cy="1033898"/>
            <a:chOff x="6133093" y="4821697"/>
            <a:chExt cx="2460153" cy="868603"/>
          </a:xfrm>
        </p:grpSpPr>
        <p:grpSp>
          <p:nvGrpSpPr>
            <p:cNvPr id="67" name="Groupe 10"/>
            <p:cNvGrpSpPr>
              <a:grpSpLocks/>
            </p:cNvGrpSpPr>
            <p:nvPr/>
          </p:nvGrpSpPr>
          <p:grpSpPr bwMode="auto">
            <a:xfrm>
              <a:off x="6133093" y="4994276"/>
              <a:ext cx="2025650" cy="696024"/>
              <a:chOff x="5065398" y="1700808"/>
              <a:chExt cx="1943850" cy="541354"/>
            </a:xfrm>
          </p:grpSpPr>
          <p:grpSp>
            <p:nvGrpSpPr>
              <p:cNvPr id="69" name="Groupe 68"/>
              <p:cNvGrpSpPr/>
              <p:nvPr/>
            </p:nvGrpSpPr>
            <p:grpSpPr>
              <a:xfrm>
                <a:off x="5065398" y="1700808"/>
                <a:ext cx="1943850" cy="541354"/>
                <a:chOff x="5004048" y="1672788"/>
                <a:chExt cx="1943850" cy="541354"/>
              </a:xfrm>
              <a:scene3d>
                <a:camera prst="orthographicFront">
                  <a:rot lat="0" lon="0" rev="0"/>
                </a:camera>
                <a:lightRig rig="soft" dir="t"/>
              </a:scene3d>
            </p:grpSpPr>
            <p:grpSp>
              <p:nvGrpSpPr>
                <p:cNvPr id="74" name="Groupe 73"/>
                <p:cNvGrpSpPr/>
                <p:nvPr/>
              </p:nvGrpSpPr>
              <p:grpSpPr>
                <a:xfrm>
                  <a:off x="5292080" y="1772816"/>
                  <a:ext cx="1655818" cy="432048"/>
                  <a:chOff x="5292080" y="1772816"/>
                  <a:chExt cx="1655818" cy="432048"/>
                </a:xfrm>
              </p:grpSpPr>
              <p:sp>
                <p:nvSpPr>
                  <p:cNvPr id="78" name="Rectangle 77"/>
                  <p:cNvSpPr/>
                  <p:nvPr/>
                </p:nvSpPr>
                <p:spPr>
                  <a:xfrm>
                    <a:off x="5436096" y="1772816"/>
                    <a:ext cx="1511802" cy="432048"/>
                  </a:xfrm>
                  <a:prstGeom prst="rect">
                    <a:avLst/>
                  </a:prstGeom>
                  <a:solidFill>
                    <a:srgbClr val="F79646"/>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015" kern="0" dirty="0">
                      <a:solidFill>
                        <a:sysClr val="window" lastClr="FFFFFF"/>
                      </a:solidFill>
                      <a:latin typeface="Calibri"/>
                    </a:endParaRPr>
                  </a:p>
                  <a:p>
                    <a:pPr algn="ct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  entre 10 et 48 semaines</a:t>
                    </a:r>
                  </a:p>
                  <a:p>
                    <a:pPr algn="ctr">
                      <a:defRPr/>
                    </a:pPr>
                    <a:endParaRPr lang="fr-FR" sz="1662" kern="0" dirty="0">
                      <a:solidFill>
                        <a:sysClr val="window" lastClr="FFFFFF"/>
                      </a:solidFill>
                      <a:latin typeface="Calibri"/>
                    </a:endParaRPr>
                  </a:p>
                </p:txBody>
              </p:sp>
              <p:grpSp>
                <p:nvGrpSpPr>
                  <p:cNvPr id="79" name="Groupe 78"/>
                  <p:cNvGrpSpPr/>
                  <p:nvPr/>
                </p:nvGrpSpPr>
                <p:grpSpPr>
                  <a:xfrm>
                    <a:off x="5292080" y="1772816"/>
                    <a:ext cx="72008" cy="432048"/>
                    <a:chOff x="5292080" y="1772816"/>
                    <a:chExt cx="72008" cy="432048"/>
                  </a:xfrm>
                </p:grpSpPr>
                <p:cxnSp>
                  <p:nvCxnSpPr>
                    <p:cNvPr id="80" name="Connecteur droit 7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1" name="Connecteur droit 8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2" name="Connecteur droit 8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3" name="Connecteur droit 8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75" name="ZoneTexte 74"/>
                <p:cNvSpPr txBox="1"/>
                <p:nvPr/>
              </p:nvSpPr>
              <p:spPr>
                <a:xfrm>
                  <a:off x="5004048" y="1672788"/>
                  <a:ext cx="432048" cy="125275"/>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100%</a:t>
                  </a:r>
                </a:p>
              </p:txBody>
            </p:sp>
            <p:sp>
              <p:nvSpPr>
                <p:cNvPr id="76" name="ZoneTexte 75"/>
                <p:cNvSpPr txBox="1"/>
                <p:nvPr/>
              </p:nvSpPr>
              <p:spPr>
                <a:xfrm>
                  <a:off x="5004048" y="1888812"/>
                  <a:ext cx="432048" cy="125275"/>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50%</a:t>
                  </a:r>
                </a:p>
              </p:txBody>
            </p:sp>
            <p:sp>
              <p:nvSpPr>
                <p:cNvPr id="77" name="ZoneTexte 76"/>
                <p:cNvSpPr txBox="1"/>
                <p:nvPr/>
              </p:nvSpPr>
              <p:spPr>
                <a:xfrm>
                  <a:off x="5004048" y="2088867"/>
                  <a:ext cx="432048" cy="125275"/>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0%</a:t>
                  </a:r>
                </a:p>
              </p:txBody>
            </p:sp>
          </p:grpSp>
          <p:cxnSp>
            <p:nvCxnSpPr>
              <p:cNvPr id="70"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1"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2"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3"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68" name="Rectangle 3"/>
            <p:cNvSpPr txBox="1">
              <a:spLocks noChangeArrowheads="1"/>
            </p:cNvSpPr>
            <p:nvPr/>
          </p:nvSpPr>
          <p:spPr bwMode="auto">
            <a:xfrm>
              <a:off x="6433246" y="4821697"/>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Maternité</a:t>
              </a:r>
            </a:p>
          </p:txBody>
        </p:sp>
      </p:grpSp>
      <p:sp>
        <p:nvSpPr>
          <p:cNvPr id="119" name="Rectangle 118"/>
          <p:cNvSpPr/>
          <p:nvPr/>
        </p:nvSpPr>
        <p:spPr bwMode="auto">
          <a:xfrm>
            <a:off x="5916116" y="2623458"/>
            <a:ext cx="1698318" cy="347748"/>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sp>
        <p:nvSpPr>
          <p:cNvPr id="120" name="Rectangle 119"/>
          <p:cNvSpPr/>
          <p:nvPr/>
        </p:nvSpPr>
        <p:spPr bwMode="auto">
          <a:xfrm>
            <a:off x="5898298" y="3985044"/>
            <a:ext cx="1779191" cy="347748"/>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sp>
        <p:nvSpPr>
          <p:cNvPr id="121" name="Rectangle 120"/>
          <p:cNvSpPr/>
          <p:nvPr/>
        </p:nvSpPr>
        <p:spPr bwMode="auto">
          <a:xfrm>
            <a:off x="5853531" y="5656929"/>
            <a:ext cx="1779191" cy="642762"/>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grpSp>
        <p:nvGrpSpPr>
          <p:cNvPr id="122" name="Groupe 121"/>
          <p:cNvGrpSpPr>
            <a:grpSpLocks/>
          </p:cNvGrpSpPr>
          <p:nvPr/>
        </p:nvGrpSpPr>
        <p:grpSpPr bwMode="auto">
          <a:xfrm>
            <a:off x="3099119" y="3447814"/>
            <a:ext cx="2487456" cy="1713264"/>
            <a:chOff x="3736976" y="4000882"/>
            <a:chExt cx="2214502" cy="1439903"/>
          </a:xfrm>
        </p:grpSpPr>
        <p:sp>
          <p:nvSpPr>
            <p:cNvPr id="123" name="Rectangle 122"/>
            <p:cNvSpPr/>
            <p:nvPr/>
          </p:nvSpPr>
          <p:spPr bwMode="auto">
            <a:xfrm>
              <a:off x="4187478" y="4714253"/>
              <a:ext cx="792000" cy="720000"/>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fr-FR" altLang="fr-FR" sz="1015">
                  <a:solidFill>
                    <a:srgbClr val="FFFFFF"/>
                  </a:solidFill>
                  <a:latin typeface="Calibri" pitchFamily="34" charset="0"/>
                </a:rPr>
                <a:t>1 à 3 mois</a:t>
              </a:r>
            </a:p>
            <a:p>
              <a:pPr algn="ctr" eaLnBrk="1" hangingPunct="1">
                <a:defRPr/>
              </a:pPr>
              <a:endParaRPr lang="fr-FR" altLang="fr-FR" sz="1662" b="0">
                <a:solidFill>
                  <a:srgbClr val="FFFFFF"/>
                </a:solidFill>
                <a:latin typeface="Calibri" pitchFamily="34" charset="0"/>
              </a:endParaRPr>
            </a:p>
          </p:txBody>
        </p:sp>
        <p:sp>
          <p:nvSpPr>
            <p:cNvPr id="124" name="Rectangle 123"/>
            <p:cNvSpPr/>
            <p:nvPr/>
          </p:nvSpPr>
          <p:spPr bwMode="auto">
            <a:xfrm>
              <a:off x="4979478" y="4858253"/>
              <a:ext cx="972000" cy="576000"/>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015" kern="0" dirty="0">
                  <a:solidFill>
                    <a:sysClr val="window" lastClr="FFFFFF"/>
                  </a:solidFill>
                  <a:latin typeface="Calibri"/>
                </a:rPr>
                <a:t>Jusqu’à consolidation</a:t>
              </a:r>
            </a:p>
          </p:txBody>
        </p:sp>
        <p:grpSp>
          <p:nvGrpSpPr>
            <p:cNvPr id="125" name="Groupe 124"/>
            <p:cNvGrpSpPr/>
            <p:nvPr/>
          </p:nvGrpSpPr>
          <p:grpSpPr bwMode="auto">
            <a:xfrm>
              <a:off x="4037314" y="4714254"/>
              <a:ext cx="75083" cy="555479"/>
              <a:chOff x="5292080" y="1772816"/>
              <a:chExt cx="72008" cy="432048"/>
            </a:xfrm>
            <a:scene3d>
              <a:camera prst="orthographicFront">
                <a:rot lat="0" lon="0" rev="0"/>
              </a:camera>
              <a:lightRig rig="soft" dir="t"/>
            </a:scene3d>
          </p:grpSpPr>
          <p:cxnSp>
            <p:nvCxnSpPr>
              <p:cNvPr id="134" name="Connecteur droit 133"/>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5" name="Connecteur droit 134"/>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6" name="Connecteur droit 135"/>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7" name="Connecteur droit 136"/>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sp>
          <p:nvSpPr>
            <p:cNvPr id="126" name="ZoneTexte 125"/>
            <p:cNvSpPr txBox="1"/>
            <p:nvPr/>
          </p:nvSpPr>
          <p:spPr bwMode="auto">
            <a:xfrm>
              <a:off x="3736982" y="4585648"/>
              <a:ext cx="450495" cy="161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127" name="ZoneTexte 126"/>
            <p:cNvSpPr txBox="1"/>
            <p:nvPr/>
          </p:nvSpPr>
          <p:spPr bwMode="auto">
            <a:xfrm>
              <a:off x="3736980" y="4751939"/>
              <a:ext cx="450495" cy="161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80%</a:t>
              </a:r>
            </a:p>
          </p:txBody>
        </p:sp>
        <p:sp>
          <p:nvSpPr>
            <p:cNvPr id="128" name="ZoneTexte 127"/>
            <p:cNvSpPr txBox="1"/>
            <p:nvPr/>
          </p:nvSpPr>
          <p:spPr bwMode="auto">
            <a:xfrm>
              <a:off x="3736976" y="5279656"/>
              <a:ext cx="450495" cy="161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0%</a:t>
              </a:r>
            </a:p>
          </p:txBody>
        </p:sp>
        <p:cxnSp>
          <p:nvCxnSpPr>
            <p:cNvPr id="129" name="Connecteur droit 30"/>
            <p:cNvCxnSpPr>
              <a:cxnSpLocks noChangeShapeType="1"/>
            </p:cNvCxnSpPr>
            <p:nvPr/>
          </p:nvCxnSpPr>
          <p:spPr bwMode="auto">
            <a:xfrm>
              <a:off x="4123463" y="4714254"/>
              <a:ext cx="0" cy="72000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0" name="Connecteur droit 31"/>
            <p:cNvCxnSpPr>
              <a:cxnSpLocks noChangeShapeType="1"/>
            </p:cNvCxnSpPr>
            <p:nvPr/>
          </p:nvCxnSpPr>
          <p:spPr bwMode="auto">
            <a:xfrm flipH="1">
              <a:off x="4054913" y="471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1" name="Connecteur droit 32"/>
            <p:cNvCxnSpPr>
              <a:cxnSpLocks noChangeShapeType="1"/>
            </p:cNvCxnSpPr>
            <p:nvPr/>
          </p:nvCxnSpPr>
          <p:spPr bwMode="auto">
            <a:xfrm flipH="1">
              <a:off x="4053867" y="543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sp>
          <p:nvSpPr>
            <p:cNvPr id="132" name="Rectangle 3"/>
            <p:cNvSpPr txBox="1">
              <a:spLocks noChangeArrowheads="1"/>
            </p:cNvSpPr>
            <p:nvPr/>
          </p:nvSpPr>
          <p:spPr bwMode="auto">
            <a:xfrm>
              <a:off x="4310165" y="4000882"/>
              <a:ext cx="1323935"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82563" indent="-182563">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Accident du travail Maladie Professionnelle</a:t>
              </a:r>
            </a:p>
          </p:txBody>
        </p:sp>
        <p:cxnSp>
          <p:nvCxnSpPr>
            <p:cNvPr id="133" name="Connecteur droit 32"/>
            <p:cNvCxnSpPr>
              <a:cxnSpLocks noChangeShapeType="1"/>
            </p:cNvCxnSpPr>
            <p:nvPr/>
          </p:nvCxnSpPr>
          <p:spPr bwMode="auto">
            <a:xfrm flipH="1">
              <a:off x="4058922" y="4872031"/>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39" name="Rectangle 138"/>
          <p:cNvSpPr/>
          <p:nvPr/>
        </p:nvSpPr>
        <p:spPr bwMode="auto">
          <a:xfrm>
            <a:off x="3620362" y="4422679"/>
            <a:ext cx="1775597" cy="729261"/>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sp>
        <p:nvSpPr>
          <p:cNvPr id="142" name="Rectangle 141"/>
          <p:cNvSpPr/>
          <p:nvPr/>
        </p:nvSpPr>
        <p:spPr>
          <a:xfrm>
            <a:off x="461630" y="442820"/>
            <a:ext cx="7283683" cy="348109"/>
          </a:xfrm>
          <a:prstGeom prst="rect">
            <a:avLst/>
          </a:prstGeom>
        </p:spPr>
        <p:txBody>
          <a:bodyPr wrap="square">
            <a:spAutoFit/>
          </a:bodyPr>
          <a:lstStyle/>
          <a:p>
            <a:r>
              <a:rPr lang="fr-FR" sz="1662" dirty="0">
                <a:solidFill>
                  <a:srgbClr val="7D920C"/>
                </a:solidFill>
                <a:latin typeface="Bahnschrift" panose="020B0502040204020203" pitchFamily="34" charset="0"/>
              </a:rPr>
              <a:t>Agents titulaires ou stagiaires IRCANTEC  </a:t>
            </a:r>
            <a:r>
              <a:rPr lang="fr-FR" sz="1292" dirty="0" smtClean="0">
                <a:solidFill>
                  <a:srgbClr val="7D920C"/>
                </a:solidFill>
                <a:latin typeface="Bahnschrift" panose="020B0502040204020203" pitchFamily="34" charset="0"/>
              </a:rPr>
              <a:t>(moins </a:t>
            </a:r>
            <a:r>
              <a:rPr lang="fr-FR" sz="1292" dirty="0">
                <a:solidFill>
                  <a:srgbClr val="7D920C"/>
                </a:solidFill>
                <a:latin typeface="Bahnschrift" panose="020B0502040204020203" pitchFamily="34" charset="0"/>
              </a:rPr>
              <a:t>de 28h/semaine)</a:t>
            </a:r>
          </a:p>
        </p:txBody>
      </p:sp>
      <p:sp>
        <p:nvSpPr>
          <p:cNvPr id="143" name="Rectangle 2"/>
          <p:cNvSpPr>
            <a:spLocks noChangeArrowheads="1"/>
          </p:cNvSpPr>
          <p:nvPr/>
        </p:nvSpPr>
        <p:spPr bwMode="auto">
          <a:xfrm>
            <a:off x="542288" y="889969"/>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40"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spTree>
    <p:extLst>
      <p:ext uri="{BB962C8B-B14F-4D97-AF65-F5344CB8AC3E}">
        <p14:creationId xmlns:p14="http://schemas.microsoft.com/office/powerpoint/2010/main" val="33680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anim calcmode="lin" valueType="num">
                                      <p:cBhvr>
                                        <p:cTn id="10" dur="1000" fill="hold"/>
                                        <p:tgtEl>
                                          <p:spTgt spid="5"/>
                                        </p:tgtEl>
                                        <p:attrNameLst>
                                          <p:attrName>ppt_x</p:attrName>
                                        </p:attrNameLst>
                                      </p:cBhvr>
                                      <p:tavLst>
                                        <p:tav tm="0">
                                          <p:val>
                                            <p:fltVal val="0.5"/>
                                          </p:val>
                                        </p:tav>
                                        <p:tav tm="100000">
                                          <p:val>
                                            <p:strVal val="#ppt_x"/>
                                          </p:val>
                                        </p:tav>
                                      </p:tavLst>
                                    </p:anim>
                                    <p:anim calcmode="lin" valueType="num">
                                      <p:cBhvr>
                                        <p:cTn id="11"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p:cTn id="16" dur="1000" fill="hold"/>
                                        <p:tgtEl>
                                          <p:spTgt spid="122"/>
                                        </p:tgtEl>
                                        <p:attrNameLst>
                                          <p:attrName>ppt_w</p:attrName>
                                        </p:attrNameLst>
                                      </p:cBhvr>
                                      <p:tavLst>
                                        <p:tav tm="0">
                                          <p:val>
                                            <p:fltVal val="0"/>
                                          </p:val>
                                        </p:tav>
                                        <p:tav tm="100000">
                                          <p:val>
                                            <p:strVal val="#ppt_w"/>
                                          </p:val>
                                        </p:tav>
                                      </p:tavLst>
                                    </p:anim>
                                    <p:anim calcmode="lin" valueType="num">
                                      <p:cBhvr>
                                        <p:cTn id="17" dur="1000" fill="hold"/>
                                        <p:tgtEl>
                                          <p:spTgt spid="122"/>
                                        </p:tgtEl>
                                        <p:attrNameLst>
                                          <p:attrName>ppt_h</p:attrName>
                                        </p:attrNameLst>
                                      </p:cBhvr>
                                      <p:tavLst>
                                        <p:tav tm="0">
                                          <p:val>
                                            <p:fltVal val="0"/>
                                          </p:val>
                                        </p:tav>
                                        <p:tav tm="100000">
                                          <p:val>
                                            <p:strVal val="#ppt_h"/>
                                          </p:val>
                                        </p:tav>
                                      </p:tavLst>
                                    </p:anim>
                                    <p:animEffect transition="in" filter="fade">
                                      <p:cBhvr>
                                        <p:cTn id="18" dur="1000"/>
                                        <p:tgtEl>
                                          <p:spTgt spid="122"/>
                                        </p:tgtEl>
                                      </p:cBhvr>
                                    </p:animEffect>
                                    <p:anim calcmode="lin" valueType="num">
                                      <p:cBhvr>
                                        <p:cTn id="19" dur="1000" fill="hold"/>
                                        <p:tgtEl>
                                          <p:spTgt spid="122"/>
                                        </p:tgtEl>
                                        <p:attrNameLst>
                                          <p:attrName>ppt_x</p:attrName>
                                        </p:attrNameLst>
                                      </p:cBhvr>
                                      <p:tavLst>
                                        <p:tav tm="0">
                                          <p:val>
                                            <p:fltVal val="0.5"/>
                                          </p:val>
                                        </p:tav>
                                        <p:tav tm="100000">
                                          <p:val>
                                            <p:strVal val="#ppt_x"/>
                                          </p:val>
                                        </p:tav>
                                      </p:tavLst>
                                    </p:anim>
                                    <p:anim calcmode="lin" valueType="num">
                                      <p:cBhvr>
                                        <p:cTn id="20" dur="1000" fill="hold"/>
                                        <p:tgtEl>
                                          <p:spTgt spid="12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2000" fill="hold"/>
                                        <p:tgtEl>
                                          <p:spTgt spid="119"/>
                                        </p:tgtEl>
                                        <p:attrNameLst>
                                          <p:attrName>ppt_x</p:attrName>
                                        </p:attrNameLst>
                                      </p:cBhvr>
                                      <p:tavLst>
                                        <p:tav tm="0">
                                          <p:val>
                                            <p:strVal val="0-#ppt_w/2"/>
                                          </p:val>
                                        </p:tav>
                                        <p:tav tm="100000">
                                          <p:val>
                                            <p:strVal val="#ppt_x"/>
                                          </p:val>
                                        </p:tav>
                                      </p:tavLst>
                                    </p:anim>
                                    <p:anim calcmode="lin" valueType="num">
                                      <p:cBhvr additive="base">
                                        <p:cTn id="26" dur="2000" fill="hold"/>
                                        <p:tgtEl>
                                          <p:spTgt spid="1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additive="base">
                                        <p:cTn id="29" dur="2000" fill="hold"/>
                                        <p:tgtEl>
                                          <p:spTgt spid="120"/>
                                        </p:tgtEl>
                                        <p:attrNameLst>
                                          <p:attrName>ppt_x</p:attrName>
                                        </p:attrNameLst>
                                      </p:cBhvr>
                                      <p:tavLst>
                                        <p:tav tm="0">
                                          <p:val>
                                            <p:strVal val="0-#ppt_w/2"/>
                                          </p:val>
                                        </p:tav>
                                        <p:tav tm="100000">
                                          <p:val>
                                            <p:strVal val="#ppt_x"/>
                                          </p:val>
                                        </p:tav>
                                      </p:tavLst>
                                    </p:anim>
                                    <p:anim calcmode="lin" valueType="num">
                                      <p:cBhvr additive="base">
                                        <p:cTn id="30" dur="2000" fill="hold"/>
                                        <p:tgtEl>
                                          <p:spTgt spid="1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additive="base">
                                        <p:cTn id="33" dur="2000" fill="hold"/>
                                        <p:tgtEl>
                                          <p:spTgt spid="121"/>
                                        </p:tgtEl>
                                        <p:attrNameLst>
                                          <p:attrName>ppt_x</p:attrName>
                                        </p:attrNameLst>
                                      </p:cBhvr>
                                      <p:tavLst>
                                        <p:tav tm="0">
                                          <p:val>
                                            <p:strVal val="0-#ppt_w/2"/>
                                          </p:val>
                                        </p:tav>
                                        <p:tav tm="100000">
                                          <p:val>
                                            <p:strVal val="#ppt_x"/>
                                          </p:val>
                                        </p:tav>
                                      </p:tavLst>
                                    </p:anim>
                                    <p:anim calcmode="lin" valueType="num">
                                      <p:cBhvr additive="base">
                                        <p:cTn id="34" dur="20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26</a:t>
            </a:fld>
            <a:endParaRPr lang="fr-FR"/>
          </a:p>
        </p:txBody>
      </p:sp>
      <p:cxnSp>
        <p:nvCxnSpPr>
          <p:cNvPr id="4" name="Connecteur droit 3"/>
          <p:cNvCxnSpPr/>
          <p:nvPr/>
        </p:nvCxnSpPr>
        <p:spPr bwMode="auto">
          <a:xfrm>
            <a:off x="4453304" y="1108907"/>
            <a:ext cx="0" cy="2184378"/>
          </a:xfrm>
          <a:prstGeom prst="line">
            <a:avLst/>
          </a:prstGeom>
          <a:noFill/>
          <a:ln w="9525" cap="flat" cmpd="sng" algn="ctr">
            <a:solidFill>
              <a:schemeClr val="bg1">
                <a:lumMod val="85000"/>
              </a:schemeClr>
            </a:solidFill>
            <a:prstDash val="solid"/>
            <a:round/>
            <a:headEnd type="none" w="med" len="med"/>
            <a:tailEnd type="none" w="med" len="med"/>
          </a:ln>
          <a:effectLst/>
        </p:spPr>
      </p:cxnSp>
      <p:grpSp>
        <p:nvGrpSpPr>
          <p:cNvPr id="5" name="Groupe 4"/>
          <p:cNvGrpSpPr>
            <a:grpSpLocks/>
          </p:cNvGrpSpPr>
          <p:nvPr/>
        </p:nvGrpSpPr>
        <p:grpSpPr bwMode="auto">
          <a:xfrm>
            <a:off x="624606" y="1516607"/>
            <a:ext cx="2932666" cy="4474135"/>
            <a:chOff x="1220787" y="1931467"/>
            <a:chExt cx="2610496" cy="3758833"/>
          </a:xfrm>
        </p:grpSpPr>
        <p:grpSp>
          <p:nvGrpSpPr>
            <p:cNvPr id="6" name="Groupe 2"/>
            <p:cNvGrpSpPr>
              <a:grpSpLocks/>
            </p:cNvGrpSpPr>
            <p:nvPr/>
          </p:nvGrpSpPr>
          <p:grpSpPr bwMode="auto">
            <a:xfrm>
              <a:off x="1220787" y="2462213"/>
              <a:ext cx="2335885" cy="964307"/>
              <a:chOff x="1220787" y="2462213"/>
              <a:chExt cx="2335885" cy="964307"/>
            </a:xfrm>
          </p:grpSpPr>
          <p:sp>
            <p:nvSpPr>
              <p:cNvPr id="46" name="ZoneTexte 45"/>
              <p:cNvSpPr txBox="1"/>
              <p:nvPr/>
            </p:nvSpPr>
            <p:spPr bwMode="auto">
              <a:xfrm>
                <a:off x="1220787" y="2730500"/>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47" name="ZoneTexte 46"/>
              <p:cNvSpPr txBox="1"/>
              <p:nvPr/>
            </p:nvSpPr>
            <p:spPr bwMode="auto">
              <a:xfrm>
                <a:off x="1220787" y="300824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48" name="ZoneTexte 47"/>
              <p:cNvSpPr txBox="1"/>
              <p:nvPr/>
            </p:nvSpPr>
            <p:spPr bwMode="auto">
              <a:xfrm>
                <a:off x="1220787" y="326545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0%</a:t>
                </a:r>
              </a:p>
            </p:txBody>
          </p:sp>
          <p:grpSp>
            <p:nvGrpSpPr>
              <p:cNvPr id="49" name="Groupe 6"/>
              <p:cNvGrpSpPr>
                <a:grpSpLocks/>
              </p:cNvGrpSpPr>
              <p:nvPr/>
            </p:nvGrpSpPr>
            <p:grpSpPr bwMode="auto">
              <a:xfrm>
                <a:off x="1521118" y="2859106"/>
                <a:ext cx="1734165" cy="562689"/>
                <a:chOff x="1521118" y="2859106"/>
                <a:chExt cx="1734165" cy="562689"/>
              </a:xfrm>
            </p:grpSpPr>
            <p:sp>
              <p:nvSpPr>
                <p:cNvPr id="51" name="Rectangle 50"/>
                <p:cNvSpPr/>
                <p:nvPr/>
              </p:nvSpPr>
              <p:spPr bwMode="auto">
                <a:xfrm>
                  <a:off x="1671283" y="2859106"/>
                  <a:ext cx="792000" cy="555484"/>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015" dirty="0">
                      <a:solidFill>
                        <a:srgbClr val="FFFFFF"/>
                      </a:solidFill>
                      <a:latin typeface="Calibri" pitchFamily="34" charset="0"/>
                    </a:rPr>
                    <a:t>0 à 3 mois </a:t>
                  </a:r>
                </a:p>
                <a:p>
                  <a:pPr algn="ctr" eaLnBrk="1" hangingPunct="1">
                    <a:defRPr/>
                  </a:pPr>
                  <a:endParaRPr lang="fr-FR" altLang="fr-FR" sz="1662" b="0" dirty="0">
                    <a:solidFill>
                      <a:srgbClr val="FFFFFF"/>
                    </a:solidFill>
                    <a:latin typeface="Calibri" pitchFamily="34" charset="0"/>
                  </a:endParaRPr>
                </a:p>
              </p:txBody>
            </p:sp>
            <p:sp>
              <p:nvSpPr>
                <p:cNvPr id="52" name="Rectangle 51"/>
                <p:cNvSpPr/>
                <p:nvPr/>
              </p:nvSpPr>
              <p:spPr bwMode="auto">
                <a:xfrm>
                  <a:off x="2463283" y="3144053"/>
                  <a:ext cx="792000" cy="277742"/>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015" kern="0" dirty="0">
                      <a:solidFill>
                        <a:sysClr val="window" lastClr="FFFFFF"/>
                      </a:solidFill>
                      <a:latin typeface="Calibri"/>
                    </a:rPr>
                    <a:t>0 à 3 mois</a:t>
                  </a:r>
                </a:p>
              </p:txBody>
            </p:sp>
            <p:grpSp>
              <p:nvGrpSpPr>
                <p:cNvPr id="53" name="Groupe 52"/>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58" name="Connecteur droit 57"/>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9" name="Connecteur droit 58"/>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0" name="Connecteur droit 59"/>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1" name="Connecteur droit 60"/>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54"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5"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6"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7"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50" name="Rectangle 3"/>
              <p:cNvSpPr txBox="1">
                <a:spLocks noChangeArrowheads="1"/>
              </p:cNvSpPr>
              <p:nvPr/>
            </p:nvSpPr>
            <p:spPr bwMode="auto">
              <a:xfrm>
                <a:off x="1396672"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Ordinaire</a:t>
                </a:r>
              </a:p>
            </p:txBody>
          </p:sp>
        </p:grpSp>
        <p:grpSp>
          <p:nvGrpSpPr>
            <p:cNvPr id="7" name="Groupe 5"/>
            <p:cNvGrpSpPr>
              <a:grpSpLocks/>
            </p:cNvGrpSpPr>
            <p:nvPr/>
          </p:nvGrpSpPr>
          <p:grpSpPr bwMode="auto">
            <a:xfrm>
              <a:off x="1258888" y="3595688"/>
              <a:ext cx="2297784" cy="929383"/>
              <a:chOff x="1258888" y="3595688"/>
              <a:chExt cx="2297784" cy="929383"/>
            </a:xfrm>
          </p:grpSpPr>
          <p:grpSp>
            <p:nvGrpSpPr>
              <p:cNvPr id="27" name="Groupe 10"/>
              <p:cNvGrpSpPr>
                <a:grpSpLocks/>
              </p:cNvGrpSpPr>
              <p:nvPr/>
            </p:nvGrpSpPr>
            <p:grpSpPr bwMode="auto">
              <a:xfrm>
                <a:off x="1258888" y="3829050"/>
                <a:ext cx="2025650" cy="696021"/>
                <a:chOff x="5065398" y="1700808"/>
                <a:chExt cx="1944216" cy="541356"/>
              </a:xfrm>
            </p:grpSpPr>
            <p:grpSp>
              <p:nvGrpSpPr>
                <p:cNvPr id="29" name="Groupe 28"/>
                <p:cNvGrpSpPr/>
                <p:nvPr/>
              </p:nvGrpSpPr>
              <p:grpSpPr>
                <a:xfrm>
                  <a:off x="5065398" y="1700808"/>
                  <a:ext cx="1944216" cy="541356"/>
                  <a:chOff x="5004048" y="1672788"/>
                  <a:chExt cx="1944216" cy="541356"/>
                </a:xfrm>
                <a:scene3d>
                  <a:camera prst="orthographicFront">
                    <a:rot lat="0" lon="0" rev="0"/>
                  </a:camera>
                  <a:lightRig rig="soft" dir="t"/>
                </a:scene3d>
              </p:grpSpPr>
              <p:grpSp>
                <p:nvGrpSpPr>
                  <p:cNvPr id="34" name="Groupe 33"/>
                  <p:cNvGrpSpPr/>
                  <p:nvPr/>
                </p:nvGrpSpPr>
                <p:grpSpPr>
                  <a:xfrm>
                    <a:off x="5292080" y="1772816"/>
                    <a:ext cx="1656184" cy="432048"/>
                    <a:chOff x="5292080" y="1772816"/>
                    <a:chExt cx="1656184" cy="432048"/>
                  </a:xfrm>
                </p:grpSpPr>
                <p:grpSp>
                  <p:nvGrpSpPr>
                    <p:cNvPr id="38" name="Groupe 37"/>
                    <p:cNvGrpSpPr/>
                    <p:nvPr/>
                  </p:nvGrpSpPr>
                  <p:grpSpPr>
                    <a:xfrm>
                      <a:off x="5436096" y="1772816"/>
                      <a:ext cx="1512168" cy="432048"/>
                      <a:chOff x="5436096" y="1772816"/>
                      <a:chExt cx="1512168" cy="432048"/>
                    </a:xfrm>
                  </p:grpSpPr>
                  <p:sp>
                    <p:nvSpPr>
                      <p:cNvPr id="44" name="Rectangle 43"/>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1 an </a:t>
                        </a:r>
                      </a:p>
                      <a:p>
                        <a:pPr algn="ctr">
                          <a:defRPr/>
                        </a:pPr>
                        <a:endParaRPr lang="fr-FR" sz="1662" kern="0" dirty="0">
                          <a:solidFill>
                            <a:sysClr val="window" lastClr="FFFFFF"/>
                          </a:solidFill>
                          <a:latin typeface="Calibri"/>
                        </a:endParaRPr>
                      </a:p>
                    </p:txBody>
                  </p:sp>
                  <p:sp>
                    <p:nvSpPr>
                      <p:cNvPr id="45" name="Rectangle 44"/>
                      <p:cNvSpPr/>
                      <p:nvPr/>
                    </p:nvSpPr>
                    <p:spPr>
                      <a:xfrm>
                        <a:off x="6012160" y="1988840"/>
                        <a:ext cx="936104" cy="216024"/>
                      </a:xfrm>
                      <a:prstGeom prst="rect">
                        <a:avLst/>
                      </a:prstGeom>
                      <a:solidFill>
                        <a:srgbClr val="7D920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2 ans</a:t>
                        </a:r>
                      </a:p>
                    </p:txBody>
                  </p:sp>
                </p:grpSp>
                <p:grpSp>
                  <p:nvGrpSpPr>
                    <p:cNvPr id="39" name="Groupe 38"/>
                    <p:cNvGrpSpPr/>
                    <p:nvPr/>
                  </p:nvGrpSpPr>
                  <p:grpSpPr>
                    <a:xfrm>
                      <a:off x="5292080" y="1772816"/>
                      <a:ext cx="72008" cy="432048"/>
                      <a:chOff x="5292080" y="1772816"/>
                      <a:chExt cx="72008" cy="432048"/>
                    </a:xfrm>
                  </p:grpSpPr>
                  <p:cxnSp>
                    <p:nvCxnSpPr>
                      <p:cNvPr id="40" name="Connecteur droit 3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1" name="Connecteur droit 4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2" name="Connecteur droit 4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3" name="Connecteur droit 4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35" name="ZoneTexte 34"/>
                  <p:cNvSpPr txBox="1"/>
                  <p:nvPr/>
                </p:nvSpPr>
                <p:spPr>
                  <a:xfrm>
                    <a:off x="5004048" y="1672788"/>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36" name="ZoneTexte 35"/>
                  <p:cNvSpPr txBox="1"/>
                  <p:nvPr/>
                </p:nvSpPr>
                <p:spPr>
                  <a:xfrm>
                    <a:off x="5004048" y="1888812"/>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37" name="ZoneTexte 36"/>
                  <p:cNvSpPr txBox="1"/>
                  <p:nvPr/>
                </p:nvSpPr>
                <p:spPr>
                  <a:xfrm>
                    <a:off x="5004048" y="2088867"/>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30"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1"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2"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3"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28" name="Rectangle 3"/>
              <p:cNvSpPr txBox="1">
                <a:spLocks noChangeArrowheads="1"/>
              </p:cNvSpPr>
              <p:nvPr/>
            </p:nvSpPr>
            <p:spPr bwMode="auto">
              <a:xfrm>
                <a:off x="1396672"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Grave</a:t>
                </a:r>
              </a:p>
            </p:txBody>
          </p:sp>
        </p:grpSp>
        <p:grpSp>
          <p:nvGrpSpPr>
            <p:cNvPr id="8" name="Groupe 6"/>
            <p:cNvGrpSpPr>
              <a:grpSpLocks/>
            </p:cNvGrpSpPr>
            <p:nvPr/>
          </p:nvGrpSpPr>
          <p:grpSpPr bwMode="auto">
            <a:xfrm>
              <a:off x="1258888" y="4760913"/>
              <a:ext cx="2297784" cy="929387"/>
              <a:chOff x="1258888" y="4760913"/>
              <a:chExt cx="2297784" cy="929387"/>
            </a:xfrm>
          </p:grpSpPr>
          <p:grpSp>
            <p:nvGrpSpPr>
              <p:cNvPr id="10" name="Groupe 10"/>
              <p:cNvGrpSpPr>
                <a:grpSpLocks/>
              </p:cNvGrpSpPr>
              <p:nvPr/>
            </p:nvGrpSpPr>
            <p:grpSpPr bwMode="auto">
              <a:xfrm>
                <a:off x="1258888" y="4994275"/>
                <a:ext cx="2025650" cy="696025"/>
                <a:chOff x="5065398" y="1700808"/>
                <a:chExt cx="1943850" cy="541355"/>
              </a:xfrm>
            </p:grpSpPr>
            <p:grpSp>
              <p:nvGrpSpPr>
                <p:cNvPr id="12" name="Groupe 11"/>
                <p:cNvGrpSpPr/>
                <p:nvPr/>
              </p:nvGrpSpPr>
              <p:grpSpPr>
                <a:xfrm>
                  <a:off x="5065398" y="1700808"/>
                  <a:ext cx="1943850" cy="541355"/>
                  <a:chOff x="5004048" y="1672788"/>
                  <a:chExt cx="1943850" cy="541355"/>
                </a:xfrm>
                <a:scene3d>
                  <a:camera prst="orthographicFront">
                    <a:rot lat="0" lon="0" rev="0"/>
                  </a:camera>
                  <a:lightRig rig="soft" dir="t"/>
                </a:scene3d>
              </p:grpSpPr>
              <p:grpSp>
                <p:nvGrpSpPr>
                  <p:cNvPr id="17" name="Groupe 16"/>
                  <p:cNvGrpSpPr/>
                  <p:nvPr/>
                </p:nvGrpSpPr>
                <p:grpSpPr>
                  <a:xfrm>
                    <a:off x="5292080" y="1772815"/>
                    <a:ext cx="1655818" cy="432049"/>
                    <a:chOff x="5292080" y="1772815"/>
                    <a:chExt cx="1655818" cy="432049"/>
                  </a:xfrm>
                </p:grpSpPr>
                <p:sp>
                  <p:nvSpPr>
                    <p:cNvPr id="21" name="Rectangle 20"/>
                    <p:cNvSpPr/>
                    <p:nvPr/>
                  </p:nvSpPr>
                  <p:spPr>
                    <a:xfrm>
                      <a:off x="5436096" y="1772815"/>
                      <a:ext cx="1511802"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015" kern="0" dirty="0">
                        <a:solidFill>
                          <a:sysClr val="window" lastClr="FFFFFF"/>
                        </a:solidFill>
                        <a:latin typeface="Calibri"/>
                      </a:endParaRPr>
                    </a:p>
                    <a:p>
                      <a:pPr algn="ct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  entre 10 et 48 semaines</a:t>
                      </a:r>
                    </a:p>
                    <a:p>
                      <a:pPr algn="ctr">
                        <a:defRPr/>
                      </a:pPr>
                      <a:endParaRPr lang="fr-FR" sz="1662" kern="0" dirty="0">
                        <a:solidFill>
                          <a:sysClr val="window" lastClr="FFFFFF"/>
                        </a:solidFill>
                        <a:latin typeface="Calibri"/>
                      </a:endParaRPr>
                    </a:p>
                  </p:txBody>
                </p:sp>
                <p:grpSp>
                  <p:nvGrpSpPr>
                    <p:cNvPr id="22" name="Groupe 21"/>
                    <p:cNvGrpSpPr/>
                    <p:nvPr/>
                  </p:nvGrpSpPr>
                  <p:grpSpPr>
                    <a:xfrm>
                      <a:off x="5292080" y="1772816"/>
                      <a:ext cx="72008" cy="432048"/>
                      <a:chOff x="5292080" y="1772816"/>
                      <a:chExt cx="72008" cy="432048"/>
                    </a:xfrm>
                  </p:grpSpPr>
                  <p:cxnSp>
                    <p:nvCxnSpPr>
                      <p:cNvPr id="23" name="Connecteur droit 22"/>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4" name="Connecteur droit 23"/>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5" name="Connecteur droit 24"/>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6" name="Connecteur droit 25"/>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8" name="ZoneTexte 17"/>
                  <p:cNvSpPr txBox="1"/>
                  <p:nvPr/>
                </p:nvSpPr>
                <p:spPr>
                  <a:xfrm>
                    <a:off x="5004048" y="1672788"/>
                    <a:ext cx="432048" cy="125276"/>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100%</a:t>
                    </a:r>
                  </a:p>
                </p:txBody>
              </p:sp>
              <p:sp>
                <p:nvSpPr>
                  <p:cNvPr id="19" name="ZoneTexte 18"/>
                  <p:cNvSpPr txBox="1"/>
                  <p:nvPr/>
                </p:nvSpPr>
                <p:spPr>
                  <a:xfrm>
                    <a:off x="5004048" y="1888812"/>
                    <a:ext cx="432048" cy="125276"/>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50%</a:t>
                    </a:r>
                  </a:p>
                </p:txBody>
              </p:sp>
              <p:sp>
                <p:nvSpPr>
                  <p:cNvPr id="20" name="ZoneTexte 19"/>
                  <p:cNvSpPr txBox="1"/>
                  <p:nvPr/>
                </p:nvSpPr>
                <p:spPr>
                  <a:xfrm>
                    <a:off x="5004048" y="2088867"/>
                    <a:ext cx="432048" cy="125276"/>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0%</a:t>
                    </a:r>
                  </a:p>
                </p:txBody>
              </p:sp>
            </p:grpSp>
            <p:cxnSp>
              <p:nvCxnSpPr>
                <p:cNvPr id="13"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4"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5"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6"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1" name="Rectangle 3"/>
              <p:cNvSpPr txBox="1">
                <a:spLocks noChangeArrowheads="1"/>
              </p:cNvSpPr>
              <p:nvPr/>
            </p:nvSpPr>
            <p:spPr bwMode="auto">
              <a:xfrm>
                <a:off x="1396672" y="47609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Maternité</a:t>
                </a:r>
              </a:p>
            </p:txBody>
          </p:sp>
        </p:grpSp>
        <p:sp>
          <p:nvSpPr>
            <p:cNvPr id="9" name="Rectangle 3"/>
            <p:cNvSpPr txBox="1">
              <a:spLocks noChangeArrowheads="1"/>
            </p:cNvSpPr>
            <p:nvPr/>
          </p:nvSpPr>
          <p:spPr bwMode="auto">
            <a:xfrm>
              <a:off x="1671283" y="1931467"/>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316531" indent="-316531">
                <a:spcBef>
                  <a:spcPct val="20000"/>
                </a:spcBef>
              </a:pPr>
              <a:r>
                <a:rPr lang="fr-FR" altLang="fr-FR" sz="1292" dirty="0">
                  <a:solidFill>
                    <a:srgbClr val="F07D00"/>
                  </a:solidFill>
                </a:rPr>
                <a:t>-</a:t>
              </a:r>
              <a:r>
                <a:rPr lang="fr-FR" altLang="fr-FR" sz="1292" dirty="0"/>
                <a:t> </a:t>
              </a:r>
              <a:r>
                <a:rPr lang="fr-FR" altLang="fr-FR" sz="1292" dirty="0">
                  <a:solidFill>
                    <a:srgbClr val="F07D00"/>
                  </a:solidFill>
                  <a:latin typeface="Bahnschrift" panose="020B0502040204020203" pitchFamily="34" charset="0"/>
                </a:rPr>
                <a:t>De 150 H par Trimestre</a:t>
              </a:r>
              <a:endParaRPr lang="fr-FR" altLang="fr-FR" sz="1662" dirty="0">
                <a:solidFill>
                  <a:srgbClr val="F07D00"/>
                </a:solidFill>
                <a:latin typeface="Bahnschrift" panose="020B0502040204020203" pitchFamily="34" charset="0"/>
              </a:endParaRPr>
            </a:p>
          </p:txBody>
        </p:sp>
      </p:grpSp>
      <p:sp>
        <p:nvSpPr>
          <p:cNvPr id="63" name="Rectangle 3"/>
          <p:cNvSpPr txBox="1">
            <a:spLocks noChangeArrowheads="1"/>
          </p:cNvSpPr>
          <p:nvPr/>
        </p:nvSpPr>
        <p:spPr bwMode="auto">
          <a:xfrm>
            <a:off x="5530185" y="1518925"/>
            <a:ext cx="2425883" cy="34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316531" indent="-316531">
              <a:spcBef>
                <a:spcPct val="20000"/>
              </a:spcBef>
            </a:pPr>
            <a:r>
              <a:rPr lang="fr-FR" altLang="fr-FR" sz="1292" dirty="0">
                <a:solidFill>
                  <a:srgbClr val="F07D00"/>
                </a:solidFill>
                <a:latin typeface="Bahnschrift" panose="020B0502040204020203" pitchFamily="34" charset="0"/>
              </a:rPr>
              <a:t>+ De 150 H par Trimestre</a:t>
            </a:r>
          </a:p>
          <a:p>
            <a:pPr marL="316531" indent="-316531">
              <a:spcBef>
                <a:spcPct val="50000"/>
              </a:spcBef>
            </a:pPr>
            <a:r>
              <a:rPr lang="fr-FR" altLang="fr-FR" sz="1292" dirty="0">
                <a:solidFill>
                  <a:srgbClr val="F07D00"/>
                </a:solidFill>
                <a:latin typeface="Bahnschrift" panose="020B0502040204020203" pitchFamily="34" charset="0"/>
              </a:rPr>
              <a:t> </a:t>
            </a:r>
          </a:p>
        </p:txBody>
      </p:sp>
      <p:grpSp>
        <p:nvGrpSpPr>
          <p:cNvPr id="64" name="Groupe 7"/>
          <p:cNvGrpSpPr>
            <a:grpSpLocks/>
          </p:cNvGrpSpPr>
          <p:nvPr/>
        </p:nvGrpSpPr>
        <p:grpSpPr bwMode="auto">
          <a:xfrm>
            <a:off x="5395960" y="1836568"/>
            <a:ext cx="2623419" cy="1147813"/>
            <a:chOff x="6094992" y="2462213"/>
            <a:chExt cx="2335885" cy="964307"/>
          </a:xfrm>
        </p:grpSpPr>
        <p:sp>
          <p:nvSpPr>
            <p:cNvPr id="103" name="ZoneTexte 102"/>
            <p:cNvSpPr txBox="1"/>
            <p:nvPr/>
          </p:nvSpPr>
          <p:spPr bwMode="auto">
            <a:xfrm>
              <a:off x="6094992" y="2730500"/>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104" name="ZoneTexte 103"/>
            <p:cNvSpPr txBox="1"/>
            <p:nvPr/>
          </p:nvSpPr>
          <p:spPr bwMode="auto">
            <a:xfrm>
              <a:off x="6094992" y="300824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105" name="ZoneTexte 104"/>
            <p:cNvSpPr txBox="1"/>
            <p:nvPr/>
          </p:nvSpPr>
          <p:spPr bwMode="auto">
            <a:xfrm>
              <a:off x="6094992" y="3265452"/>
              <a:ext cx="450497" cy="161068"/>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0%</a:t>
              </a:r>
            </a:p>
          </p:txBody>
        </p:sp>
        <p:grpSp>
          <p:nvGrpSpPr>
            <p:cNvPr id="106" name="Groupe 6"/>
            <p:cNvGrpSpPr>
              <a:grpSpLocks/>
            </p:cNvGrpSpPr>
            <p:nvPr/>
          </p:nvGrpSpPr>
          <p:grpSpPr bwMode="auto">
            <a:xfrm>
              <a:off x="6395323" y="2859106"/>
              <a:ext cx="1718824" cy="555484"/>
              <a:chOff x="1521118" y="2859106"/>
              <a:chExt cx="1718824" cy="555484"/>
            </a:xfrm>
          </p:grpSpPr>
          <p:sp>
            <p:nvSpPr>
              <p:cNvPr id="108" name="Rectangle 107"/>
              <p:cNvSpPr/>
              <p:nvPr/>
            </p:nvSpPr>
            <p:spPr bwMode="auto">
              <a:xfrm>
                <a:off x="1671283" y="2859106"/>
                <a:ext cx="792000" cy="555484"/>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015">
                    <a:solidFill>
                      <a:srgbClr val="FFFFFF"/>
                    </a:solidFill>
                    <a:latin typeface="Calibri" pitchFamily="34" charset="0"/>
                  </a:rPr>
                  <a:t>0 à 3 mois </a:t>
                </a:r>
              </a:p>
              <a:p>
                <a:pPr algn="ctr" eaLnBrk="1" hangingPunct="1">
                  <a:defRPr/>
                </a:pPr>
                <a:endParaRPr lang="fr-FR" altLang="fr-FR" sz="1662" b="0">
                  <a:solidFill>
                    <a:srgbClr val="FFFFFF"/>
                  </a:solidFill>
                  <a:latin typeface="Calibri" pitchFamily="34" charset="0"/>
                </a:endParaRPr>
              </a:p>
            </p:txBody>
          </p:sp>
          <p:sp>
            <p:nvSpPr>
              <p:cNvPr id="109" name="Rectangle 108"/>
              <p:cNvSpPr/>
              <p:nvPr/>
            </p:nvSpPr>
            <p:spPr bwMode="auto">
              <a:xfrm>
                <a:off x="2447942" y="3136848"/>
                <a:ext cx="792000" cy="277742"/>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015" kern="0" dirty="0">
                    <a:solidFill>
                      <a:sysClr val="window" lastClr="FFFFFF"/>
                    </a:solidFill>
                    <a:latin typeface="Calibri"/>
                  </a:rPr>
                  <a:t>0 à 3 mois</a:t>
                </a:r>
              </a:p>
            </p:txBody>
          </p:sp>
          <p:grpSp>
            <p:nvGrpSpPr>
              <p:cNvPr id="110" name="Groupe 109"/>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115" name="Connecteur droit 114"/>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6" name="Connecteur droit 115"/>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7" name="Connecteur droit 116"/>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8" name="Connecteur droit 117"/>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111"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2"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3"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4"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07" name="Rectangle 3"/>
            <p:cNvSpPr txBox="1">
              <a:spLocks noChangeArrowheads="1"/>
            </p:cNvSpPr>
            <p:nvPr/>
          </p:nvSpPr>
          <p:spPr bwMode="auto">
            <a:xfrm>
              <a:off x="6270877"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Ordinaire</a:t>
              </a:r>
            </a:p>
          </p:txBody>
        </p:sp>
      </p:grpSp>
      <p:grpSp>
        <p:nvGrpSpPr>
          <p:cNvPr id="65" name="Groupe 8"/>
          <p:cNvGrpSpPr>
            <a:grpSpLocks/>
          </p:cNvGrpSpPr>
          <p:nvPr/>
        </p:nvGrpSpPr>
        <p:grpSpPr bwMode="auto">
          <a:xfrm>
            <a:off x="5391219" y="3233585"/>
            <a:ext cx="2580628" cy="1106243"/>
            <a:chOff x="6133093" y="3595688"/>
            <a:chExt cx="2297784" cy="929383"/>
          </a:xfrm>
        </p:grpSpPr>
        <p:grpSp>
          <p:nvGrpSpPr>
            <p:cNvPr id="84" name="Groupe 10"/>
            <p:cNvGrpSpPr>
              <a:grpSpLocks/>
            </p:cNvGrpSpPr>
            <p:nvPr/>
          </p:nvGrpSpPr>
          <p:grpSpPr bwMode="auto">
            <a:xfrm>
              <a:off x="6133093" y="3829050"/>
              <a:ext cx="2025650" cy="696021"/>
              <a:chOff x="5065398" y="1700808"/>
              <a:chExt cx="1944216" cy="541356"/>
            </a:xfrm>
          </p:grpSpPr>
          <p:grpSp>
            <p:nvGrpSpPr>
              <p:cNvPr id="86" name="Groupe 85"/>
              <p:cNvGrpSpPr/>
              <p:nvPr/>
            </p:nvGrpSpPr>
            <p:grpSpPr>
              <a:xfrm>
                <a:off x="5065398" y="1700808"/>
                <a:ext cx="1944216" cy="541356"/>
                <a:chOff x="5004048" y="1672788"/>
                <a:chExt cx="1944216" cy="541356"/>
              </a:xfrm>
              <a:scene3d>
                <a:camera prst="orthographicFront">
                  <a:rot lat="0" lon="0" rev="0"/>
                </a:camera>
                <a:lightRig rig="soft" dir="t"/>
              </a:scene3d>
            </p:grpSpPr>
            <p:grpSp>
              <p:nvGrpSpPr>
                <p:cNvPr id="91" name="Groupe 90"/>
                <p:cNvGrpSpPr/>
                <p:nvPr/>
              </p:nvGrpSpPr>
              <p:grpSpPr>
                <a:xfrm>
                  <a:off x="5292080" y="1772816"/>
                  <a:ext cx="1656184" cy="432048"/>
                  <a:chOff x="5292080" y="1772816"/>
                  <a:chExt cx="1656184" cy="432048"/>
                </a:xfrm>
              </p:grpSpPr>
              <p:grpSp>
                <p:nvGrpSpPr>
                  <p:cNvPr id="95" name="Groupe 94"/>
                  <p:cNvGrpSpPr/>
                  <p:nvPr/>
                </p:nvGrpSpPr>
                <p:grpSpPr>
                  <a:xfrm>
                    <a:off x="5436096" y="1772816"/>
                    <a:ext cx="1512168" cy="432048"/>
                    <a:chOff x="5436096" y="1772816"/>
                    <a:chExt cx="1512168" cy="432048"/>
                  </a:xfrm>
                </p:grpSpPr>
                <p:sp>
                  <p:nvSpPr>
                    <p:cNvPr id="101" name="Rectangle 100"/>
                    <p:cNvSpPr/>
                    <p:nvPr/>
                  </p:nvSpPr>
                  <p:spPr>
                    <a:xfrm>
                      <a:off x="5436096" y="1772816"/>
                      <a:ext cx="576064" cy="432048"/>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1 an </a:t>
                      </a:r>
                    </a:p>
                    <a:p>
                      <a:pPr algn="ctr">
                        <a:defRPr/>
                      </a:pPr>
                      <a:endParaRPr lang="fr-FR" sz="1662" kern="0" dirty="0">
                        <a:solidFill>
                          <a:sysClr val="window" lastClr="FFFFFF"/>
                        </a:solidFill>
                        <a:latin typeface="Calibri"/>
                      </a:endParaRPr>
                    </a:p>
                  </p:txBody>
                </p:sp>
                <p:sp>
                  <p:nvSpPr>
                    <p:cNvPr id="102" name="Rectangle 101"/>
                    <p:cNvSpPr/>
                    <p:nvPr/>
                  </p:nvSpPr>
                  <p:spPr>
                    <a:xfrm>
                      <a:off x="6012160" y="1988840"/>
                      <a:ext cx="936104" cy="216024"/>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015" kern="0" dirty="0">
                          <a:solidFill>
                            <a:sysClr val="window" lastClr="FFFFFF"/>
                          </a:solidFill>
                          <a:latin typeface="Calibri"/>
                        </a:rPr>
                        <a:t>2 ans</a:t>
                      </a:r>
                    </a:p>
                  </p:txBody>
                </p:sp>
              </p:grpSp>
              <p:grpSp>
                <p:nvGrpSpPr>
                  <p:cNvPr id="96" name="Groupe 95"/>
                  <p:cNvGrpSpPr/>
                  <p:nvPr/>
                </p:nvGrpSpPr>
                <p:grpSpPr>
                  <a:xfrm>
                    <a:off x="5292080" y="1772816"/>
                    <a:ext cx="72008" cy="432048"/>
                    <a:chOff x="5292080" y="1772816"/>
                    <a:chExt cx="72008" cy="432048"/>
                  </a:xfrm>
                </p:grpSpPr>
                <p:cxnSp>
                  <p:nvCxnSpPr>
                    <p:cNvPr id="97" name="Connecteur droit 96"/>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8" name="Connecteur droit 97"/>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9" name="Connecteur droit 98"/>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00" name="Connecteur droit 99"/>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92" name="ZoneTexte 91"/>
                <p:cNvSpPr txBox="1"/>
                <p:nvPr/>
              </p:nvSpPr>
              <p:spPr>
                <a:xfrm>
                  <a:off x="5004048" y="1672788"/>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93" name="ZoneTexte 92"/>
                <p:cNvSpPr txBox="1"/>
                <p:nvPr/>
              </p:nvSpPr>
              <p:spPr>
                <a:xfrm>
                  <a:off x="5004048" y="1888812"/>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50%</a:t>
                  </a:r>
                </a:p>
              </p:txBody>
            </p:sp>
            <p:sp>
              <p:nvSpPr>
                <p:cNvPr id="94" name="ZoneTexte 93"/>
                <p:cNvSpPr txBox="1"/>
                <p:nvPr/>
              </p:nvSpPr>
              <p:spPr>
                <a:xfrm>
                  <a:off x="5004048" y="2088867"/>
                  <a:ext cx="432048" cy="125277"/>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646" kern="0" dirty="0">
                      <a:solidFill>
                        <a:sysClr val="window" lastClr="FFFFFF">
                          <a:lumMod val="50000"/>
                        </a:sysClr>
                      </a:solidFill>
                    </a:rPr>
                    <a:t>0%</a:t>
                  </a:r>
                </a:p>
              </p:txBody>
            </p:sp>
          </p:grpSp>
          <p:cxnSp>
            <p:nvCxnSpPr>
              <p:cNvPr id="87"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8"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9"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90"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85" name="Rectangle 3"/>
            <p:cNvSpPr txBox="1">
              <a:spLocks noChangeArrowheads="1"/>
            </p:cNvSpPr>
            <p:nvPr/>
          </p:nvSpPr>
          <p:spPr bwMode="auto">
            <a:xfrm>
              <a:off x="6270877"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Maladie Grave</a:t>
              </a:r>
            </a:p>
          </p:txBody>
        </p:sp>
      </p:grpSp>
      <p:grpSp>
        <p:nvGrpSpPr>
          <p:cNvPr id="66" name="Groupe 9"/>
          <p:cNvGrpSpPr>
            <a:grpSpLocks/>
          </p:cNvGrpSpPr>
          <p:nvPr/>
        </p:nvGrpSpPr>
        <p:grpSpPr bwMode="auto">
          <a:xfrm>
            <a:off x="5339984" y="5294321"/>
            <a:ext cx="2762983" cy="1033898"/>
            <a:chOff x="6133093" y="4821697"/>
            <a:chExt cx="2460153" cy="868603"/>
          </a:xfrm>
        </p:grpSpPr>
        <p:grpSp>
          <p:nvGrpSpPr>
            <p:cNvPr id="67" name="Groupe 10"/>
            <p:cNvGrpSpPr>
              <a:grpSpLocks/>
            </p:cNvGrpSpPr>
            <p:nvPr/>
          </p:nvGrpSpPr>
          <p:grpSpPr bwMode="auto">
            <a:xfrm>
              <a:off x="6133093" y="4994276"/>
              <a:ext cx="2025650" cy="696024"/>
              <a:chOff x="5065398" y="1700808"/>
              <a:chExt cx="1943850" cy="541354"/>
            </a:xfrm>
          </p:grpSpPr>
          <p:grpSp>
            <p:nvGrpSpPr>
              <p:cNvPr id="69" name="Groupe 68"/>
              <p:cNvGrpSpPr/>
              <p:nvPr/>
            </p:nvGrpSpPr>
            <p:grpSpPr>
              <a:xfrm>
                <a:off x="5065398" y="1700808"/>
                <a:ext cx="1943850" cy="541354"/>
                <a:chOff x="5004048" y="1672788"/>
                <a:chExt cx="1943850" cy="541354"/>
              </a:xfrm>
              <a:scene3d>
                <a:camera prst="orthographicFront">
                  <a:rot lat="0" lon="0" rev="0"/>
                </a:camera>
                <a:lightRig rig="soft" dir="t"/>
              </a:scene3d>
            </p:grpSpPr>
            <p:grpSp>
              <p:nvGrpSpPr>
                <p:cNvPr id="74" name="Groupe 73"/>
                <p:cNvGrpSpPr/>
                <p:nvPr/>
              </p:nvGrpSpPr>
              <p:grpSpPr>
                <a:xfrm>
                  <a:off x="5292080" y="1772816"/>
                  <a:ext cx="1655818" cy="432048"/>
                  <a:chOff x="5292080" y="1772816"/>
                  <a:chExt cx="1655818" cy="432048"/>
                </a:xfrm>
              </p:grpSpPr>
              <p:sp>
                <p:nvSpPr>
                  <p:cNvPr id="78" name="Rectangle 77"/>
                  <p:cNvSpPr/>
                  <p:nvPr/>
                </p:nvSpPr>
                <p:spPr>
                  <a:xfrm>
                    <a:off x="5436096" y="1772816"/>
                    <a:ext cx="1511802" cy="432048"/>
                  </a:xfrm>
                  <a:prstGeom prst="rect">
                    <a:avLst/>
                  </a:prstGeom>
                  <a:solidFill>
                    <a:srgbClr val="F79646"/>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015" kern="0" dirty="0">
                      <a:solidFill>
                        <a:sysClr val="window" lastClr="FFFFFF"/>
                      </a:solidFill>
                      <a:latin typeface="Calibri"/>
                    </a:endParaRPr>
                  </a:p>
                  <a:p>
                    <a:pPr algn="ctr">
                      <a:defRPr/>
                    </a:pPr>
                    <a:endParaRPr lang="fr-FR" sz="738" kern="0" dirty="0">
                      <a:solidFill>
                        <a:sysClr val="window" lastClr="FFFFFF"/>
                      </a:solidFill>
                      <a:latin typeface="Calibri"/>
                    </a:endParaRPr>
                  </a:p>
                  <a:p>
                    <a:pPr algn="ctr">
                      <a:defRPr/>
                    </a:pPr>
                    <a:r>
                      <a:rPr lang="fr-FR" sz="1015" kern="0" dirty="0">
                        <a:solidFill>
                          <a:sysClr val="window" lastClr="FFFFFF"/>
                        </a:solidFill>
                        <a:latin typeface="Calibri"/>
                      </a:rPr>
                      <a:t>  entre 10 et 48 semaines</a:t>
                    </a:r>
                  </a:p>
                  <a:p>
                    <a:pPr algn="ctr">
                      <a:defRPr/>
                    </a:pPr>
                    <a:endParaRPr lang="fr-FR" sz="1662" kern="0" dirty="0">
                      <a:solidFill>
                        <a:sysClr val="window" lastClr="FFFFFF"/>
                      </a:solidFill>
                      <a:latin typeface="Calibri"/>
                    </a:endParaRPr>
                  </a:p>
                </p:txBody>
              </p:sp>
              <p:grpSp>
                <p:nvGrpSpPr>
                  <p:cNvPr id="79" name="Groupe 78"/>
                  <p:cNvGrpSpPr/>
                  <p:nvPr/>
                </p:nvGrpSpPr>
                <p:grpSpPr>
                  <a:xfrm>
                    <a:off x="5292080" y="1772816"/>
                    <a:ext cx="72008" cy="432048"/>
                    <a:chOff x="5292080" y="1772816"/>
                    <a:chExt cx="72008" cy="432048"/>
                  </a:xfrm>
                </p:grpSpPr>
                <p:cxnSp>
                  <p:nvCxnSpPr>
                    <p:cNvPr id="80" name="Connecteur droit 7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1" name="Connecteur droit 8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2" name="Connecteur droit 8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3" name="Connecteur droit 8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75" name="ZoneTexte 74"/>
                <p:cNvSpPr txBox="1"/>
                <p:nvPr/>
              </p:nvSpPr>
              <p:spPr>
                <a:xfrm>
                  <a:off x="5004048" y="1672788"/>
                  <a:ext cx="432048" cy="125275"/>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100%</a:t>
                  </a:r>
                </a:p>
              </p:txBody>
            </p:sp>
            <p:sp>
              <p:nvSpPr>
                <p:cNvPr id="76" name="ZoneTexte 75"/>
                <p:cNvSpPr txBox="1"/>
                <p:nvPr/>
              </p:nvSpPr>
              <p:spPr>
                <a:xfrm>
                  <a:off x="5004048" y="1888812"/>
                  <a:ext cx="432048" cy="125275"/>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50%</a:t>
                  </a:r>
                </a:p>
              </p:txBody>
            </p:sp>
            <p:sp>
              <p:nvSpPr>
                <p:cNvPr id="77" name="ZoneTexte 76"/>
                <p:cNvSpPr txBox="1"/>
                <p:nvPr/>
              </p:nvSpPr>
              <p:spPr>
                <a:xfrm>
                  <a:off x="5004048" y="2088867"/>
                  <a:ext cx="432048" cy="125275"/>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646" kern="0" dirty="0">
                      <a:solidFill>
                        <a:sysClr val="window" lastClr="FFFFFF">
                          <a:lumMod val="50000"/>
                        </a:sysClr>
                      </a:solidFill>
                    </a:rPr>
                    <a:t>0%</a:t>
                  </a:r>
                </a:p>
              </p:txBody>
            </p:sp>
          </p:grpSp>
          <p:cxnSp>
            <p:nvCxnSpPr>
              <p:cNvPr id="70"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1"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2"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3"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68" name="Rectangle 3"/>
            <p:cNvSpPr txBox="1">
              <a:spLocks noChangeArrowheads="1"/>
            </p:cNvSpPr>
            <p:nvPr/>
          </p:nvSpPr>
          <p:spPr bwMode="auto">
            <a:xfrm>
              <a:off x="6433246" y="4821697"/>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Maternité</a:t>
              </a:r>
            </a:p>
          </p:txBody>
        </p:sp>
      </p:grpSp>
      <p:sp>
        <p:nvSpPr>
          <p:cNvPr id="119" name="Rectangle 118"/>
          <p:cNvSpPr/>
          <p:nvPr/>
        </p:nvSpPr>
        <p:spPr bwMode="auto">
          <a:xfrm>
            <a:off x="5916116" y="2623458"/>
            <a:ext cx="1698318" cy="347748"/>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sp>
        <p:nvSpPr>
          <p:cNvPr id="120" name="Rectangle 119"/>
          <p:cNvSpPr/>
          <p:nvPr/>
        </p:nvSpPr>
        <p:spPr bwMode="auto">
          <a:xfrm>
            <a:off x="5905834" y="3985044"/>
            <a:ext cx="1779191" cy="347748"/>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sp>
        <p:nvSpPr>
          <p:cNvPr id="121" name="Rectangle 120"/>
          <p:cNvSpPr/>
          <p:nvPr/>
        </p:nvSpPr>
        <p:spPr bwMode="auto">
          <a:xfrm>
            <a:off x="5853531" y="5656929"/>
            <a:ext cx="1779191" cy="642762"/>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grpSp>
        <p:nvGrpSpPr>
          <p:cNvPr id="122" name="Groupe 121"/>
          <p:cNvGrpSpPr>
            <a:grpSpLocks/>
          </p:cNvGrpSpPr>
          <p:nvPr/>
        </p:nvGrpSpPr>
        <p:grpSpPr bwMode="auto">
          <a:xfrm>
            <a:off x="3099119" y="3447814"/>
            <a:ext cx="2487456" cy="1713264"/>
            <a:chOff x="3736976" y="4000882"/>
            <a:chExt cx="2214502" cy="1439903"/>
          </a:xfrm>
        </p:grpSpPr>
        <p:sp>
          <p:nvSpPr>
            <p:cNvPr id="123" name="Rectangle 122"/>
            <p:cNvSpPr/>
            <p:nvPr/>
          </p:nvSpPr>
          <p:spPr bwMode="auto">
            <a:xfrm>
              <a:off x="4187478" y="4714253"/>
              <a:ext cx="792000" cy="720000"/>
            </a:xfrm>
            <a:prstGeom prst="rect">
              <a:avLst/>
            </a:prstGeom>
            <a:solidFill>
              <a:srgbClr val="F07D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fr-FR" altLang="fr-FR" sz="1015">
                  <a:solidFill>
                    <a:srgbClr val="FFFFFF"/>
                  </a:solidFill>
                  <a:latin typeface="Calibri" pitchFamily="34" charset="0"/>
                </a:rPr>
                <a:t>1 à 3 mois</a:t>
              </a:r>
            </a:p>
            <a:p>
              <a:pPr algn="ctr" eaLnBrk="1" hangingPunct="1">
                <a:defRPr/>
              </a:pPr>
              <a:endParaRPr lang="fr-FR" altLang="fr-FR" sz="1662" b="0">
                <a:solidFill>
                  <a:srgbClr val="FFFFFF"/>
                </a:solidFill>
                <a:latin typeface="Calibri" pitchFamily="34" charset="0"/>
              </a:endParaRPr>
            </a:p>
          </p:txBody>
        </p:sp>
        <p:sp>
          <p:nvSpPr>
            <p:cNvPr id="124" name="Rectangle 123"/>
            <p:cNvSpPr/>
            <p:nvPr/>
          </p:nvSpPr>
          <p:spPr bwMode="auto">
            <a:xfrm>
              <a:off x="4979478" y="4858253"/>
              <a:ext cx="972000" cy="576000"/>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015" kern="0" dirty="0">
                  <a:solidFill>
                    <a:sysClr val="window" lastClr="FFFFFF"/>
                  </a:solidFill>
                  <a:latin typeface="Calibri"/>
                </a:rPr>
                <a:t>Jusqu’à consolidation</a:t>
              </a:r>
            </a:p>
          </p:txBody>
        </p:sp>
        <p:grpSp>
          <p:nvGrpSpPr>
            <p:cNvPr id="125" name="Groupe 124"/>
            <p:cNvGrpSpPr/>
            <p:nvPr/>
          </p:nvGrpSpPr>
          <p:grpSpPr bwMode="auto">
            <a:xfrm>
              <a:off x="4037314" y="4714254"/>
              <a:ext cx="75083" cy="555479"/>
              <a:chOff x="5292080" y="1772816"/>
              <a:chExt cx="72008" cy="432048"/>
            </a:xfrm>
            <a:scene3d>
              <a:camera prst="orthographicFront">
                <a:rot lat="0" lon="0" rev="0"/>
              </a:camera>
              <a:lightRig rig="soft" dir="t"/>
            </a:scene3d>
          </p:grpSpPr>
          <p:cxnSp>
            <p:nvCxnSpPr>
              <p:cNvPr id="134" name="Connecteur droit 133"/>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5" name="Connecteur droit 134"/>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6" name="Connecteur droit 135"/>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7" name="Connecteur droit 136"/>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sp>
          <p:nvSpPr>
            <p:cNvPr id="126" name="ZoneTexte 125"/>
            <p:cNvSpPr txBox="1"/>
            <p:nvPr/>
          </p:nvSpPr>
          <p:spPr bwMode="auto">
            <a:xfrm>
              <a:off x="3736982" y="4585648"/>
              <a:ext cx="450495" cy="161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100%</a:t>
              </a:r>
            </a:p>
          </p:txBody>
        </p:sp>
        <p:sp>
          <p:nvSpPr>
            <p:cNvPr id="127" name="ZoneTexte 126"/>
            <p:cNvSpPr txBox="1"/>
            <p:nvPr/>
          </p:nvSpPr>
          <p:spPr bwMode="auto">
            <a:xfrm>
              <a:off x="3736980" y="4751939"/>
              <a:ext cx="450495" cy="161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80%</a:t>
              </a:r>
            </a:p>
          </p:txBody>
        </p:sp>
        <p:sp>
          <p:nvSpPr>
            <p:cNvPr id="128" name="ZoneTexte 127"/>
            <p:cNvSpPr txBox="1"/>
            <p:nvPr/>
          </p:nvSpPr>
          <p:spPr bwMode="auto">
            <a:xfrm>
              <a:off x="3736976" y="5279656"/>
              <a:ext cx="450495" cy="161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646" kern="0" dirty="0">
                  <a:solidFill>
                    <a:sysClr val="window" lastClr="FFFFFF">
                      <a:lumMod val="50000"/>
                    </a:sysClr>
                  </a:solidFill>
                </a:rPr>
                <a:t>0%</a:t>
              </a:r>
            </a:p>
          </p:txBody>
        </p:sp>
        <p:cxnSp>
          <p:nvCxnSpPr>
            <p:cNvPr id="129" name="Connecteur droit 30"/>
            <p:cNvCxnSpPr>
              <a:cxnSpLocks noChangeShapeType="1"/>
            </p:cNvCxnSpPr>
            <p:nvPr/>
          </p:nvCxnSpPr>
          <p:spPr bwMode="auto">
            <a:xfrm>
              <a:off x="4123463" y="4714254"/>
              <a:ext cx="0" cy="72000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0" name="Connecteur droit 31"/>
            <p:cNvCxnSpPr>
              <a:cxnSpLocks noChangeShapeType="1"/>
            </p:cNvCxnSpPr>
            <p:nvPr/>
          </p:nvCxnSpPr>
          <p:spPr bwMode="auto">
            <a:xfrm flipH="1">
              <a:off x="4054913" y="471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1" name="Connecteur droit 32"/>
            <p:cNvCxnSpPr>
              <a:cxnSpLocks noChangeShapeType="1"/>
            </p:cNvCxnSpPr>
            <p:nvPr/>
          </p:nvCxnSpPr>
          <p:spPr bwMode="auto">
            <a:xfrm flipH="1">
              <a:off x="4053867" y="543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sp>
          <p:nvSpPr>
            <p:cNvPr id="132" name="Rectangle 3"/>
            <p:cNvSpPr txBox="1">
              <a:spLocks noChangeArrowheads="1"/>
            </p:cNvSpPr>
            <p:nvPr/>
          </p:nvSpPr>
          <p:spPr bwMode="auto">
            <a:xfrm>
              <a:off x="4310165" y="4000882"/>
              <a:ext cx="1323935"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82563" indent="-182563">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indent="0">
                <a:spcBef>
                  <a:spcPct val="50000"/>
                </a:spcBef>
                <a:buClr>
                  <a:srgbClr val="EF7D0B"/>
                </a:buClr>
              </a:pPr>
              <a:r>
                <a:rPr lang="fr-FR" altLang="fr-FR" sz="1292" b="0" dirty="0">
                  <a:solidFill>
                    <a:srgbClr val="7D920C"/>
                  </a:solidFill>
                  <a:latin typeface="Bahnschrift" panose="020B0502040204020203" pitchFamily="34" charset="0"/>
                  <a:sym typeface="Wingdings" pitchFamily="2" charset="2"/>
                </a:rPr>
                <a:t>Accident du travail Maladie Professionnelle</a:t>
              </a:r>
            </a:p>
          </p:txBody>
        </p:sp>
        <p:cxnSp>
          <p:nvCxnSpPr>
            <p:cNvPr id="133" name="Connecteur droit 32"/>
            <p:cNvCxnSpPr>
              <a:cxnSpLocks noChangeShapeType="1"/>
            </p:cNvCxnSpPr>
            <p:nvPr/>
          </p:nvCxnSpPr>
          <p:spPr bwMode="auto">
            <a:xfrm flipH="1">
              <a:off x="4058922" y="4872031"/>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39" name="Rectangle 138"/>
          <p:cNvSpPr/>
          <p:nvPr/>
        </p:nvSpPr>
        <p:spPr bwMode="auto">
          <a:xfrm>
            <a:off x="3620362" y="4422679"/>
            <a:ext cx="1775597" cy="729261"/>
          </a:xfrm>
          <a:prstGeom prst="rect">
            <a:avLst/>
          </a:prstGeom>
          <a:solidFill>
            <a:srgbClr val="7D920C"/>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015" kern="0" dirty="0">
                <a:solidFill>
                  <a:sysClr val="window" lastClr="FFFFFF"/>
                </a:solidFill>
                <a:latin typeface="Calibri"/>
              </a:rPr>
              <a:t>Sécu</a:t>
            </a:r>
          </a:p>
        </p:txBody>
      </p:sp>
      <p:sp>
        <p:nvSpPr>
          <p:cNvPr id="142" name="Rectangle 141"/>
          <p:cNvSpPr/>
          <p:nvPr/>
        </p:nvSpPr>
        <p:spPr>
          <a:xfrm>
            <a:off x="461628" y="442820"/>
            <a:ext cx="7858406" cy="603883"/>
          </a:xfrm>
          <a:prstGeom prst="rect">
            <a:avLst/>
          </a:prstGeom>
        </p:spPr>
        <p:txBody>
          <a:bodyPr wrap="square">
            <a:spAutoFit/>
          </a:bodyPr>
          <a:lstStyle/>
          <a:p>
            <a:r>
              <a:rPr lang="fr-FR" sz="1662" dirty="0" smtClean="0">
                <a:solidFill>
                  <a:srgbClr val="7D920C"/>
                </a:solidFill>
                <a:latin typeface="Bahnschrift" panose="020B0502040204020203" pitchFamily="34" charset="0"/>
              </a:rPr>
              <a:t>Agents contractuels de droit public </a:t>
            </a:r>
            <a:r>
              <a:rPr lang="fr-FR" sz="1292" dirty="0" smtClean="0">
                <a:solidFill>
                  <a:srgbClr val="7D920C"/>
                </a:solidFill>
                <a:latin typeface="Bahnschrift" panose="020B0502040204020203" pitchFamily="34" charset="0"/>
              </a:rPr>
              <a:t>(DURÉE </a:t>
            </a:r>
            <a:r>
              <a:rPr lang="fr-FR" sz="1292" dirty="0">
                <a:solidFill>
                  <a:srgbClr val="7D920C"/>
                </a:solidFill>
                <a:latin typeface="Bahnschrift" panose="020B0502040204020203" pitchFamily="34" charset="0"/>
              </a:rPr>
              <a:t>D’INDEMNISATION SELON ANCIENNETÉ)</a:t>
            </a:r>
          </a:p>
          <a:p>
            <a:endParaRPr lang="fr-FR" sz="1662" dirty="0">
              <a:solidFill>
                <a:srgbClr val="7D920C"/>
              </a:solidFill>
              <a:latin typeface="Bahnschrift" panose="020B0502040204020203" pitchFamily="34" charset="0"/>
            </a:endParaRPr>
          </a:p>
        </p:txBody>
      </p:sp>
      <p:sp>
        <p:nvSpPr>
          <p:cNvPr id="143" name="Rectangle 2"/>
          <p:cNvSpPr>
            <a:spLocks noChangeArrowheads="1"/>
          </p:cNvSpPr>
          <p:nvPr/>
        </p:nvSpPr>
        <p:spPr bwMode="auto">
          <a:xfrm>
            <a:off x="539501" y="1040849"/>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40"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spTree>
    <p:extLst>
      <p:ext uri="{BB962C8B-B14F-4D97-AF65-F5344CB8AC3E}">
        <p14:creationId xmlns:p14="http://schemas.microsoft.com/office/powerpoint/2010/main" val="114296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anim calcmode="lin" valueType="num">
                                      <p:cBhvr>
                                        <p:cTn id="10" dur="1000" fill="hold"/>
                                        <p:tgtEl>
                                          <p:spTgt spid="5"/>
                                        </p:tgtEl>
                                        <p:attrNameLst>
                                          <p:attrName>ppt_x</p:attrName>
                                        </p:attrNameLst>
                                      </p:cBhvr>
                                      <p:tavLst>
                                        <p:tav tm="0">
                                          <p:val>
                                            <p:fltVal val="0.5"/>
                                          </p:val>
                                        </p:tav>
                                        <p:tav tm="100000">
                                          <p:val>
                                            <p:strVal val="#ppt_x"/>
                                          </p:val>
                                        </p:tav>
                                      </p:tavLst>
                                    </p:anim>
                                    <p:anim calcmode="lin" valueType="num">
                                      <p:cBhvr>
                                        <p:cTn id="11"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p:cTn id="16" dur="1000" fill="hold"/>
                                        <p:tgtEl>
                                          <p:spTgt spid="122"/>
                                        </p:tgtEl>
                                        <p:attrNameLst>
                                          <p:attrName>ppt_w</p:attrName>
                                        </p:attrNameLst>
                                      </p:cBhvr>
                                      <p:tavLst>
                                        <p:tav tm="0">
                                          <p:val>
                                            <p:fltVal val="0"/>
                                          </p:val>
                                        </p:tav>
                                        <p:tav tm="100000">
                                          <p:val>
                                            <p:strVal val="#ppt_w"/>
                                          </p:val>
                                        </p:tav>
                                      </p:tavLst>
                                    </p:anim>
                                    <p:anim calcmode="lin" valueType="num">
                                      <p:cBhvr>
                                        <p:cTn id="17" dur="1000" fill="hold"/>
                                        <p:tgtEl>
                                          <p:spTgt spid="122"/>
                                        </p:tgtEl>
                                        <p:attrNameLst>
                                          <p:attrName>ppt_h</p:attrName>
                                        </p:attrNameLst>
                                      </p:cBhvr>
                                      <p:tavLst>
                                        <p:tav tm="0">
                                          <p:val>
                                            <p:fltVal val="0"/>
                                          </p:val>
                                        </p:tav>
                                        <p:tav tm="100000">
                                          <p:val>
                                            <p:strVal val="#ppt_h"/>
                                          </p:val>
                                        </p:tav>
                                      </p:tavLst>
                                    </p:anim>
                                    <p:animEffect transition="in" filter="fade">
                                      <p:cBhvr>
                                        <p:cTn id="18" dur="1000"/>
                                        <p:tgtEl>
                                          <p:spTgt spid="122"/>
                                        </p:tgtEl>
                                      </p:cBhvr>
                                    </p:animEffect>
                                    <p:anim calcmode="lin" valueType="num">
                                      <p:cBhvr>
                                        <p:cTn id="19" dur="1000" fill="hold"/>
                                        <p:tgtEl>
                                          <p:spTgt spid="122"/>
                                        </p:tgtEl>
                                        <p:attrNameLst>
                                          <p:attrName>ppt_x</p:attrName>
                                        </p:attrNameLst>
                                      </p:cBhvr>
                                      <p:tavLst>
                                        <p:tav tm="0">
                                          <p:val>
                                            <p:fltVal val="0.5"/>
                                          </p:val>
                                        </p:tav>
                                        <p:tav tm="100000">
                                          <p:val>
                                            <p:strVal val="#ppt_x"/>
                                          </p:val>
                                        </p:tav>
                                      </p:tavLst>
                                    </p:anim>
                                    <p:anim calcmode="lin" valueType="num">
                                      <p:cBhvr>
                                        <p:cTn id="20" dur="1000" fill="hold"/>
                                        <p:tgtEl>
                                          <p:spTgt spid="12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2000" fill="hold"/>
                                        <p:tgtEl>
                                          <p:spTgt spid="119"/>
                                        </p:tgtEl>
                                        <p:attrNameLst>
                                          <p:attrName>ppt_x</p:attrName>
                                        </p:attrNameLst>
                                      </p:cBhvr>
                                      <p:tavLst>
                                        <p:tav tm="0">
                                          <p:val>
                                            <p:strVal val="0-#ppt_w/2"/>
                                          </p:val>
                                        </p:tav>
                                        <p:tav tm="100000">
                                          <p:val>
                                            <p:strVal val="#ppt_x"/>
                                          </p:val>
                                        </p:tav>
                                      </p:tavLst>
                                    </p:anim>
                                    <p:anim calcmode="lin" valueType="num">
                                      <p:cBhvr additive="base">
                                        <p:cTn id="26" dur="2000" fill="hold"/>
                                        <p:tgtEl>
                                          <p:spTgt spid="1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additive="base">
                                        <p:cTn id="29" dur="2000" fill="hold"/>
                                        <p:tgtEl>
                                          <p:spTgt spid="120"/>
                                        </p:tgtEl>
                                        <p:attrNameLst>
                                          <p:attrName>ppt_x</p:attrName>
                                        </p:attrNameLst>
                                      </p:cBhvr>
                                      <p:tavLst>
                                        <p:tav tm="0">
                                          <p:val>
                                            <p:strVal val="0-#ppt_w/2"/>
                                          </p:val>
                                        </p:tav>
                                        <p:tav tm="100000">
                                          <p:val>
                                            <p:strVal val="#ppt_x"/>
                                          </p:val>
                                        </p:tav>
                                      </p:tavLst>
                                    </p:anim>
                                    <p:anim calcmode="lin" valueType="num">
                                      <p:cBhvr additive="base">
                                        <p:cTn id="30" dur="2000" fill="hold"/>
                                        <p:tgtEl>
                                          <p:spTgt spid="1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additive="base">
                                        <p:cTn id="33" dur="2000" fill="hold"/>
                                        <p:tgtEl>
                                          <p:spTgt spid="121"/>
                                        </p:tgtEl>
                                        <p:attrNameLst>
                                          <p:attrName>ppt_x</p:attrName>
                                        </p:attrNameLst>
                                      </p:cBhvr>
                                      <p:tavLst>
                                        <p:tav tm="0">
                                          <p:val>
                                            <p:strVal val="0-#ppt_w/2"/>
                                          </p:val>
                                        </p:tav>
                                        <p:tav tm="100000">
                                          <p:val>
                                            <p:strVal val="#ppt_x"/>
                                          </p:val>
                                        </p:tav>
                                      </p:tavLst>
                                    </p:anim>
                                    <p:anim calcmode="lin" valueType="num">
                                      <p:cBhvr additive="base">
                                        <p:cTn id="34" dur="20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81" y="815286"/>
            <a:ext cx="7001114" cy="4667409"/>
          </a:xfrm>
          <a:prstGeom prst="rect">
            <a:avLst/>
          </a:prstGeom>
        </p:spPr>
      </p:pic>
      <p:sp>
        <p:nvSpPr>
          <p:cNvPr id="3" name="Rectangle 2"/>
          <p:cNvSpPr/>
          <p:nvPr/>
        </p:nvSpPr>
        <p:spPr>
          <a:xfrm>
            <a:off x="881375" y="785202"/>
            <a:ext cx="7218326" cy="4724789"/>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auto">
          <a:xfrm>
            <a:off x="0" y="5482695"/>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3" name="Rectangle 2"/>
          <p:cNvSpPr>
            <a:spLocks noChangeArrowheads="1"/>
          </p:cNvSpPr>
          <p:nvPr/>
        </p:nvSpPr>
        <p:spPr bwMode="auto">
          <a:xfrm>
            <a:off x="2871290" y="763078"/>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4" name="Espace réservé du numéro de diapositive 23"/>
          <p:cNvSpPr>
            <a:spLocks noGrp="1"/>
          </p:cNvSpPr>
          <p:nvPr>
            <p:ph type="sldNum" sz="quarter" idx="12"/>
          </p:nvPr>
        </p:nvSpPr>
        <p:spPr/>
        <p:txBody>
          <a:bodyPr/>
          <a:lstStyle/>
          <a:p>
            <a:fld id="{43358468-A690-4B95-98B9-3C4841944A57}" type="slidenum">
              <a:rPr lang="fr-FR" smtClean="0"/>
              <a:pPr/>
              <a:t>27</a:t>
            </a:fld>
            <a:endParaRPr lang="fr-FR"/>
          </a:p>
        </p:txBody>
      </p:sp>
      <p:sp>
        <p:nvSpPr>
          <p:cNvPr id="13" name="Sous-titre 2"/>
          <p:cNvSpPr txBox="1">
            <a:spLocks/>
          </p:cNvSpPr>
          <p:nvPr/>
        </p:nvSpPr>
        <p:spPr>
          <a:xfrm>
            <a:off x="756257" y="2275968"/>
            <a:ext cx="7468563"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r>
              <a:rPr lang="fr-FR" sz="2954" b="1" dirty="0"/>
              <a:t>Rappel des obligations statutaires :</a:t>
            </a:r>
          </a:p>
          <a:p>
            <a:pPr lvl="0" algn="ctr">
              <a:defRPr/>
            </a:pPr>
            <a:r>
              <a:rPr lang="fr-FR" sz="2954" b="1" dirty="0"/>
              <a:t> Les obligations financières importantes pour l’employeur </a:t>
            </a:r>
          </a:p>
          <a:p>
            <a:pPr algn="ctr"/>
            <a:endParaRPr lang="fr-FR" sz="2954" dirty="0"/>
          </a:p>
          <a:p>
            <a:pPr algn="ctr"/>
            <a:endParaRPr lang="fr-FR" sz="2954" dirty="0"/>
          </a:p>
          <a:p>
            <a:pPr algn="ctr"/>
            <a:endParaRPr lang="fr-FR" sz="2954"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249" y="5806691"/>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969672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391" y="4574593"/>
            <a:ext cx="4692982" cy="2019638"/>
          </a:xfrm>
          <a:prstGeom prst="rect">
            <a:avLst/>
          </a:prstGeom>
        </p:spPr>
      </p:pic>
      <p:sp>
        <p:nvSpPr>
          <p:cNvPr id="2" name="Espace réservé du numéro de diapositive 1"/>
          <p:cNvSpPr>
            <a:spLocks noGrp="1"/>
          </p:cNvSpPr>
          <p:nvPr>
            <p:ph type="sldNum" sz="quarter" idx="12"/>
          </p:nvPr>
        </p:nvSpPr>
        <p:spPr/>
        <p:txBody>
          <a:bodyPr/>
          <a:lstStyle/>
          <a:p>
            <a:fld id="{43358468-A690-4B95-98B9-3C4841944A57}" type="slidenum">
              <a:rPr lang="fr-FR" smtClean="0"/>
              <a:pPr/>
              <a:t>28</a:t>
            </a:fld>
            <a:endParaRPr lang="fr-FR"/>
          </a:p>
        </p:txBody>
      </p:sp>
      <p:sp>
        <p:nvSpPr>
          <p:cNvPr id="9" name="Rectangle 3"/>
          <p:cNvSpPr txBox="1">
            <a:spLocks noChangeArrowheads="1"/>
          </p:cNvSpPr>
          <p:nvPr/>
        </p:nvSpPr>
        <p:spPr bwMode="auto">
          <a:xfrm>
            <a:off x="565676" y="1347795"/>
            <a:ext cx="6532961" cy="2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r>
              <a:rPr lang="fr-FR" altLang="fr-FR" sz="1292" dirty="0">
                <a:solidFill>
                  <a:srgbClr val="F07D00"/>
                </a:solidFill>
                <a:latin typeface="Bahnschrift" panose="020B0502040204020203" pitchFamily="34" charset="0"/>
              </a:rPr>
              <a:t>Pour les frais médicaux seuls, moyenne (hors indemnités journalières)</a:t>
            </a:r>
          </a:p>
        </p:txBody>
      </p:sp>
      <p:sp>
        <p:nvSpPr>
          <p:cNvPr id="142" name="Rectangle 141"/>
          <p:cNvSpPr/>
          <p:nvPr/>
        </p:nvSpPr>
        <p:spPr>
          <a:xfrm>
            <a:off x="461630" y="593049"/>
            <a:ext cx="7283683" cy="348109"/>
          </a:xfrm>
          <a:prstGeom prst="rect">
            <a:avLst/>
          </a:prstGeom>
        </p:spPr>
        <p:txBody>
          <a:bodyPr wrap="square">
            <a:spAutoFit/>
          </a:bodyPr>
          <a:lstStyle/>
          <a:p>
            <a:r>
              <a:rPr lang="fr-FR" sz="1662" dirty="0">
                <a:solidFill>
                  <a:srgbClr val="7D920C"/>
                </a:solidFill>
                <a:latin typeface="Bahnschrift" panose="020B0502040204020203" pitchFamily="34" charset="0"/>
              </a:rPr>
              <a:t>LES COÛTS MOYENS PAR PATHOLOGIE</a:t>
            </a:r>
          </a:p>
        </p:txBody>
      </p:sp>
      <p:sp>
        <p:nvSpPr>
          <p:cNvPr id="143" name="Rectangle 2"/>
          <p:cNvSpPr>
            <a:spLocks noChangeArrowheads="1"/>
          </p:cNvSpPr>
          <p:nvPr/>
        </p:nvSpPr>
        <p:spPr bwMode="auto">
          <a:xfrm>
            <a:off x="565676" y="1012014"/>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40"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sp>
        <p:nvSpPr>
          <p:cNvPr id="145" name="Rectangle 144"/>
          <p:cNvSpPr/>
          <p:nvPr/>
        </p:nvSpPr>
        <p:spPr>
          <a:xfrm>
            <a:off x="2000426" y="4558504"/>
            <a:ext cx="4870235" cy="2035727"/>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aphicFrame>
        <p:nvGraphicFramePr>
          <p:cNvPr id="11" name="Diagramme 10"/>
          <p:cNvGraphicFramePr/>
          <p:nvPr>
            <p:extLst>
              <p:ext uri="{D42A27DB-BD31-4B8C-83A1-F6EECF244321}">
                <p14:modId xmlns:p14="http://schemas.microsoft.com/office/powerpoint/2010/main" val="518531636"/>
              </p:ext>
            </p:extLst>
          </p:nvPr>
        </p:nvGraphicFramePr>
        <p:xfrm>
          <a:off x="1400558" y="1780232"/>
          <a:ext cx="6444692" cy="437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37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29</a:t>
            </a:fld>
            <a:endParaRPr lang="fr-FR"/>
          </a:p>
        </p:txBody>
      </p:sp>
      <p:sp>
        <p:nvSpPr>
          <p:cNvPr id="9" name="Rectangle 3"/>
          <p:cNvSpPr txBox="1">
            <a:spLocks noChangeArrowheads="1"/>
          </p:cNvSpPr>
          <p:nvPr/>
        </p:nvSpPr>
        <p:spPr bwMode="auto">
          <a:xfrm>
            <a:off x="565676" y="1347795"/>
            <a:ext cx="6532961" cy="2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r>
              <a:rPr lang="fr-FR" sz="1292" dirty="0">
                <a:solidFill>
                  <a:srgbClr val="F07D00"/>
                </a:solidFill>
                <a:latin typeface="Bahnschrift" panose="020B0502040204020203" pitchFamily="34" charset="0"/>
              </a:rPr>
              <a:t>Les coûts moyens par nature d’arrêts (charges patronales incluses) :</a:t>
            </a:r>
          </a:p>
          <a:p>
            <a:endParaRPr lang="fr-FR" altLang="fr-FR" sz="1292" dirty="0">
              <a:solidFill>
                <a:srgbClr val="F07D00"/>
              </a:solidFill>
              <a:latin typeface="Bahnschrift" panose="020B0502040204020203" pitchFamily="34" charset="0"/>
            </a:endParaRPr>
          </a:p>
        </p:txBody>
      </p:sp>
      <p:sp>
        <p:nvSpPr>
          <p:cNvPr id="142" name="Rectangle 141"/>
          <p:cNvSpPr/>
          <p:nvPr/>
        </p:nvSpPr>
        <p:spPr>
          <a:xfrm>
            <a:off x="461630" y="593049"/>
            <a:ext cx="7283683" cy="348109"/>
          </a:xfrm>
          <a:prstGeom prst="rect">
            <a:avLst/>
          </a:prstGeom>
        </p:spPr>
        <p:txBody>
          <a:bodyPr wrap="square">
            <a:spAutoFit/>
          </a:bodyPr>
          <a:lstStyle/>
          <a:p>
            <a:r>
              <a:rPr lang="fr-FR" sz="1662" dirty="0">
                <a:solidFill>
                  <a:srgbClr val="7D920C"/>
                </a:solidFill>
                <a:latin typeface="Bahnschrift" panose="020B0502040204020203" pitchFamily="34" charset="0"/>
              </a:rPr>
              <a:t>LES COÛTS MOYENS PAR TYPE DE RISQUES </a:t>
            </a:r>
          </a:p>
        </p:txBody>
      </p:sp>
      <p:sp>
        <p:nvSpPr>
          <p:cNvPr id="143" name="Rectangle 2"/>
          <p:cNvSpPr>
            <a:spLocks noChangeArrowheads="1"/>
          </p:cNvSpPr>
          <p:nvPr/>
        </p:nvSpPr>
        <p:spPr bwMode="auto">
          <a:xfrm>
            <a:off x="565676" y="1012014"/>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40"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a:p>
        </p:txBody>
      </p:sp>
      <p:graphicFrame>
        <p:nvGraphicFramePr>
          <p:cNvPr id="11" name="Tableau 10"/>
          <p:cNvGraphicFramePr>
            <a:graphicFrameLocks noGrp="1"/>
          </p:cNvGraphicFramePr>
          <p:nvPr>
            <p:extLst/>
          </p:nvPr>
        </p:nvGraphicFramePr>
        <p:xfrm>
          <a:off x="675250" y="1735008"/>
          <a:ext cx="8018585" cy="4396164"/>
        </p:xfrm>
        <a:graphic>
          <a:graphicData uri="http://schemas.openxmlformats.org/drawingml/2006/table">
            <a:tbl>
              <a:tblPr/>
              <a:tblGrid>
                <a:gridCol w="2475587">
                  <a:extLst>
                    <a:ext uri="{9D8B030D-6E8A-4147-A177-3AD203B41FA5}">
                      <a16:colId xmlns="" xmlns:a16="http://schemas.microsoft.com/office/drawing/2014/main" val="20000"/>
                    </a:ext>
                  </a:extLst>
                </a:gridCol>
                <a:gridCol w="1385283">
                  <a:extLst>
                    <a:ext uri="{9D8B030D-6E8A-4147-A177-3AD203B41FA5}">
                      <a16:colId xmlns="" xmlns:a16="http://schemas.microsoft.com/office/drawing/2014/main" val="20001"/>
                    </a:ext>
                  </a:extLst>
                </a:gridCol>
                <a:gridCol w="1385283">
                  <a:extLst>
                    <a:ext uri="{9D8B030D-6E8A-4147-A177-3AD203B41FA5}">
                      <a16:colId xmlns="" xmlns:a16="http://schemas.microsoft.com/office/drawing/2014/main" val="20002"/>
                    </a:ext>
                  </a:extLst>
                </a:gridCol>
                <a:gridCol w="1387149">
                  <a:extLst>
                    <a:ext uri="{9D8B030D-6E8A-4147-A177-3AD203B41FA5}">
                      <a16:colId xmlns="" xmlns:a16="http://schemas.microsoft.com/office/drawing/2014/main" val="20003"/>
                    </a:ext>
                  </a:extLst>
                </a:gridCol>
                <a:gridCol w="1385283">
                  <a:extLst>
                    <a:ext uri="{9D8B030D-6E8A-4147-A177-3AD203B41FA5}">
                      <a16:colId xmlns="" xmlns:a16="http://schemas.microsoft.com/office/drawing/2014/main" val="20004"/>
                    </a:ext>
                  </a:extLst>
                </a:gridCol>
              </a:tblGrid>
              <a:tr h="272186">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altLang="fr-FR" sz="700" b="0" i="0" u="none" strike="noStrike" cap="none" normalizeH="0" baseline="0" dirty="0" smtClean="0">
                        <a:ln>
                          <a:noFill/>
                        </a:ln>
                        <a:solidFill>
                          <a:srgbClr val="000000"/>
                        </a:solidFill>
                        <a:effectLst/>
                        <a:latin typeface="Calibri" pitchFamily="34" charset="0"/>
                      </a:endParaRPr>
                    </a:p>
                  </a:txBody>
                  <a:tcPr marL="8792" marR="8792" marT="6594" marB="0" anchor="b" horzOverflow="overflow">
                    <a:lnL>
                      <a:noFill/>
                    </a:lnL>
                    <a:lnR w="19050" cap="flat" cmpd="sng" algn="ctr">
                      <a:solidFill>
                        <a:srgbClr val="535355"/>
                      </a:solidFill>
                      <a:prstDash val="solid"/>
                      <a:round/>
                      <a:headEnd type="none" w="med" len="med"/>
                      <a:tailEnd type="none" w="med" len="med"/>
                    </a:lnR>
                    <a:lnT>
                      <a:noFill/>
                    </a:lnT>
                    <a:lnB>
                      <a:noFill/>
                    </a:lnB>
                    <a:lnTlToBr>
                      <a:noFill/>
                    </a:lnTlToBr>
                    <a:lnBlToTr>
                      <a:noFill/>
                    </a:lnBlToTr>
                    <a:noFill/>
                  </a:tcPr>
                </a:tc>
                <a:tc gridSpan="4">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rgbClr val="FFFFFF"/>
                          </a:solidFill>
                          <a:effectLst/>
                          <a:latin typeface="Bahnschrift SemiLight" panose="020B0502040204020203" pitchFamily="34" charset="0"/>
                        </a:rPr>
                        <a:t>FONCTION PUBLIQUE TERRITORIALE</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F07D0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610630">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altLang="fr-FR" sz="700" b="0" i="0" u="none" strike="noStrike" cap="none" normalizeH="0" baseline="0" smtClean="0">
                        <a:ln>
                          <a:noFill/>
                        </a:ln>
                        <a:solidFill>
                          <a:srgbClr val="000000"/>
                        </a:solidFill>
                        <a:effectLst/>
                        <a:latin typeface="Calibri" pitchFamily="34" charset="0"/>
                      </a:endParaRPr>
                    </a:p>
                  </a:txBody>
                  <a:tcPr marL="8792" marR="8792" marT="6594" marB="0" anchor="b" horzOverflow="overflow">
                    <a:lnL>
                      <a:noFill/>
                    </a:lnL>
                    <a:lnR w="19050" cap="flat" cmpd="sng" algn="ctr">
                      <a:solidFill>
                        <a:srgbClr val="535355"/>
                      </a:solidFill>
                      <a:prstDash val="solid"/>
                      <a:round/>
                      <a:headEnd type="none" w="med" len="med"/>
                      <a:tailEnd type="none" w="med" len="med"/>
                    </a:lnR>
                    <a:lnT>
                      <a:noFill/>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FFFFFF"/>
                          </a:solidFill>
                          <a:effectLst/>
                          <a:latin typeface="Bahnschrift SemiLight" panose="020B0502040204020203" pitchFamily="34" charset="0"/>
                        </a:rPr>
                        <a:t>Age moyen</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7D920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FFFFFF"/>
                          </a:solidFill>
                          <a:effectLst/>
                          <a:latin typeface="Bahnschrift SemiLight" panose="020B0502040204020203" pitchFamily="34" charset="0"/>
                        </a:rPr>
                        <a:t>Durée moyenne d'arrêt</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7D920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FFFFFF"/>
                          </a:solidFill>
                          <a:effectLst/>
                          <a:latin typeface="Bahnschrift SemiLight" panose="020B0502040204020203" pitchFamily="34" charset="0"/>
                        </a:rPr>
                        <a:t>Coût moyen (en euros)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7D920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FFFFFF"/>
                          </a:solidFill>
                          <a:effectLst/>
                          <a:latin typeface="Bahnschrift SemiLight" panose="020B0502040204020203" pitchFamily="34" charset="0"/>
                        </a:rPr>
                        <a:t>Coût maximum (en euros) </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7D920C"/>
                    </a:solidFill>
                  </a:tcPr>
                </a:tc>
                <a:extLst>
                  <a:ext uri="{0D108BD9-81ED-4DB2-BD59-A6C34878D82A}">
                    <a16:rowId xmlns="" xmlns:a16="http://schemas.microsoft.com/office/drawing/2014/main" val="10001"/>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100" kern="1200" dirty="0" smtClean="0">
                          <a:solidFill>
                            <a:srgbClr val="535355"/>
                          </a:solidFill>
                          <a:latin typeface="Bahnschrift" panose="020B0502040204020203" pitchFamily="34" charset="0"/>
                          <a:ea typeface="+mn-ea"/>
                          <a:cs typeface="+mn-cs"/>
                        </a:rPr>
                        <a:t> Maladie ordinaire</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44</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18</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922 €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15 258 €</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100" b="1" kern="1200" dirty="0" smtClean="0">
                          <a:solidFill>
                            <a:srgbClr val="535355"/>
                          </a:solidFill>
                          <a:latin typeface="Bahnschrift" panose="020B0502040204020203" pitchFamily="34" charset="0"/>
                          <a:ea typeface="+mn-ea"/>
                          <a:cs typeface="+mn-cs"/>
                        </a:rPr>
                        <a:t> Maternité</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32</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140</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5 824 €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700" b="1" i="0" u="none" strike="noStrike" cap="none" normalizeH="0" baseline="0" dirty="0" smtClean="0">
                          <a:ln>
                            <a:noFill/>
                          </a:ln>
                          <a:solidFill>
                            <a:srgbClr val="000000"/>
                          </a:solidFill>
                          <a:effectLst/>
                          <a:latin typeface="Calibri" pitchFamily="34" charset="0"/>
                        </a:rPr>
                        <a:t> </a:t>
                      </a:r>
                      <a:r>
                        <a:rPr lang="fr-FR" altLang="fr-FR" sz="1100" b="1" kern="1200" dirty="0" smtClean="0">
                          <a:solidFill>
                            <a:srgbClr val="535355"/>
                          </a:solidFill>
                          <a:latin typeface="Bahnschrift" panose="020B0502040204020203" pitchFamily="34" charset="0"/>
                          <a:ea typeface="+mn-ea"/>
                          <a:cs typeface="+mn-cs"/>
                        </a:rPr>
                        <a:t>Longue Maladie/Longue Durée</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49</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949</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50 212 €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000" b="0" i="1" kern="1200" smtClean="0">
                          <a:solidFill>
                            <a:srgbClr val="535355"/>
                          </a:solidFill>
                          <a:latin typeface="Bahnschrift" panose="020B0502040204020203" pitchFamily="34" charset="0"/>
                          <a:ea typeface="+mn-ea"/>
                          <a:cs typeface="+mn-cs"/>
                        </a:rPr>
                        <a:t> Longue Maladie</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49</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801</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37 960 €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48 048 €</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000" b="0" i="1" kern="1200" dirty="0" smtClean="0">
                          <a:solidFill>
                            <a:srgbClr val="535355"/>
                          </a:solidFill>
                          <a:latin typeface="Bahnschrift" panose="020B0502040204020203" pitchFamily="34" charset="0"/>
                          <a:ea typeface="+mn-ea"/>
                          <a:cs typeface="+mn-cs"/>
                        </a:rPr>
                        <a:t> Longue Durée</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49</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1171</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75 920 €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91 728 €</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100" b="1" kern="1200" dirty="0" smtClean="0">
                          <a:solidFill>
                            <a:srgbClr val="535355"/>
                          </a:solidFill>
                          <a:latin typeface="Bahnschrift" panose="020B0502040204020203" pitchFamily="34" charset="0"/>
                          <a:ea typeface="+mn-ea"/>
                          <a:cs typeface="+mn-cs"/>
                        </a:rPr>
                        <a:t> Accident de travail</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43</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51</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3 052 €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000" b="0" i="1" kern="1200" smtClean="0">
                          <a:solidFill>
                            <a:srgbClr val="535355"/>
                          </a:solidFill>
                          <a:latin typeface="Bahnschrift" panose="020B0502040204020203" pitchFamily="34" charset="0"/>
                          <a:ea typeface="+mn-ea"/>
                          <a:cs typeface="+mn-cs"/>
                        </a:rPr>
                        <a:t> Accident de service</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43</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41</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2 459 €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000" b="0" i="1" kern="1200" smtClean="0">
                          <a:solidFill>
                            <a:srgbClr val="535355"/>
                          </a:solidFill>
                          <a:latin typeface="Bahnschrift" panose="020B0502040204020203" pitchFamily="34" charset="0"/>
                          <a:ea typeface="+mn-ea"/>
                          <a:cs typeface="+mn-cs"/>
                        </a:rPr>
                        <a:t> Accident de trajet</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44</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55</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3 261 €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90372">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lang="fr-FR" altLang="fr-FR" sz="1000" b="0" i="1" kern="1200" dirty="0" smtClean="0">
                          <a:solidFill>
                            <a:srgbClr val="535355"/>
                          </a:solidFill>
                          <a:latin typeface="Bahnschrift" panose="020B0502040204020203" pitchFamily="34" charset="0"/>
                          <a:ea typeface="+mn-ea"/>
                          <a:cs typeface="+mn-cs"/>
                        </a:rPr>
                        <a:t> Maladie professionnelle </a:t>
                      </a:r>
                    </a:p>
                  </a:txBody>
                  <a:tcPr marL="8792" marR="8792" marT="659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48</a:t>
                      </a:r>
                    </a:p>
                  </a:txBody>
                  <a:tcPr marL="8792" marR="8792" marT="659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362</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smtClean="0">
                          <a:solidFill>
                            <a:srgbClr val="535355"/>
                          </a:solidFill>
                          <a:latin typeface="Bahnschrift" panose="020B0502040204020203" pitchFamily="34" charset="0"/>
                          <a:ea typeface="+mn-ea"/>
                          <a:cs typeface="+mn-cs"/>
                        </a:rPr>
                        <a:t>21 672 €</a:t>
                      </a:r>
                    </a:p>
                  </a:txBody>
                  <a:tcPr marL="8792" marR="8792" marT="659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altLang="fr-FR" sz="1100" b="0" kern="1200" dirty="0" smtClean="0">
                          <a:solidFill>
                            <a:srgbClr val="535355"/>
                          </a:solidFill>
                          <a:latin typeface="Bahnschrift" panose="020B0502040204020203" pitchFamily="34" charset="0"/>
                          <a:ea typeface="+mn-ea"/>
                          <a:cs typeface="+mn-cs"/>
                        </a:rPr>
                        <a:t>-</a:t>
                      </a:r>
                    </a:p>
                  </a:txBody>
                  <a:tcPr marL="8792" marR="8792" marT="659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99317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68107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a:solidFill>
                  <a:srgbClr val="002060"/>
                </a:solidFill>
                <a:latin typeface="Arial" panose="020B0604020202020204" pitchFamily="34" charset="0"/>
                <a:cs typeface="Arial" panose="020B0604020202020204" pitchFamily="34" charset="0"/>
              </a:rPr>
              <a:t>Le Contrat groupe Assurance Statutaire du Centre de Gestion</a:t>
            </a:r>
          </a:p>
          <a:p>
            <a:pPr algn="l"/>
            <a:r>
              <a:rPr lang="fr-FR" sz="1200" b="1" dirty="0">
                <a:solidFill>
                  <a:srgbClr val="002060"/>
                </a:solidFill>
                <a:latin typeface="Arial" panose="020B0604020202020204" pitchFamily="34" charset="0"/>
                <a:cs typeface="Arial" panose="020B0604020202020204" pitchFamily="34" charset="0"/>
              </a:rPr>
              <a:t> </a:t>
            </a:r>
            <a:endParaRPr lang="fr-FR" sz="1200" b="1" dirty="0" smtClean="0">
              <a:solidFill>
                <a:srgbClr val="002060"/>
              </a:solidFill>
              <a:latin typeface="Arial" panose="020B0604020202020204" pitchFamily="34" charset="0"/>
              <a:cs typeface="Arial" panose="020B0604020202020204" pitchFamily="34" charset="0"/>
            </a:endParaRPr>
          </a:p>
          <a:p>
            <a:pPr algn="just"/>
            <a:r>
              <a:rPr lang="fr-FR" sz="1400" b="1" dirty="0" smtClean="0">
                <a:solidFill>
                  <a:srgbClr val="002060"/>
                </a:solidFill>
                <a:latin typeface="Arial" panose="020B0604020202020204" pitchFamily="34" charset="0"/>
                <a:cs typeface="Arial" pitchFamily="34" charset="0"/>
              </a:rPr>
              <a:t>Depuis le 1</a:t>
            </a:r>
            <a:r>
              <a:rPr lang="fr-FR" sz="1400" b="1" baseline="30000" dirty="0" smtClean="0">
                <a:solidFill>
                  <a:srgbClr val="002060"/>
                </a:solidFill>
                <a:latin typeface="Arial" panose="020B0604020202020204" pitchFamily="34" charset="0"/>
                <a:cs typeface="Arial" pitchFamily="34" charset="0"/>
              </a:rPr>
              <a:t>er</a:t>
            </a:r>
            <a:r>
              <a:rPr lang="fr-FR" sz="1400" b="1" dirty="0" smtClean="0">
                <a:solidFill>
                  <a:srgbClr val="002060"/>
                </a:solidFill>
                <a:latin typeface="Arial" panose="020B0604020202020204" pitchFamily="34" charset="0"/>
                <a:cs typeface="Arial" pitchFamily="34" charset="0"/>
              </a:rPr>
              <a:t> janvier 2010</a:t>
            </a:r>
            <a:r>
              <a:rPr lang="fr-FR" sz="1400" dirty="0" smtClean="0">
                <a:solidFill>
                  <a:srgbClr val="002060"/>
                </a:solidFill>
                <a:latin typeface="Arial" panose="020B0604020202020204" pitchFamily="34" charset="0"/>
                <a:cs typeface="Arial" pitchFamily="34" charset="0"/>
              </a:rPr>
              <a:t>, le Centre Départemental de Gestion de la Fonction Publique Territoriale de Loir-et-Cher (CDG 41) dispose d’un contrat groupe couvrant les risques statutaires des agents </a:t>
            </a:r>
            <a:r>
              <a:rPr lang="fr-FR" sz="1400" b="1" u="sng" dirty="0" smtClean="0">
                <a:solidFill>
                  <a:srgbClr val="002060"/>
                </a:solidFill>
                <a:latin typeface="Arial" panose="020B0604020202020204" pitchFamily="34" charset="0"/>
                <a:cs typeface="Arial" pitchFamily="34" charset="0"/>
              </a:rPr>
              <a:t>CNRACL</a:t>
            </a:r>
            <a:r>
              <a:rPr lang="fr-FR" sz="1400" dirty="0" smtClean="0">
                <a:solidFill>
                  <a:srgbClr val="002060"/>
                </a:solidFill>
                <a:latin typeface="Arial" panose="020B0604020202020204" pitchFamily="34" charset="0"/>
                <a:cs typeface="Arial" pitchFamily="34" charset="0"/>
              </a:rPr>
              <a:t> et </a:t>
            </a:r>
            <a:r>
              <a:rPr lang="fr-FR" sz="1400" b="1" u="sng" dirty="0" smtClean="0">
                <a:solidFill>
                  <a:srgbClr val="002060"/>
                </a:solidFill>
                <a:latin typeface="Arial" panose="020B0604020202020204" pitchFamily="34" charset="0"/>
                <a:cs typeface="Arial" pitchFamily="34" charset="0"/>
              </a:rPr>
              <a:t>IRCANTEC</a:t>
            </a:r>
            <a:r>
              <a:rPr lang="fr-FR" sz="1400" dirty="0" smtClean="0">
                <a:solidFill>
                  <a:srgbClr val="002060"/>
                </a:solidFill>
                <a:latin typeface="Arial" panose="020B0604020202020204" pitchFamily="34" charset="0"/>
                <a:cs typeface="Arial" pitchFamily="34" charset="0"/>
              </a:rPr>
              <a:t> (agents de droit public) des collectivités et établissements publics du département.</a:t>
            </a:r>
          </a:p>
          <a:p>
            <a:pPr algn="just"/>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Ce contrat d’une durée de 4 ans a été renouvelé le 1er janvier 2018 jusqu’au 31 décembre 2021 (</a:t>
            </a:r>
            <a:r>
              <a:rPr lang="fr-FR" sz="1400" b="1" dirty="0" smtClean="0">
                <a:solidFill>
                  <a:srgbClr val="002060"/>
                </a:solidFill>
                <a:latin typeface="Arial" panose="020B0604020202020204" pitchFamily="34" charset="0"/>
                <a:cs typeface="Arial" pitchFamily="34" charset="0"/>
              </a:rPr>
              <a:t>contrat dit de troisième génération</a:t>
            </a:r>
            <a:r>
              <a:rPr lang="fr-FR" sz="1400" dirty="0" smtClean="0">
                <a:solidFill>
                  <a:srgbClr val="002060"/>
                </a:solidFill>
                <a:latin typeface="Arial" panose="020B0604020202020204" pitchFamily="34" charset="0"/>
                <a:cs typeface="Arial" pitchFamily="34" charset="0"/>
              </a:rPr>
              <a:t>).</a:t>
            </a:r>
          </a:p>
          <a:p>
            <a:pPr algn="just"/>
            <a:endParaRPr lang="fr-FR" sz="1000" dirty="0" smtClean="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Titulaires du contrat : Assureur GROUPAMA Paris Val de Loire – Courtier SIACI SAINT HONORE</a:t>
            </a:r>
          </a:p>
          <a:p>
            <a:pPr algn="just"/>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Le seuil mutualisé du contrat est de 30 agents.</a:t>
            </a:r>
            <a:endParaRPr lang="fr-FR" sz="14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Ainsi, ce contrat se décompose de la façon suivante :</a:t>
            </a:r>
          </a:p>
          <a:p>
            <a:pPr algn="just"/>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	- « </a:t>
            </a:r>
            <a:r>
              <a:rPr lang="fr-FR" sz="1400" b="1" u="sng" dirty="0" smtClean="0">
                <a:solidFill>
                  <a:srgbClr val="002060"/>
                </a:solidFill>
                <a:latin typeface="Arial" panose="020B0604020202020204" pitchFamily="34" charset="0"/>
                <a:cs typeface="Arial" pitchFamily="34" charset="0"/>
              </a:rPr>
              <a:t>Tranche ferme</a:t>
            </a:r>
            <a:r>
              <a:rPr lang="fr-FR" sz="1400" dirty="0" smtClean="0">
                <a:solidFill>
                  <a:srgbClr val="002060"/>
                </a:solidFill>
                <a:latin typeface="Arial" panose="020B0604020202020204" pitchFamily="34" charset="0"/>
                <a:cs typeface="Arial" pitchFamily="34" charset="0"/>
              </a:rPr>
              <a:t> » pour les collectivités et établissements publics dont le </a:t>
            </a:r>
            <a:r>
              <a:rPr lang="fr-FR" sz="1400" b="1" dirty="0" smtClean="0">
                <a:solidFill>
                  <a:srgbClr val="002060"/>
                </a:solidFill>
                <a:latin typeface="Arial" panose="020B0604020202020204" pitchFamily="34" charset="0"/>
                <a:cs typeface="Arial" pitchFamily="34" charset="0"/>
              </a:rPr>
              <a:t>nombre d’agents CNRACL est inférieur ou égal à 30 agents</a:t>
            </a:r>
            <a:r>
              <a:rPr lang="fr-FR" sz="1400" dirty="0" smtClean="0">
                <a:solidFill>
                  <a:srgbClr val="002060"/>
                </a:solidFill>
                <a:latin typeface="Arial" panose="020B0604020202020204" pitchFamily="34" charset="0"/>
                <a:cs typeface="Arial" pitchFamily="34" charset="0"/>
              </a:rPr>
              <a:t>.</a:t>
            </a:r>
          </a:p>
          <a:p>
            <a:pPr algn="just"/>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	- « </a:t>
            </a:r>
            <a:r>
              <a:rPr lang="fr-FR" sz="1400" b="1" u="sng" dirty="0" smtClean="0">
                <a:solidFill>
                  <a:srgbClr val="002060"/>
                </a:solidFill>
                <a:latin typeface="Arial" panose="020B0604020202020204" pitchFamily="34" charset="0"/>
                <a:cs typeface="Arial" pitchFamily="34" charset="0"/>
              </a:rPr>
              <a:t>Tranches optionnelles</a:t>
            </a:r>
            <a:r>
              <a:rPr lang="fr-FR" sz="1400" dirty="0" smtClean="0">
                <a:solidFill>
                  <a:srgbClr val="002060"/>
                </a:solidFill>
                <a:latin typeface="Arial" panose="020B0604020202020204" pitchFamily="34" charset="0"/>
                <a:cs typeface="Arial" pitchFamily="34" charset="0"/>
              </a:rPr>
              <a:t> » pour les collectivités et établissements publics dont le </a:t>
            </a:r>
            <a:r>
              <a:rPr lang="fr-FR" sz="1400" b="1" dirty="0" smtClean="0">
                <a:solidFill>
                  <a:srgbClr val="002060"/>
                </a:solidFill>
                <a:latin typeface="Arial" panose="020B0604020202020204" pitchFamily="34" charset="0"/>
                <a:cs typeface="Arial" pitchFamily="34" charset="0"/>
              </a:rPr>
              <a:t>nombre d’agents CNRACL est supérieur à 30 agents.</a:t>
            </a:r>
            <a:endParaRPr lang="fr-FR" sz="1400" b="1" dirty="0">
              <a:solidFill>
                <a:srgbClr val="00206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798969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3369884" y="3658504"/>
            <a:ext cx="5596166"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585" dirty="0"/>
              <a:t>Un contrat mutualisé et protecteur</a:t>
            </a:r>
          </a:p>
          <a:p>
            <a:pPr algn="ctr"/>
            <a:endParaRPr lang="fr-FR" sz="2585" dirty="0"/>
          </a:p>
        </p:txBody>
      </p:sp>
      <p:grpSp>
        <p:nvGrpSpPr>
          <p:cNvPr id="20" name="Groupe 19"/>
          <p:cNvGrpSpPr/>
          <p:nvPr/>
        </p:nvGrpSpPr>
        <p:grpSpPr>
          <a:xfrm>
            <a:off x="208708" y="1334234"/>
            <a:ext cx="7665257" cy="1181780"/>
            <a:chOff x="691116" y="2103976"/>
            <a:chExt cx="8304028" cy="1280262"/>
          </a:xfrm>
        </p:grpSpPr>
        <p:sp>
          <p:nvSpPr>
            <p:cNvPr id="4" name="Titre 1"/>
            <p:cNvSpPr txBox="1">
              <a:spLocks/>
            </p:cNvSpPr>
            <p:nvPr/>
          </p:nvSpPr>
          <p:spPr>
            <a:xfrm>
              <a:off x="691116" y="2103976"/>
              <a:ext cx="8304028" cy="1280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539" dirty="0">
                  <a:solidFill>
                    <a:srgbClr val="7D920C"/>
                  </a:solidFill>
                  <a:latin typeface="Bahnschrift" panose="020B0502040204020203" pitchFamily="34" charset="0"/>
                </a:rPr>
                <a:t>Partie 3</a:t>
              </a:r>
            </a:p>
          </p:txBody>
        </p:sp>
        <p:sp>
          <p:nvSpPr>
            <p:cNvPr id="6" name="Rectangle 2"/>
            <p:cNvSpPr>
              <a:spLocks noChangeArrowheads="1"/>
            </p:cNvSpPr>
            <p:nvPr/>
          </p:nvSpPr>
          <p:spPr bwMode="auto">
            <a:xfrm flipV="1">
              <a:off x="3915730" y="3294566"/>
              <a:ext cx="1734295"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7" name="Groupe 6"/>
          <p:cNvGrpSpPr/>
          <p:nvPr/>
        </p:nvGrpSpPr>
        <p:grpSpPr>
          <a:xfrm>
            <a:off x="0" y="2650011"/>
            <a:ext cx="3547283" cy="3518422"/>
            <a:chOff x="319672" y="1159341"/>
            <a:chExt cx="4334819" cy="3884298"/>
          </a:xfrm>
        </p:grpSpPr>
        <p:grpSp>
          <p:nvGrpSpPr>
            <p:cNvPr id="8" name="Groupe 7"/>
            <p:cNvGrpSpPr/>
            <p:nvPr/>
          </p:nvGrpSpPr>
          <p:grpSpPr>
            <a:xfrm>
              <a:off x="355763" y="1159341"/>
              <a:ext cx="4298728" cy="3884298"/>
              <a:chOff x="263443" y="1688730"/>
              <a:chExt cx="4298728" cy="3884298"/>
            </a:xfrm>
          </p:grpSpPr>
          <p:sp>
            <p:nvSpPr>
              <p:cNvPr id="10" name="Ellipse 9"/>
              <p:cNvSpPr/>
              <p:nvPr/>
            </p:nvSpPr>
            <p:spPr>
              <a:xfrm>
                <a:off x="263443" y="1817303"/>
                <a:ext cx="3956059" cy="325893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1" name="Arc 10"/>
              <p:cNvSpPr/>
              <p:nvPr/>
            </p:nvSpPr>
            <p:spPr>
              <a:xfrm>
                <a:off x="519765" y="1688730"/>
                <a:ext cx="4042406" cy="3884298"/>
              </a:xfrm>
              <a:prstGeom prst="arc">
                <a:avLst>
                  <a:gd name="adj1" fmla="val 16240277"/>
                  <a:gd name="adj2" fmla="val 21545735"/>
                </a:avLst>
              </a:prstGeom>
              <a:ln w="19050">
                <a:solidFill>
                  <a:srgbClr val="7D920C"/>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9" name="Ellipse 8"/>
            <p:cNvSpPr/>
            <p:nvPr/>
          </p:nvSpPr>
          <p:spPr>
            <a:xfrm>
              <a:off x="319672" y="1255769"/>
              <a:ext cx="3989266" cy="3323224"/>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12" name="Groupe 11"/>
          <p:cNvGrpSpPr/>
          <p:nvPr/>
        </p:nvGrpSpPr>
        <p:grpSpPr>
          <a:xfrm flipH="1">
            <a:off x="5461212" y="437456"/>
            <a:ext cx="3739202" cy="3565702"/>
            <a:chOff x="256669" y="1159341"/>
            <a:chExt cx="4397822" cy="3884298"/>
          </a:xfrm>
        </p:grpSpPr>
        <p:grpSp>
          <p:nvGrpSpPr>
            <p:cNvPr id="13" name="Groupe 12"/>
            <p:cNvGrpSpPr/>
            <p:nvPr/>
          </p:nvGrpSpPr>
          <p:grpSpPr>
            <a:xfrm>
              <a:off x="355763" y="1159341"/>
              <a:ext cx="4298728" cy="3884298"/>
              <a:chOff x="263443" y="1688730"/>
              <a:chExt cx="4298728" cy="3884298"/>
            </a:xfrm>
          </p:grpSpPr>
          <p:sp>
            <p:nvSpPr>
              <p:cNvPr id="15" name="Ellipse 14"/>
              <p:cNvSpPr/>
              <p:nvPr/>
            </p:nvSpPr>
            <p:spPr>
              <a:xfrm>
                <a:off x="263443" y="1817303"/>
                <a:ext cx="3956059" cy="325893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6" name="Arc 15"/>
              <p:cNvSpPr/>
              <p:nvPr/>
            </p:nvSpPr>
            <p:spPr>
              <a:xfrm>
                <a:off x="519765" y="1688730"/>
                <a:ext cx="4042406" cy="3884298"/>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14" name="Ellipse 13"/>
            <p:cNvSpPr/>
            <p:nvPr/>
          </p:nvSpPr>
          <p:spPr>
            <a:xfrm>
              <a:off x="256669" y="1205301"/>
              <a:ext cx="4097586" cy="3424161"/>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space réservé du numéro de diapositive 20"/>
          <p:cNvSpPr>
            <a:spLocks noGrp="1"/>
          </p:cNvSpPr>
          <p:nvPr>
            <p:ph type="sldNum" sz="quarter" idx="12"/>
          </p:nvPr>
        </p:nvSpPr>
        <p:spPr/>
        <p:txBody>
          <a:bodyPr/>
          <a:lstStyle/>
          <a:p>
            <a:fld id="{43358468-A690-4B95-98B9-3C4841944A57}" type="slidenum">
              <a:rPr lang="fr-FR" smtClean="0"/>
              <a:pPr/>
              <a:t>30</a:t>
            </a:fld>
            <a:endParaRPr lang="fr-F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4979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31</a:t>
            </a:fld>
            <a:endParaRPr lang="fr-FR"/>
          </a:p>
        </p:txBody>
      </p:sp>
      <p:sp>
        <p:nvSpPr>
          <p:cNvPr id="142" name="Rectangle 141"/>
          <p:cNvSpPr/>
          <p:nvPr/>
        </p:nvSpPr>
        <p:spPr>
          <a:xfrm>
            <a:off x="461630" y="593049"/>
            <a:ext cx="7283683" cy="348109"/>
          </a:xfrm>
          <a:prstGeom prst="rect">
            <a:avLst/>
          </a:prstGeom>
        </p:spPr>
        <p:txBody>
          <a:bodyPr wrap="square">
            <a:spAutoFit/>
          </a:bodyPr>
          <a:lstStyle/>
          <a:p>
            <a:r>
              <a:rPr lang="fr-FR" sz="1662" dirty="0">
                <a:solidFill>
                  <a:srgbClr val="7D920C"/>
                </a:solidFill>
                <a:latin typeface="Bahnschrift" panose="020B0502040204020203" pitchFamily="34" charset="0"/>
              </a:rPr>
              <a:t>UN CONTRAT MUTUALISÉ ET PROTECTEUR</a:t>
            </a:r>
          </a:p>
        </p:txBody>
      </p:sp>
      <p:sp>
        <p:nvSpPr>
          <p:cNvPr id="143" name="Rectangle 2"/>
          <p:cNvSpPr>
            <a:spLocks noChangeArrowheads="1"/>
          </p:cNvSpPr>
          <p:nvPr/>
        </p:nvSpPr>
        <p:spPr bwMode="auto">
          <a:xfrm>
            <a:off x="565676" y="1012014"/>
            <a:ext cx="1068969" cy="42202"/>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40" name="Rectangle 2"/>
          <p:cNvSpPr>
            <a:spLocks noChangeArrowheads="1"/>
          </p:cNvSpPr>
          <p:nvPr/>
        </p:nvSpPr>
        <p:spPr bwMode="auto">
          <a:xfrm flipH="1">
            <a:off x="9072762" y="660870"/>
            <a:ext cx="71238" cy="5397788"/>
          </a:xfrm>
          <a:prstGeom prst="rect">
            <a:avLst/>
          </a:prstGeom>
          <a:solidFill>
            <a:srgbClr val="F07D00"/>
          </a:solidFill>
          <a:ln>
            <a:noFill/>
          </a:ln>
          <a:effectLst/>
        </p:spPr>
        <p:txBody>
          <a:bodyPr vert="horz" wrap="square" lIns="33762" tIns="33762" rIns="33762" bIns="33762" numCol="1" anchor="t" anchorCtr="0" compatLnSpc="1">
            <a:prstTxWarp prst="textNoShape">
              <a:avLst/>
            </a:prstTxWarp>
          </a:bodyPr>
          <a:lstStyle/>
          <a:p>
            <a:endParaRPr lang="fr-FR" sz="1662" dirty="0"/>
          </a:p>
        </p:txBody>
      </p:sp>
      <p:sp>
        <p:nvSpPr>
          <p:cNvPr id="11" name="Rectangle à coins arrondis 10"/>
          <p:cNvSpPr/>
          <p:nvPr/>
        </p:nvSpPr>
        <p:spPr>
          <a:xfrm>
            <a:off x="845872" y="1622701"/>
            <a:ext cx="2191341" cy="1170435"/>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Une procédure conforme aux règles de la commande publique</a:t>
            </a:r>
          </a:p>
        </p:txBody>
      </p:sp>
      <p:sp>
        <p:nvSpPr>
          <p:cNvPr id="12" name="Rectangle à coins arrondis 11"/>
          <p:cNvSpPr/>
          <p:nvPr/>
        </p:nvSpPr>
        <p:spPr>
          <a:xfrm>
            <a:off x="3280775" y="1626486"/>
            <a:ext cx="2085679" cy="1154902"/>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Un contrat conforme au statut de la FPT</a:t>
            </a:r>
          </a:p>
        </p:txBody>
      </p:sp>
      <p:sp>
        <p:nvSpPr>
          <p:cNvPr id="13" name="Rectangle à coins arrondis 12"/>
          <p:cNvSpPr/>
          <p:nvPr/>
        </p:nvSpPr>
        <p:spPr>
          <a:xfrm>
            <a:off x="5659073" y="1622701"/>
            <a:ext cx="2321306" cy="1158687"/>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Des engagements sur la rapidité des remboursements</a:t>
            </a:r>
          </a:p>
        </p:txBody>
      </p:sp>
      <p:sp>
        <p:nvSpPr>
          <p:cNvPr id="14" name="Rectangle à coins arrondis 13"/>
          <p:cNvSpPr/>
          <p:nvPr/>
        </p:nvSpPr>
        <p:spPr>
          <a:xfrm>
            <a:off x="845873" y="2901142"/>
            <a:ext cx="2191341" cy="1151003"/>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Des outils simplifiés et personnalisés par le CDG de LOIR-ET-CHER</a:t>
            </a:r>
          </a:p>
          <a:p>
            <a:pPr algn="ctr"/>
            <a:endParaRPr lang="fr-FR" sz="1292" dirty="0">
              <a:solidFill>
                <a:schemeClr val="tx1">
                  <a:lumMod val="50000"/>
                  <a:lumOff val="50000"/>
                </a:schemeClr>
              </a:solidFill>
              <a:latin typeface="Bahnschrift Light SemiCondensed" panose="020B0502040204020203" pitchFamily="34" charset="0"/>
            </a:endParaRPr>
          </a:p>
        </p:txBody>
      </p:sp>
      <p:sp>
        <p:nvSpPr>
          <p:cNvPr id="15" name="Rectangle à coins arrondis 14"/>
          <p:cNvSpPr/>
          <p:nvPr/>
        </p:nvSpPr>
        <p:spPr>
          <a:xfrm>
            <a:off x="3280775" y="2886212"/>
            <a:ext cx="2085679" cy="1154902"/>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Des gestionnaires experts du secteur local et des risques statutaires</a:t>
            </a:r>
          </a:p>
        </p:txBody>
      </p:sp>
      <p:sp>
        <p:nvSpPr>
          <p:cNvPr id="16" name="Rectangle à coins arrondis 15"/>
          <p:cNvSpPr/>
          <p:nvPr/>
        </p:nvSpPr>
        <p:spPr>
          <a:xfrm>
            <a:off x="5683378" y="2901143"/>
            <a:ext cx="2297002" cy="1237395"/>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Des résultats mutualisés et une garantie de taux de </a:t>
            </a:r>
            <a:endParaRPr lang="fr-FR" sz="1292" dirty="0" smtClean="0">
              <a:solidFill>
                <a:schemeClr val="tx1">
                  <a:lumMod val="50000"/>
                  <a:lumOff val="50000"/>
                </a:schemeClr>
              </a:solidFill>
              <a:latin typeface="Bahnschrift Light SemiCondensed" panose="020B0502040204020203" pitchFamily="34" charset="0"/>
            </a:endParaRPr>
          </a:p>
          <a:p>
            <a:pPr algn="ctr"/>
            <a:r>
              <a:rPr lang="fr-FR" sz="1292" dirty="0" smtClean="0">
                <a:solidFill>
                  <a:schemeClr val="tx1">
                    <a:lumMod val="50000"/>
                    <a:lumOff val="50000"/>
                  </a:schemeClr>
                </a:solidFill>
                <a:latin typeface="Bahnschrift Light SemiCondensed" panose="020B0502040204020203" pitchFamily="34" charset="0"/>
              </a:rPr>
              <a:t>2 </a:t>
            </a:r>
            <a:r>
              <a:rPr lang="fr-FR" sz="1292" dirty="0">
                <a:solidFill>
                  <a:schemeClr val="tx1">
                    <a:lumMod val="50000"/>
                    <a:lumOff val="50000"/>
                  </a:schemeClr>
                </a:solidFill>
                <a:latin typeface="Bahnschrift Light SemiCondensed" panose="020B0502040204020203" pitchFamily="34" charset="0"/>
              </a:rPr>
              <a:t>Ans</a:t>
            </a:r>
          </a:p>
        </p:txBody>
      </p:sp>
      <p:sp>
        <p:nvSpPr>
          <p:cNvPr id="17" name="Rectangle à coins arrondis 16"/>
          <p:cNvSpPr/>
          <p:nvPr/>
        </p:nvSpPr>
        <p:spPr>
          <a:xfrm>
            <a:off x="3280775" y="4190363"/>
            <a:ext cx="2085679" cy="1154902"/>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Des services associés au contrat</a:t>
            </a:r>
          </a:p>
        </p:txBody>
      </p:sp>
      <p:sp>
        <p:nvSpPr>
          <p:cNvPr id="18" name="Rectangle à coins arrondis 17"/>
          <p:cNvSpPr/>
          <p:nvPr/>
        </p:nvSpPr>
        <p:spPr>
          <a:xfrm>
            <a:off x="5683377" y="4221434"/>
            <a:ext cx="2297002" cy="1123832"/>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Des rencontres régulières avec le courtier retenu (Réunions d’informations, </a:t>
            </a:r>
            <a:r>
              <a:rPr lang="fr-FR" sz="1292" dirty="0" smtClean="0">
                <a:solidFill>
                  <a:schemeClr val="tx1">
                    <a:lumMod val="50000"/>
                    <a:lumOff val="50000"/>
                  </a:schemeClr>
                </a:solidFill>
                <a:latin typeface="Bahnschrift Light SemiCondensed" panose="020B0502040204020203" pitchFamily="34" charset="0"/>
              </a:rPr>
              <a:t>visites</a:t>
            </a:r>
            <a:r>
              <a:rPr lang="fr-FR" sz="1292" dirty="0">
                <a:solidFill>
                  <a:schemeClr val="tx1">
                    <a:lumMod val="50000"/>
                    <a:lumOff val="50000"/>
                  </a:schemeClr>
                </a:solidFill>
                <a:latin typeface="Bahnschrift Light SemiCondensed" panose="020B0502040204020203" pitchFamily="34" charset="0"/>
              </a:rPr>
              <a:t>, mailings)</a:t>
            </a:r>
          </a:p>
        </p:txBody>
      </p:sp>
      <p:sp>
        <p:nvSpPr>
          <p:cNvPr id="19" name="Rectangle à coins arrondis 18"/>
          <p:cNvSpPr/>
          <p:nvPr/>
        </p:nvSpPr>
        <p:spPr>
          <a:xfrm>
            <a:off x="845871" y="4238560"/>
            <a:ext cx="2191341" cy="1154902"/>
          </a:xfrm>
          <a:prstGeom prst="roundRect">
            <a:avLst/>
          </a:prstGeom>
          <a:no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6154" tIns="166154" rIns="166154" bIns="166154" numCol="1" spcCol="0" rtlCol="0" fromWordArt="0" anchor="ctr" anchorCtr="0" forceAA="0" compatLnSpc="1">
            <a:prstTxWarp prst="textNoShape">
              <a:avLst/>
            </a:prstTxWarp>
            <a:noAutofit/>
          </a:bodyPr>
          <a:lstStyle/>
          <a:p>
            <a:pPr algn="ctr"/>
            <a:r>
              <a:rPr lang="fr-FR" sz="1292" dirty="0">
                <a:solidFill>
                  <a:schemeClr val="tx1">
                    <a:lumMod val="50000"/>
                    <a:lumOff val="50000"/>
                  </a:schemeClr>
                </a:solidFill>
                <a:latin typeface="Bahnschrift Light SemiCondensed" panose="020B0502040204020203" pitchFamily="34" charset="0"/>
              </a:rPr>
              <a:t>Un interlocuteur unique pour les collectivités : </a:t>
            </a:r>
          </a:p>
          <a:p>
            <a:pPr algn="ctr"/>
            <a:r>
              <a:rPr lang="fr-FR" sz="1292" b="1" dirty="0">
                <a:solidFill>
                  <a:schemeClr val="tx1">
                    <a:lumMod val="50000"/>
                    <a:lumOff val="50000"/>
                  </a:schemeClr>
                </a:solidFill>
                <a:latin typeface="Bahnschrift Light SemiCondensed" panose="020B0502040204020203" pitchFamily="34" charset="0"/>
              </a:rPr>
              <a:t>Le Centre de Gestion</a:t>
            </a:r>
          </a:p>
        </p:txBody>
      </p:sp>
    </p:spTree>
    <p:extLst>
      <p:ext uri="{BB962C8B-B14F-4D97-AF65-F5344CB8AC3E}">
        <p14:creationId xmlns:p14="http://schemas.microsoft.com/office/powerpoint/2010/main" val="3599845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txBox="1">
            <a:spLocks noChangeArrowheads="1"/>
          </p:cNvSpPr>
          <p:nvPr/>
        </p:nvSpPr>
        <p:spPr bwMode="auto">
          <a:xfrm>
            <a:off x="741523" y="1345414"/>
            <a:ext cx="7449318" cy="379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indent="-285750">
              <a:spcBef>
                <a:spcPct val="20000"/>
              </a:spcBef>
              <a:buClr>
                <a:schemeClr val="accent1"/>
              </a:buClr>
              <a:buFont typeface="Wingdings" pitchFamily="2" charset="2"/>
              <a:buChar char="ä"/>
              <a:defRPr sz="1400">
                <a:solidFill>
                  <a:srgbClr val="535355"/>
                </a:solidFill>
                <a:latin typeface="Arial" charset="0"/>
              </a:defRPr>
            </a:lvl2pPr>
            <a:lvl3pPr marL="1257300" indent="-3429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r>
              <a:rPr lang="fr-FR" altLang="fr-FR" sz="1292" dirty="0">
                <a:solidFill>
                  <a:srgbClr val="F07D00"/>
                </a:solidFill>
                <a:latin typeface="Bahnschrift" panose="020B0502040204020203" pitchFamily="34" charset="0"/>
              </a:rPr>
              <a:t>La valeur technique du contrat  SIACI/GROUPAMA négocié par le CDG</a:t>
            </a:r>
          </a:p>
          <a:p>
            <a:pPr eaLnBrk="1" hangingPunct="1">
              <a:spcBef>
                <a:spcPct val="50000"/>
              </a:spcBef>
            </a:pPr>
            <a:endParaRPr lang="fr-FR" altLang="fr-FR" sz="1292" dirty="0">
              <a:solidFill>
                <a:srgbClr val="F07D00"/>
              </a:solidFill>
              <a:latin typeface="Bahnschrift" panose="020B0502040204020203" pitchFamily="34" charset="0"/>
            </a:endParaRP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sym typeface="Wingdings" pitchFamily="2" charset="2"/>
              </a:rPr>
              <a:t>Revalorisation des prestations selon l’avancement et l’augmentation générale des traitements</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sym typeface="Wingdings" pitchFamily="2" charset="2"/>
              </a:rPr>
              <a:t>Prise en charge du changement de risque et des rechutes après la résiliation du contrat</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rPr>
              <a:t>En cas de transformation d’un arrêt de maladie ordinaire en congé de longue maladie - maladie longue durée, seule la franchise relative à cette dernière garantie s'applique</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rPr>
              <a:t>Respect des décisions de l’autorité territoriale compétente notamment pour la reconnaissance de l’imputabilité de l’accident de travail</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rPr>
              <a:t>Absence de résiliation après sinistre grave</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rPr>
              <a:t>Tiers payant sur les frais médicaux et alerte automatique lors de dépassements selon le barème FP3</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rPr>
              <a:t>Les collectivités qui, en cours de contrat fusionnent et dont l'une d'entre elles au minimum est adhérente au contrat, se voient maintenir leur contrat, sauf décision contraire de leur part, le préavis de résiliation ne leur étant pas applicable dans cette hypothèse.</a:t>
            </a:r>
          </a:p>
          <a:p>
            <a:pPr lvl="1" algn="just" eaLnBrk="1" hangingPunct="1">
              <a:lnSpc>
                <a:spcPct val="150000"/>
              </a:lnSpc>
              <a:spcBef>
                <a:spcPct val="50000"/>
              </a:spcBef>
              <a:buClr>
                <a:srgbClr val="EF7D0B"/>
              </a:buClr>
              <a:buFont typeface="Symbol" panose="05050102010706020507" pitchFamily="18" charset="2"/>
              <a:buChar char="&gt;"/>
            </a:pPr>
            <a:r>
              <a:rPr lang="fr-FR" altLang="fr-FR" sz="1200" dirty="0">
                <a:solidFill>
                  <a:schemeClr val="tx1">
                    <a:lumMod val="50000"/>
                    <a:lumOff val="50000"/>
                  </a:schemeClr>
                </a:solidFill>
                <a:latin typeface="Bahnschrift SemiLight" panose="020B0502040204020203" pitchFamily="34" charset="0"/>
              </a:rPr>
              <a:t>Les prestations sont maintenues à demi-traitement jusqu'à la date de la décision de reprise de service ou de réintégration, de reclassement, de mise en disponibilité ou d'admission à la </a:t>
            </a:r>
            <a:r>
              <a:rPr lang="fr-FR" altLang="fr-FR" sz="1200" dirty="0" smtClean="0">
                <a:solidFill>
                  <a:schemeClr val="tx1">
                    <a:lumMod val="50000"/>
                    <a:lumOff val="50000"/>
                  </a:schemeClr>
                </a:solidFill>
                <a:latin typeface="Bahnschrift SemiLight" panose="020B0502040204020203" pitchFamily="34" charset="0"/>
              </a:rPr>
              <a:t>retraite</a:t>
            </a:r>
            <a:r>
              <a:rPr lang="fr-FR" altLang="fr-FR" sz="1200" dirty="0">
                <a:solidFill>
                  <a:schemeClr val="tx1">
                    <a:lumMod val="50000"/>
                    <a:lumOff val="50000"/>
                  </a:schemeClr>
                </a:solidFill>
                <a:latin typeface="Bahnschrift SemiLight" panose="020B0502040204020203" pitchFamily="34" charset="0"/>
              </a:rPr>
              <a:t> </a:t>
            </a:r>
            <a:r>
              <a:rPr lang="fr-FR" altLang="fr-FR" sz="1200" dirty="0" smtClean="0">
                <a:solidFill>
                  <a:schemeClr val="tx1">
                    <a:lumMod val="50000"/>
                    <a:lumOff val="50000"/>
                  </a:schemeClr>
                </a:solidFill>
                <a:latin typeface="Bahnschrift SemiLight" panose="020B0502040204020203" pitchFamily="34" charset="0"/>
              </a:rPr>
              <a:t>(limité à 6 mois).</a:t>
            </a:r>
            <a:endParaRPr lang="fr-FR" altLang="fr-FR" sz="1200" dirty="0">
              <a:solidFill>
                <a:schemeClr val="tx1">
                  <a:lumMod val="50000"/>
                  <a:lumOff val="50000"/>
                </a:schemeClr>
              </a:solidFill>
              <a:latin typeface="Bahnschrift SemiLight" panose="020B0502040204020203" pitchFamily="34" charset="0"/>
            </a:endParaRPr>
          </a:p>
        </p:txBody>
      </p:sp>
      <p:sp>
        <p:nvSpPr>
          <p:cNvPr id="7" name="Titre 6"/>
          <p:cNvSpPr>
            <a:spLocks noGrp="1"/>
          </p:cNvSpPr>
          <p:nvPr>
            <p:ph type="title"/>
          </p:nvPr>
        </p:nvSpPr>
        <p:spPr>
          <a:xfrm>
            <a:off x="628651" y="663185"/>
            <a:ext cx="7886700" cy="322524"/>
          </a:xfrm>
          <a:prstGeom prst="rect">
            <a:avLst/>
          </a:prstGeom>
        </p:spPr>
        <p:txBody>
          <a:bodyPr wrap="square">
            <a:spAutoFit/>
          </a:bodyPr>
          <a:lstStyle/>
          <a:p>
            <a:r>
              <a:rPr lang="fr-FR" sz="1662" dirty="0">
                <a:solidFill>
                  <a:srgbClr val="7D920C"/>
                </a:solidFill>
                <a:latin typeface="Bahnschrift" panose="020B0502040204020203" pitchFamily="34" charset="0"/>
              </a:rPr>
              <a:t>UN CONTRAT MUTUALISÉ ET PROTECTEUR</a:t>
            </a:r>
          </a:p>
        </p:txBody>
      </p:sp>
      <p:sp>
        <p:nvSpPr>
          <p:cNvPr id="9" name="Espace réservé du numéro de diapositive 1"/>
          <p:cNvSpPr>
            <a:spLocks noGrp="1"/>
          </p:cNvSpPr>
          <p:nvPr>
            <p:ph type="sldNum" sz="quarter" idx="12"/>
          </p:nvPr>
        </p:nvSpPr>
        <p:spPr>
          <a:xfrm>
            <a:off x="6457950" y="6131172"/>
            <a:ext cx="2057400" cy="337038"/>
          </a:xfrm>
        </p:spPr>
        <p:txBody>
          <a:bodyPr/>
          <a:lstStyle/>
          <a:p>
            <a:fld id="{43358468-A690-4B95-98B9-3C4841944A57}" type="slidenum">
              <a:rPr lang="fr-FR" smtClean="0"/>
              <a:pPr/>
              <a:t>32</a:t>
            </a:fld>
            <a:endParaRPr lang="fr-FR"/>
          </a:p>
        </p:txBody>
      </p:sp>
    </p:spTree>
    <p:extLst>
      <p:ext uri="{BB962C8B-B14F-4D97-AF65-F5344CB8AC3E}">
        <p14:creationId xmlns:p14="http://schemas.microsoft.com/office/powerpoint/2010/main" val="2040032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33</a:t>
            </a:fld>
            <a:endParaRPr lang="fr-FR"/>
          </a:p>
        </p:txBody>
      </p:sp>
      <p:sp>
        <p:nvSpPr>
          <p:cNvPr id="6" name="Espace réservé du contenu 2"/>
          <p:cNvSpPr txBox="1">
            <a:spLocks/>
          </p:cNvSpPr>
          <p:nvPr/>
        </p:nvSpPr>
        <p:spPr>
          <a:xfrm>
            <a:off x="628650" y="1612814"/>
            <a:ext cx="7408985" cy="432350"/>
          </a:xfrm>
          <a:prstGeom prst="rect">
            <a:avLst/>
          </a:prstGeom>
        </p:spPr>
        <p:txBody>
          <a:bodyPr vert="horz" lIns="84406" tIns="42203" rIns="84406" bIns="42203" rtlCol="0">
            <a:noAutofit/>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742950" indent="-28575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57350" indent="-285750" algn="l" defTabSz="914400" rtl="0" eaLnBrk="1" latinLnBrk="0" hangingPunct="1">
              <a:lnSpc>
                <a:spcPct val="90000"/>
              </a:lnSpc>
              <a:spcBef>
                <a:spcPts val="500"/>
              </a:spcBef>
              <a:buClr>
                <a:srgbClr val="F07D00"/>
              </a:buClr>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sz="1292" b="1" dirty="0"/>
              <a:t>Le Contrat groupe du CDG 41 à l’attention des collectivités et établissements publics du Département de </a:t>
            </a:r>
            <a:r>
              <a:rPr lang="fr-FR" altLang="fr-FR" sz="1292" b="1" dirty="0" smtClean="0"/>
              <a:t>LOIR-ET-CHER </a:t>
            </a:r>
            <a:r>
              <a:rPr lang="fr-FR" altLang="fr-FR" sz="1292" b="1" dirty="0"/>
              <a:t>employant jusqu’à 29 agents CNRACL : </a:t>
            </a:r>
          </a:p>
        </p:txBody>
      </p:sp>
      <p:sp>
        <p:nvSpPr>
          <p:cNvPr id="12" name="Rectangle 11"/>
          <p:cNvSpPr/>
          <p:nvPr/>
        </p:nvSpPr>
        <p:spPr>
          <a:xfrm>
            <a:off x="628651" y="2333234"/>
            <a:ext cx="7842782" cy="774315"/>
          </a:xfrm>
          <a:prstGeom prst="rect">
            <a:avLst/>
          </a:prstGeom>
        </p:spPr>
        <p:txBody>
          <a:bodyPr wrap="square">
            <a:spAutoFit/>
          </a:bodyPr>
          <a:lstStyle/>
          <a:p>
            <a:pPr lvl="0"/>
            <a:r>
              <a:rPr lang="fr-FR" sz="1108" b="1" u="sng" dirty="0">
                <a:solidFill>
                  <a:schemeClr val="tx1">
                    <a:lumMod val="50000"/>
                    <a:lumOff val="50000"/>
                  </a:schemeClr>
                </a:solidFill>
                <a:latin typeface="Bahnschrift SemiLight" panose="020B0502040204020203" pitchFamily="34" charset="0"/>
              </a:rPr>
              <a:t>Le Contrat des agents titulaires ou stagiaires affiliés à la CNRACL  </a:t>
            </a:r>
            <a:r>
              <a:rPr lang="fr-FR" sz="1108" u="sng" dirty="0">
                <a:solidFill>
                  <a:schemeClr val="tx1">
                    <a:lumMod val="50000"/>
                    <a:lumOff val="50000"/>
                  </a:schemeClr>
                </a:solidFill>
                <a:latin typeface="Bahnschrift SemiLight" panose="020B0502040204020203" pitchFamily="34" charset="0"/>
              </a:rPr>
              <a:t>:</a:t>
            </a:r>
          </a:p>
          <a:p>
            <a:pPr lvl="0"/>
            <a:endParaRPr lang="fr-FR" sz="1108" u="sng" dirty="0">
              <a:solidFill>
                <a:schemeClr val="tx1">
                  <a:lumMod val="50000"/>
                  <a:lumOff val="50000"/>
                </a:schemeClr>
              </a:solidFill>
              <a:latin typeface="Bahnschrift SemiLight" panose="020B0502040204020203" pitchFamily="34" charset="0"/>
            </a:endParaRPr>
          </a:p>
          <a:p>
            <a:pPr lvl="0"/>
            <a:r>
              <a:rPr lang="fr-FR" sz="1108" dirty="0">
                <a:solidFill>
                  <a:schemeClr val="tx1">
                    <a:lumMod val="50000"/>
                    <a:lumOff val="50000"/>
                  </a:schemeClr>
                </a:solidFill>
                <a:latin typeface="Bahnschrift SemiLight" panose="020B0502040204020203" pitchFamily="34" charset="0"/>
              </a:rPr>
              <a:t>Décès, accident / maladie imputable au service, maladie ordinaire, longue maladie / maladie de longue durée, maternité / paternité / adoption, temps partiel thérapeutique, disponibilité d’office, invalidité</a:t>
            </a:r>
          </a:p>
        </p:txBody>
      </p:sp>
      <p:sp>
        <p:nvSpPr>
          <p:cNvPr id="13" name="Rectangle 12"/>
          <p:cNvSpPr/>
          <p:nvPr/>
        </p:nvSpPr>
        <p:spPr>
          <a:xfrm>
            <a:off x="3341700" y="3725300"/>
            <a:ext cx="2416682" cy="1092837"/>
          </a:xfrm>
          <a:prstGeom prst="rect">
            <a:avLst/>
          </a:prstGeom>
          <a:solidFill>
            <a:srgbClr val="7D92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schemeClr val="bg1"/>
              </a:solidFill>
            </a:endParaRPr>
          </a:p>
        </p:txBody>
      </p:sp>
      <p:sp>
        <p:nvSpPr>
          <p:cNvPr id="14" name="Rectangle 13"/>
          <p:cNvSpPr/>
          <p:nvPr/>
        </p:nvSpPr>
        <p:spPr>
          <a:xfrm>
            <a:off x="3456151" y="3973411"/>
            <a:ext cx="2187780" cy="774315"/>
          </a:xfrm>
          <a:prstGeom prst="rect">
            <a:avLst/>
          </a:prstGeom>
        </p:spPr>
        <p:txBody>
          <a:bodyPr wrap="square">
            <a:spAutoFit/>
          </a:bodyPr>
          <a:lstStyle/>
          <a:p>
            <a:pPr lvl="0" algn="just"/>
            <a:r>
              <a:rPr lang="fr-FR" sz="1108" dirty="0">
                <a:solidFill>
                  <a:srgbClr val="FFFFFF"/>
                </a:solidFill>
                <a:latin typeface="Bahnschrift SemiLight" panose="020B0502040204020203" pitchFamily="34" charset="0"/>
              </a:rPr>
              <a:t>Tous les risques avec une franchise de 15</a:t>
            </a:r>
            <a:r>
              <a:rPr lang="fr-FR" sz="1108" b="1" dirty="0">
                <a:solidFill>
                  <a:srgbClr val="FFFFFF"/>
                </a:solidFill>
                <a:latin typeface="Bahnschrift SemiLight" panose="020B0502040204020203" pitchFamily="34" charset="0"/>
              </a:rPr>
              <a:t> </a:t>
            </a:r>
            <a:r>
              <a:rPr lang="fr-FR" sz="1108" dirty="0">
                <a:solidFill>
                  <a:srgbClr val="FFFFFF"/>
                </a:solidFill>
                <a:latin typeface="Bahnschrift SemiLight" panose="020B0502040204020203" pitchFamily="34" charset="0"/>
              </a:rPr>
              <a:t>jours par arrêt en maladie ordinaire </a:t>
            </a:r>
            <a:r>
              <a:rPr lang="fr-FR" sz="1108" b="1" dirty="0">
                <a:solidFill>
                  <a:srgbClr val="FFFFFF"/>
                </a:solidFill>
                <a:latin typeface="Bahnschrift SemiLight" panose="020B0502040204020203" pitchFamily="34" charset="0"/>
              </a:rPr>
              <a:t> </a:t>
            </a:r>
            <a:r>
              <a:rPr lang="fr-FR" sz="1108" dirty="0">
                <a:solidFill>
                  <a:srgbClr val="FFFFFF"/>
                </a:solidFill>
                <a:latin typeface="Bahnschrift SemiLight" panose="020B0502040204020203" pitchFamily="34" charset="0"/>
              </a:rPr>
              <a:t>à un taux de</a:t>
            </a:r>
            <a:r>
              <a:rPr lang="fr-FR" sz="1108" b="1" dirty="0">
                <a:solidFill>
                  <a:srgbClr val="FFFFFF"/>
                </a:solidFill>
                <a:latin typeface="Bahnschrift SemiLight" panose="020B0502040204020203" pitchFamily="34" charset="0"/>
              </a:rPr>
              <a:t> 5,60 %*</a:t>
            </a: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12" y="3242344"/>
            <a:ext cx="607012" cy="607012"/>
          </a:xfrm>
          <a:prstGeom prst="rect">
            <a:avLst/>
          </a:prstGeom>
        </p:spPr>
      </p:pic>
      <p:sp>
        <p:nvSpPr>
          <p:cNvPr id="16" name="ZoneTexte 1"/>
          <p:cNvSpPr txBox="1">
            <a:spLocks noChangeArrowheads="1"/>
          </p:cNvSpPr>
          <p:nvPr/>
        </p:nvSpPr>
        <p:spPr bwMode="auto">
          <a:xfrm>
            <a:off x="4550041" y="4942192"/>
            <a:ext cx="328099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dirty="0">
                <a:solidFill>
                  <a:srgbClr val="F07D00"/>
                </a:solidFill>
                <a:latin typeface="Bahnschrift" panose="020B0502040204020203" pitchFamily="34" charset="0"/>
              </a:rPr>
              <a:t>GARANTIE DE TAUX DE 2 ANS </a:t>
            </a:r>
          </a:p>
        </p:txBody>
      </p:sp>
      <p:sp>
        <p:nvSpPr>
          <p:cNvPr id="3" name="Text Box 2"/>
          <p:cNvSpPr txBox="1">
            <a:spLocks noChangeArrowheads="1"/>
          </p:cNvSpPr>
          <p:nvPr/>
        </p:nvSpPr>
        <p:spPr bwMode="auto">
          <a:xfrm>
            <a:off x="792442" y="5627426"/>
            <a:ext cx="6595185" cy="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pPr algn="just" defTabSz="844083" fontAlgn="base">
              <a:spcBef>
                <a:spcPct val="0"/>
              </a:spcBef>
              <a:spcAft>
                <a:spcPts val="1108"/>
              </a:spcAft>
            </a:pPr>
            <a:r>
              <a:rPr lang="fr-FR" altLang="fr-FR" sz="923" b="1" dirty="0">
                <a:solidFill>
                  <a:srgbClr val="7F7F7F"/>
                </a:solidFill>
                <a:latin typeface="Bahnschrift" pitchFamily="34" charset="0"/>
                <a:cs typeface="Arial" pitchFamily="34" charset="0"/>
              </a:rPr>
              <a:t>*Le taux proposé ne tient pas compte des dispositions du décret n° 2021-176 du 17 février 2021. En cas de prolongation du décret au-delà du 01/01/2022, le taux global sera porté à 5.75%, sous réserve d’un accord des deux parties. </a:t>
            </a:r>
            <a:endParaRPr lang="fr-FR" altLang="fr-FR" sz="1662" dirty="0">
              <a:latin typeface="Arial" pitchFamily="34" charset="0"/>
              <a:cs typeface="Arial" pitchFamily="34" charset="0"/>
            </a:endParaRPr>
          </a:p>
        </p:txBody>
      </p:sp>
      <p:sp>
        <p:nvSpPr>
          <p:cNvPr id="17" name="Titre 6"/>
          <p:cNvSpPr txBox="1">
            <a:spLocks/>
          </p:cNvSpPr>
          <p:nvPr/>
        </p:nvSpPr>
        <p:spPr>
          <a:xfrm>
            <a:off x="628650" y="909668"/>
            <a:ext cx="7886700" cy="322524"/>
          </a:xfrm>
          <a:prstGeom prst="rect">
            <a:avLst/>
          </a:prstGeom>
        </p:spPr>
        <p:txBody>
          <a:bodyPr wrap="square" anchor="b">
            <a:spAutoFit/>
          </a:bodyPr>
          <a:lstStyle>
            <a:lvl1pPr algn="l" defTabSz="914400" rtl="0" eaLnBrk="1" latinLnBrk="0" hangingPunct="1">
              <a:lnSpc>
                <a:spcPct val="90000"/>
              </a:lnSpc>
              <a:spcBef>
                <a:spcPct val="0"/>
              </a:spcBef>
              <a:buNone/>
              <a:defRPr sz="2800" kern="1200">
                <a:solidFill>
                  <a:srgbClr val="7D920C"/>
                </a:solidFill>
                <a:latin typeface="Bahnschrift" panose="020B0502040204020203" pitchFamily="34" charset="0"/>
                <a:ea typeface="+mj-ea"/>
                <a:cs typeface="+mj-cs"/>
              </a:defRPr>
            </a:lvl1pPr>
          </a:lstStyle>
          <a:p>
            <a:r>
              <a:rPr lang="fr-FR" sz="1662" dirty="0"/>
              <a:t>UN CONTRAT MUTUALISÉ ET PROTECTEUR</a:t>
            </a:r>
          </a:p>
        </p:txBody>
      </p:sp>
    </p:spTree>
    <p:extLst>
      <p:ext uri="{BB962C8B-B14F-4D97-AF65-F5344CB8AC3E}">
        <p14:creationId xmlns:p14="http://schemas.microsoft.com/office/powerpoint/2010/main" val="26103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pPr/>
              <a:t>34</a:t>
            </a:fld>
            <a:endParaRPr lang="fr-FR" dirty="0"/>
          </a:p>
        </p:txBody>
      </p:sp>
      <p:sp>
        <p:nvSpPr>
          <p:cNvPr id="7" name="Titre 6"/>
          <p:cNvSpPr txBox="1">
            <a:spLocks/>
          </p:cNvSpPr>
          <p:nvPr/>
        </p:nvSpPr>
        <p:spPr>
          <a:xfrm>
            <a:off x="628651" y="659599"/>
            <a:ext cx="7886700" cy="322524"/>
          </a:xfrm>
          <a:prstGeom prst="rect">
            <a:avLst/>
          </a:prstGeom>
        </p:spPr>
        <p:txBody>
          <a:bodyPr wrap="square" anchor="b">
            <a:spAutoFit/>
          </a:bodyPr>
          <a:lstStyle>
            <a:lvl1pPr algn="l" defTabSz="914400" rtl="0" eaLnBrk="1" latinLnBrk="0" hangingPunct="1">
              <a:lnSpc>
                <a:spcPct val="90000"/>
              </a:lnSpc>
              <a:spcBef>
                <a:spcPct val="0"/>
              </a:spcBef>
              <a:buNone/>
              <a:defRPr sz="2800" kern="1200">
                <a:solidFill>
                  <a:srgbClr val="7D920C"/>
                </a:solidFill>
                <a:latin typeface="Bahnschrift" panose="020B0502040204020203" pitchFamily="34" charset="0"/>
                <a:ea typeface="+mj-ea"/>
                <a:cs typeface="+mj-cs"/>
              </a:defRPr>
            </a:lvl1pPr>
          </a:lstStyle>
          <a:p>
            <a:r>
              <a:rPr lang="fr-FR" sz="1662" dirty="0"/>
              <a:t>UN CONTRAT MUTUALISÉ ET PROTECTEUR</a:t>
            </a:r>
          </a:p>
        </p:txBody>
      </p:sp>
      <p:sp>
        <p:nvSpPr>
          <p:cNvPr id="8" name="Rectangle 7"/>
          <p:cNvSpPr/>
          <p:nvPr/>
        </p:nvSpPr>
        <p:spPr>
          <a:xfrm>
            <a:off x="3363659" y="3959285"/>
            <a:ext cx="2416682" cy="1092837"/>
          </a:xfrm>
          <a:prstGeom prst="rect">
            <a:avLst/>
          </a:prstGeom>
          <a:solidFill>
            <a:srgbClr val="7D92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schemeClr val="bg1"/>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271" y="3476329"/>
            <a:ext cx="607012" cy="607012"/>
          </a:xfrm>
          <a:prstGeom prst="rect">
            <a:avLst/>
          </a:prstGeom>
        </p:spPr>
      </p:pic>
      <p:sp>
        <p:nvSpPr>
          <p:cNvPr id="10" name="Espace réservé du contenu 2"/>
          <p:cNvSpPr>
            <a:spLocks noGrp="1"/>
          </p:cNvSpPr>
          <p:nvPr>
            <p:ph idx="1"/>
          </p:nvPr>
        </p:nvSpPr>
        <p:spPr>
          <a:xfrm>
            <a:off x="757444" y="1551290"/>
            <a:ext cx="7408985" cy="237392"/>
          </a:xfrm>
        </p:spPr>
        <p:txBody>
          <a:bodyPr>
            <a:normAutofit fontScale="32500" lnSpcReduction="20000"/>
          </a:bodyPr>
          <a:lstStyle/>
          <a:p>
            <a:r>
              <a:rPr lang="fr-FR" altLang="fr-FR" sz="3969" b="1" dirty="0"/>
              <a:t>Pour toutes les collectivités : </a:t>
            </a:r>
            <a:r>
              <a:rPr lang="fr-FR" altLang="fr-FR" i="1" u="sng" dirty="0" smtClean="0">
                <a:solidFill>
                  <a:srgbClr val="FFFFFF"/>
                </a:solidFill>
              </a:rPr>
              <a:t>jusqu’à 30 agents affiliés à la CNRAC</a:t>
            </a:r>
            <a:endParaRPr lang="fr-FR" altLang="fr-FR" dirty="0" smtClean="0">
              <a:solidFill>
                <a:srgbClr val="FFFFFF"/>
              </a:solidFill>
            </a:endParaRPr>
          </a:p>
        </p:txBody>
      </p:sp>
      <p:sp>
        <p:nvSpPr>
          <p:cNvPr id="11" name="ZoneTexte 1"/>
          <p:cNvSpPr txBox="1">
            <a:spLocks noChangeArrowheads="1"/>
          </p:cNvSpPr>
          <p:nvPr/>
        </p:nvSpPr>
        <p:spPr bwMode="auto">
          <a:xfrm>
            <a:off x="4572000" y="5258280"/>
            <a:ext cx="3280997"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dirty="0">
                <a:solidFill>
                  <a:srgbClr val="F07D00"/>
                </a:solidFill>
                <a:latin typeface="Bahnschrift" panose="020B0502040204020203" pitchFamily="34" charset="0"/>
              </a:rPr>
              <a:t>GARANTIE DE TAUX DE 2 ANS </a:t>
            </a:r>
          </a:p>
        </p:txBody>
      </p:sp>
      <p:sp>
        <p:nvSpPr>
          <p:cNvPr id="16" name="Rectangle 15"/>
          <p:cNvSpPr/>
          <p:nvPr/>
        </p:nvSpPr>
        <p:spPr>
          <a:xfrm>
            <a:off x="757444" y="2168165"/>
            <a:ext cx="8007432" cy="1374800"/>
          </a:xfrm>
          <a:prstGeom prst="rect">
            <a:avLst/>
          </a:prstGeom>
        </p:spPr>
        <p:txBody>
          <a:bodyPr wrap="square">
            <a:spAutoFit/>
          </a:bodyPr>
          <a:lstStyle/>
          <a:p>
            <a:pPr defTabSz="574445">
              <a:lnSpc>
                <a:spcPct val="90000"/>
              </a:lnSpc>
              <a:spcAft>
                <a:spcPct val="35000"/>
              </a:spcAft>
              <a:defRPr/>
            </a:pPr>
            <a:r>
              <a:rPr lang="fr-FR" sz="1292" i="1" u="sng" dirty="0">
                <a:solidFill>
                  <a:schemeClr val="tx1">
                    <a:lumMod val="50000"/>
                    <a:lumOff val="50000"/>
                  </a:schemeClr>
                </a:solidFill>
                <a:latin typeface="Bahnschrift SemiLight" panose="020B0502040204020203" pitchFamily="34" charset="0"/>
              </a:rPr>
              <a:t>Le Contrat des agents titulaires ou stagiaires non affiliés à la CNRACL et agents non titulaires de droit public :</a:t>
            </a:r>
          </a:p>
          <a:p>
            <a:pPr defTabSz="574445">
              <a:lnSpc>
                <a:spcPct val="90000"/>
              </a:lnSpc>
              <a:spcAft>
                <a:spcPct val="35000"/>
              </a:spcAft>
              <a:defRPr/>
            </a:pPr>
            <a:endParaRPr lang="fr-FR" sz="1292" dirty="0">
              <a:solidFill>
                <a:schemeClr val="tx1">
                  <a:lumMod val="50000"/>
                  <a:lumOff val="50000"/>
                </a:schemeClr>
              </a:solidFill>
              <a:latin typeface="Bahnschrift SemiLight" panose="020B0502040204020203" pitchFamily="34" charset="0"/>
            </a:endParaRPr>
          </a:p>
          <a:p>
            <a:pPr defTabSz="574445">
              <a:lnSpc>
                <a:spcPct val="90000"/>
              </a:lnSpc>
              <a:spcAft>
                <a:spcPct val="35000"/>
              </a:spcAft>
              <a:defRPr/>
            </a:pPr>
            <a:r>
              <a:rPr lang="fr-FR" sz="1292" dirty="0">
                <a:solidFill>
                  <a:schemeClr val="tx1">
                    <a:lumMod val="50000"/>
                    <a:lumOff val="50000"/>
                  </a:schemeClr>
                </a:solidFill>
                <a:latin typeface="Bahnschrift SemiLight" panose="020B0502040204020203" pitchFamily="34" charset="0"/>
              </a:rPr>
              <a:t>Accident du travail / maladie professionnelle, maladie ordinaire, grave maladie, maternité / paternité / adoption</a:t>
            </a:r>
          </a:p>
          <a:p>
            <a:pPr defTabSz="574445">
              <a:lnSpc>
                <a:spcPct val="90000"/>
              </a:lnSpc>
              <a:spcAft>
                <a:spcPct val="35000"/>
              </a:spcAft>
              <a:defRPr/>
            </a:pPr>
            <a:endParaRPr lang="fr-FR" sz="1292" dirty="0">
              <a:solidFill>
                <a:schemeClr val="tx1">
                  <a:lumMod val="50000"/>
                  <a:lumOff val="50000"/>
                </a:schemeClr>
              </a:solidFill>
              <a:latin typeface="Bahnschrift SemiLight" panose="020B0502040204020203" pitchFamily="34" charset="0"/>
            </a:endParaRPr>
          </a:p>
        </p:txBody>
      </p:sp>
      <p:sp>
        <p:nvSpPr>
          <p:cNvPr id="17" name="Rectangle 16"/>
          <p:cNvSpPr/>
          <p:nvPr/>
        </p:nvSpPr>
        <p:spPr>
          <a:xfrm>
            <a:off x="3558434" y="4083341"/>
            <a:ext cx="1934059" cy="774315"/>
          </a:xfrm>
          <a:prstGeom prst="rect">
            <a:avLst/>
          </a:prstGeom>
        </p:spPr>
        <p:txBody>
          <a:bodyPr wrap="square">
            <a:spAutoFit/>
          </a:bodyPr>
          <a:lstStyle/>
          <a:p>
            <a:pPr algn="just"/>
            <a:r>
              <a:rPr lang="fr-FR" sz="1108" dirty="0">
                <a:solidFill>
                  <a:srgbClr val="FFFFFF"/>
                </a:solidFill>
                <a:latin typeface="Bahnschrift SemiLight" panose="020B0502040204020203" pitchFamily="34" charset="0"/>
              </a:rPr>
              <a:t>Tous les risques avec une franchise de 15 jours par arrêt en maladie ordinaire  à un taux de 1,35 %</a:t>
            </a:r>
          </a:p>
        </p:txBody>
      </p:sp>
    </p:spTree>
    <p:extLst>
      <p:ext uri="{BB962C8B-B14F-4D97-AF65-F5344CB8AC3E}">
        <p14:creationId xmlns:p14="http://schemas.microsoft.com/office/powerpoint/2010/main" val="4137644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3358468-A690-4B95-98B9-3C4841944A57}" type="slidenum">
              <a:rPr lang="fr-FR" smtClean="0"/>
              <a:pPr/>
              <a:t>35</a:t>
            </a:fld>
            <a:endParaRPr lang="fr-FR" dirty="0"/>
          </a:p>
        </p:txBody>
      </p:sp>
      <p:sp>
        <p:nvSpPr>
          <p:cNvPr id="6" name="Rectangle 3"/>
          <p:cNvSpPr txBox="1">
            <a:spLocks noChangeArrowheads="1"/>
          </p:cNvSpPr>
          <p:nvPr/>
        </p:nvSpPr>
        <p:spPr bwMode="auto">
          <a:xfrm>
            <a:off x="807476" y="2891360"/>
            <a:ext cx="7531914" cy="269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171450" indent="-169863">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57350" indent="-28575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endParaRPr lang="fr-FR" altLang="fr-FR" sz="185" dirty="0"/>
          </a:p>
          <a:p>
            <a:pPr eaLnBrk="1" hangingPunct="1">
              <a:spcBef>
                <a:spcPct val="50000"/>
              </a:spcBef>
            </a:pPr>
            <a:r>
              <a:rPr lang="fr-FR" altLang="fr-FR" sz="1292" dirty="0">
                <a:solidFill>
                  <a:srgbClr val="F07D00"/>
                </a:solidFill>
                <a:latin typeface="Bahnschrift" panose="020B0502040204020203" pitchFamily="34" charset="0"/>
              </a:rPr>
              <a:t>Le contrat  =  LE CERTIFICAT D’ADHESION</a:t>
            </a:r>
          </a:p>
          <a:p>
            <a:pPr eaLnBrk="1" hangingPunct="1">
              <a:spcBef>
                <a:spcPct val="50000"/>
              </a:spcBef>
            </a:pPr>
            <a:endParaRPr lang="fr-FR" altLang="fr-FR" sz="1292" dirty="0">
              <a:solidFill>
                <a:srgbClr val="F07D00"/>
              </a:solidFill>
              <a:latin typeface="Bahnschrift" panose="020B0502040204020203" pitchFamily="34" charset="0"/>
            </a:endParaRPr>
          </a:p>
          <a:p>
            <a:pPr lvl="2" eaLnBrk="1" hangingPunct="1">
              <a:spcBef>
                <a:spcPct val="50000"/>
              </a:spcBef>
              <a:buClr>
                <a:srgbClr val="F07D00"/>
              </a:buClr>
              <a:buFont typeface="Symbol" panose="05050102010706020507" pitchFamily="18" charset="2"/>
              <a:buChar char="&gt;"/>
            </a:pPr>
            <a:r>
              <a:rPr lang="fr-FR" altLang="fr-FR" sz="1292" dirty="0">
                <a:solidFill>
                  <a:schemeClr val="tx1">
                    <a:lumMod val="50000"/>
                    <a:lumOff val="50000"/>
                  </a:schemeClr>
                </a:solidFill>
                <a:latin typeface="Bahnschrift SemiLight" panose="020B0502040204020203" pitchFamily="34" charset="0"/>
              </a:rPr>
              <a:t>Un contrat groupe </a:t>
            </a:r>
            <a:r>
              <a:rPr lang="fr-FR" altLang="fr-FR" sz="1292" b="0" dirty="0">
                <a:solidFill>
                  <a:schemeClr val="tx1">
                    <a:lumMod val="50000"/>
                    <a:lumOff val="50000"/>
                  </a:schemeClr>
                </a:solidFill>
                <a:latin typeface="Bahnschrift SemiLight" panose="020B0502040204020203" pitchFamily="34" charset="0"/>
              </a:rPr>
              <a:t>signé par le Président du Centre de Gestion et la Compagnie d’assurance</a:t>
            </a:r>
          </a:p>
          <a:p>
            <a:pPr lvl="2" eaLnBrk="1" hangingPunct="1">
              <a:spcBef>
                <a:spcPct val="50000"/>
              </a:spcBef>
              <a:buClr>
                <a:srgbClr val="F07D00"/>
              </a:buClr>
              <a:buFont typeface="Symbol" panose="05050102010706020507" pitchFamily="18" charset="2"/>
              <a:buChar char="&gt;"/>
            </a:pPr>
            <a:r>
              <a:rPr lang="fr-FR" altLang="fr-FR" sz="1292" dirty="0">
                <a:solidFill>
                  <a:schemeClr val="tx1">
                    <a:lumMod val="50000"/>
                    <a:lumOff val="50000"/>
                  </a:schemeClr>
                </a:solidFill>
                <a:latin typeface="Bahnschrift SemiLight" panose="020B0502040204020203" pitchFamily="34" charset="0"/>
              </a:rPr>
              <a:t>Des certificats d’adhésion </a:t>
            </a:r>
            <a:r>
              <a:rPr lang="fr-FR" altLang="fr-FR" sz="1292" b="0" dirty="0">
                <a:solidFill>
                  <a:schemeClr val="tx1">
                    <a:lumMod val="50000"/>
                    <a:lumOff val="50000"/>
                  </a:schemeClr>
                </a:solidFill>
                <a:latin typeface="Bahnschrift SemiLight" panose="020B0502040204020203" pitchFamily="34" charset="0"/>
              </a:rPr>
              <a:t>émis dès réception de votre délibération </a:t>
            </a:r>
          </a:p>
          <a:p>
            <a:pPr lvl="3" eaLnBrk="1" hangingPunct="1">
              <a:spcBef>
                <a:spcPct val="50000"/>
              </a:spcBef>
              <a:buClr>
                <a:srgbClr val="7D920C"/>
              </a:buClr>
              <a:buSzTx/>
              <a:buFont typeface="Courier New" panose="02070309020205020404" pitchFamily="49" charset="0"/>
              <a:buChar char="o"/>
            </a:pPr>
            <a:r>
              <a:rPr lang="fr-FR" altLang="fr-FR" sz="1292" dirty="0">
                <a:solidFill>
                  <a:schemeClr val="tx1">
                    <a:lumMod val="50000"/>
                    <a:lumOff val="50000"/>
                  </a:schemeClr>
                </a:solidFill>
                <a:latin typeface="Bahnschrift SemiLight" panose="020B0502040204020203" pitchFamily="34" charset="0"/>
              </a:rPr>
              <a:t>Signés par le Président du Centre de Gestion et la Compagnie d’Assurance</a:t>
            </a:r>
          </a:p>
          <a:p>
            <a:pPr lvl="3" eaLnBrk="1" hangingPunct="1">
              <a:spcBef>
                <a:spcPct val="50000"/>
              </a:spcBef>
              <a:buClr>
                <a:srgbClr val="7D920C"/>
              </a:buClr>
              <a:buSzTx/>
              <a:buFont typeface="Courier New" panose="02070309020205020404" pitchFamily="49" charset="0"/>
              <a:buChar char="o"/>
            </a:pPr>
            <a:r>
              <a:rPr lang="fr-FR" altLang="fr-FR" sz="1292" dirty="0">
                <a:solidFill>
                  <a:schemeClr val="tx1">
                    <a:lumMod val="50000"/>
                    <a:lumOff val="50000"/>
                  </a:schemeClr>
                </a:solidFill>
                <a:latin typeface="Bahnschrift SemiLight" panose="020B0502040204020203" pitchFamily="34" charset="0"/>
              </a:rPr>
              <a:t>Mentionnant le choix de couverture et le taux pour chaque collectivité</a:t>
            </a:r>
          </a:p>
          <a:p>
            <a:pPr lvl="3" eaLnBrk="1" hangingPunct="1">
              <a:spcBef>
                <a:spcPct val="50000"/>
              </a:spcBef>
              <a:buClr>
                <a:srgbClr val="7D920C"/>
              </a:buClr>
              <a:buSzTx/>
              <a:buFont typeface="Courier New" panose="02070309020205020404" pitchFamily="49" charset="0"/>
              <a:buChar char="o"/>
            </a:pPr>
            <a:r>
              <a:rPr lang="fr-FR" altLang="fr-FR" sz="1292" dirty="0">
                <a:solidFill>
                  <a:schemeClr val="tx1">
                    <a:lumMod val="50000"/>
                    <a:lumOff val="50000"/>
                  </a:schemeClr>
                </a:solidFill>
                <a:latin typeface="Bahnschrift SemiLight" panose="020B0502040204020203" pitchFamily="34" charset="0"/>
              </a:rPr>
              <a:t>1 Certificat d’adhésion CNRACL + 1 Certificat d’adhésion IRCANTEC</a:t>
            </a:r>
          </a:p>
          <a:p>
            <a:pPr lvl="3" eaLnBrk="1" hangingPunct="1">
              <a:spcBef>
                <a:spcPct val="50000"/>
              </a:spcBef>
              <a:buClr>
                <a:srgbClr val="7D920C"/>
              </a:buClr>
              <a:buSzTx/>
              <a:buFont typeface="Courier New" panose="02070309020205020404" pitchFamily="49" charset="0"/>
              <a:buChar char="o"/>
            </a:pPr>
            <a:r>
              <a:rPr lang="fr-FR" altLang="fr-FR" sz="1292" dirty="0">
                <a:solidFill>
                  <a:schemeClr val="tx1">
                    <a:lumMod val="50000"/>
                    <a:lumOff val="50000"/>
                  </a:schemeClr>
                </a:solidFill>
                <a:latin typeface="Bahnschrift SemiLight" panose="020B0502040204020203" pitchFamily="34" charset="0"/>
              </a:rPr>
              <a:t>3 exemplaires : 1 exemplaire à conserver par la collectivité et 2 à retourner au service Assurance du CDG</a:t>
            </a:r>
          </a:p>
          <a:p>
            <a:pPr lvl="1" eaLnBrk="1" hangingPunct="1">
              <a:spcBef>
                <a:spcPct val="50000"/>
              </a:spcBef>
            </a:pPr>
            <a:endParaRPr lang="en-GB" altLang="fr-FR" sz="1292" dirty="0"/>
          </a:p>
        </p:txBody>
      </p:sp>
      <p:sp>
        <p:nvSpPr>
          <p:cNvPr id="8" name="Rectangle 7"/>
          <p:cNvSpPr/>
          <p:nvPr/>
        </p:nvSpPr>
        <p:spPr>
          <a:xfrm>
            <a:off x="635820" y="1607871"/>
            <a:ext cx="1696550" cy="688843"/>
          </a:xfrm>
          <a:prstGeom prst="rect">
            <a:avLst/>
          </a:prstGeom>
        </p:spPr>
        <p:txBody>
          <a:bodyPr wrap="square">
            <a:spAutoFit/>
          </a:bodyPr>
          <a:lstStyle/>
          <a:p>
            <a:pPr algn="ctr"/>
            <a:r>
              <a:rPr lang="fr-FR" sz="1292" dirty="0">
                <a:solidFill>
                  <a:schemeClr val="tx1">
                    <a:lumMod val="50000"/>
                    <a:lumOff val="50000"/>
                  </a:schemeClr>
                </a:solidFill>
                <a:latin typeface="Bahnschrift SemiLight" panose="020B0502040204020203" pitchFamily="34" charset="0"/>
              </a:rPr>
              <a:t>Mandat au CDG pour participer à la consultation</a:t>
            </a:r>
          </a:p>
        </p:txBody>
      </p:sp>
      <p:sp>
        <p:nvSpPr>
          <p:cNvPr id="9" name="Rectangle 8"/>
          <p:cNvSpPr/>
          <p:nvPr/>
        </p:nvSpPr>
        <p:spPr>
          <a:xfrm>
            <a:off x="2764148" y="1581896"/>
            <a:ext cx="1297189" cy="688843"/>
          </a:xfrm>
          <a:prstGeom prst="rect">
            <a:avLst/>
          </a:prstGeom>
        </p:spPr>
        <p:txBody>
          <a:bodyPr wrap="square">
            <a:spAutoFit/>
          </a:bodyPr>
          <a:lstStyle/>
          <a:p>
            <a:pPr algn="ctr"/>
            <a:r>
              <a:rPr lang="fr-FR" sz="1292" dirty="0">
                <a:solidFill>
                  <a:schemeClr val="tx1">
                    <a:lumMod val="50000"/>
                    <a:lumOff val="50000"/>
                  </a:schemeClr>
                </a:solidFill>
                <a:latin typeface="Bahnschrift SemiLight" panose="020B0502040204020203" pitchFamily="34" charset="0"/>
              </a:rPr>
              <a:t>Négociation par le CDG et résultats</a:t>
            </a:r>
          </a:p>
        </p:txBody>
      </p:sp>
      <p:sp>
        <p:nvSpPr>
          <p:cNvPr id="10" name="Rectangle 9"/>
          <p:cNvSpPr/>
          <p:nvPr/>
        </p:nvSpPr>
        <p:spPr>
          <a:xfrm>
            <a:off x="4630486" y="1567773"/>
            <a:ext cx="1586717" cy="688843"/>
          </a:xfrm>
          <a:prstGeom prst="rect">
            <a:avLst/>
          </a:prstGeom>
        </p:spPr>
        <p:txBody>
          <a:bodyPr wrap="square">
            <a:spAutoFit/>
          </a:bodyPr>
          <a:lstStyle/>
          <a:p>
            <a:pPr lvl="0" algn="ctr"/>
            <a:r>
              <a:rPr lang="fr-FR" sz="1292" dirty="0">
                <a:solidFill>
                  <a:schemeClr val="tx1">
                    <a:lumMod val="50000"/>
                    <a:lumOff val="50000"/>
                  </a:schemeClr>
                </a:solidFill>
                <a:latin typeface="Bahnschrift SemiLight" panose="020B0502040204020203" pitchFamily="34" charset="0"/>
              </a:rPr>
              <a:t>Délibération d’adhésion avant le </a:t>
            </a:r>
            <a:r>
              <a:rPr lang="fr-FR" sz="1292" dirty="0" smtClean="0">
                <a:solidFill>
                  <a:schemeClr val="tx1">
                    <a:lumMod val="50000"/>
                    <a:lumOff val="50000"/>
                  </a:schemeClr>
                </a:solidFill>
                <a:latin typeface="Bahnschrift SemiLight" panose="020B0502040204020203" pitchFamily="34" charset="0"/>
              </a:rPr>
              <a:t>31/12/2021</a:t>
            </a:r>
            <a:endParaRPr lang="fr-FR" sz="1292" b="1" dirty="0">
              <a:solidFill>
                <a:schemeClr val="tx1">
                  <a:lumMod val="50000"/>
                  <a:lumOff val="50000"/>
                </a:schemeClr>
              </a:solidFill>
              <a:latin typeface="Bahnschrift SemiLight" panose="020B0502040204020203" pitchFamily="34" charset="0"/>
            </a:endParaRPr>
          </a:p>
        </p:txBody>
      </p:sp>
      <p:sp>
        <p:nvSpPr>
          <p:cNvPr id="11" name="Rectangle 10"/>
          <p:cNvSpPr/>
          <p:nvPr/>
        </p:nvSpPr>
        <p:spPr>
          <a:xfrm>
            <a:off x="6469114" y="1661282"/>
            <a:ext cx="1870277" cy="490006"/>
          </a:xfrm>
          <a:prstGeom prst="rect">
            <a:avLst/>
          </a:prstGeom>
        </p:spPr>
        <p:txBody>
          <a:bodyPr wrap="square">
            <a:spAutoFit/>
          </a:bodyPr>
          <a:lstStyle/>
          <a:p>
            <a:pPr lvl="0" algn="ctr"/>
            <a:r>
              <a:rPr lang="fr-FR" sz="1292" b="1" dirty="0">
                <a:solidFill>
                  <a:schemeClr val="tx1">
                    <a:lumMod val="50000"/>
                    <a:lumOff val="50000"/>
                  </a:schemeClr>
                </a:solidFill>
                <a:latin typeface="Bahnschrift SemiLight" panose="020B0502040204020203" pitchFamily="34" charset="0"/>
              </a:rPr>
              <a:t>Emission des CONTRATS</a:t>
            </a:r>
          </a:p>
        </p:txBody>
      </p:sp>
      <p:sp>
        <p:nvSpPr>
          <p:cNvPr id="12" name="Triangle isocèle 11"/>
          <p:cNvSpPr/>
          <p:nvPr/>
        </p:nvSpPr>
        <p:spPr>
          <a:xfrm rot="5400000">
            <a:off x="2346089" y="1762535"/>
            <a:ext cx="446431" cy="386946"/>
          </a:xfrm>
          <a:prstGeom prst="triangle">
            <a:avLst/>
          </a:prstGeom>
          <a:solidFill>
            <a:srgbClr val="7D920C"/>
          </a:solidFill>
          <a:ln>
            <a:solidFill>
              <a:srgbClr val="F07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3" name="Triangle isocèle 12"/>
          <p:cNvSpPr/>
          <p:nvPr/>
        </p:nvSpPr>
        <p:spPr>
          <a:xfrm rot="5400000">
            <a:off x="4158913" y="1758972"/>
            <a:ext cx="446431" cy="386946"/>
          </a:xfrm>
          <a:prstGeom prst="triangle">
            <a:avLst/>
          </a:prstGeom>
          <a:solidFill>
            <a:srgbClr val="7D920C"/>
          </a:solidFill>
          <a:ln>
            <a:solidFill>
              <a:srgbClr val="F07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4" name="Triangle isocèle 13"/>
          <p:cNvSpPr/>
          <p:nvPr/>
        </p:nvSpPr>
        <p:spPr>
          <a:xfrm rot="5400000">
            <a:off x="6238163" y="1783308"/>
            <a:ext cx="446431" cy="386946"/>
          </a:xfrm>
          <a:prstGeom prst="triangle">
            <a:avLst/>
          </a:prstGeom>
          <a:solidFill>
            <a:srgbClr val="7D920C"/>
          </a:solidFill>
          <a:ln>
            <a:solidFill>
              <a:srgbClr val="F07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5" name="Titre 6"/>
          <p:cNvSpPr txBox="1">
            <a:spLocks/>
          </p:cNvSpPr>
          <p:nvPr/>
        </p:nvSpPr>
        <p:spPr>
          <a:xfrm>
            <a:off x="628651" y="659599"/>
            <a:ext cx="7886700" cy="322524"/>
          </a:xfrm>
          <a:prstGeom prst="rect">
            <a:avLst/>
          </a:prstGeom>
        </p:spPr>
        <p:txBody>
          <a:bodyPr wrap="square" anchor="b">
            <a:spAutoFit/>
          </a:bodyPr>
          <a:lstStyle>
            <a:lvl1pPr algn="l" defTabSz="914400" rtl="0" eaLnBrk="1" latinLnBrk="0" hangingPunct="1">
              <a:lnSpc>
                <a:spcPct val="90000"/>
              </a:lnSpc>
              <a:spcBef>
                <a:spcPct val="0"/>
              </a:spcBef>
              <a:buNone/>
              <a:defRPr sz="2800" kern="1200">
                <a:solidFill>
                  <a:srgbClr val="7D920C"/>
                </a:solidFill>
                <a:latin typeface="Bahnschrift" panose="020B0502040204020203" pitchFamily="34" charset="0"/>
                <a:ea typeface="+mj-ea"/>
                <a:cs typeface="+mj-cs"/>
              </a:defRPr>
            </a:lvl1pPr>
          </a:lstStyle>
          <a:p>
            <a:r>
              <a:rPr lang="fr-FR" sz="1662" dirty="0"/>
              <a:t>UN CONTRAT MUTUALISÉ ET PROTECTEUR</a:t>
            </a:r>
          </a:p>
        </p:txBody>
      </p:sp>
    </p:spTree>
    <p:extLst>
      <p:ext uri="{BB962C8B-B14F-4D97-AF65-F5344CB8AC3E}">
        <p14:creationId xmlns:p14="http://schemas.microsoft.com/office/powerpoint/2010/main" val="323687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3358468-A690-4B95-98B9-3C4841944A57}" type="slidenum">
              <a:rPr lang="fr-FR" smtClean="0"/>
              <a:pPr/>
              <a:t>36</a:t>
            </a:fld>
            <a:endParaRPr lang="fr-FR" dirty="0"/>
          </a:p>
        </p:txBody>
      </p:sp>
      <p:sp>
        <p:nvSpPr>
          <p:cNvPr id="15" name="Titre 6"/>
          <p:cNvSpPr txBox="1">
            <a:spLocks/>
          </p:cNvSpPr>
          <p:nvPr/>
        </p:nvSpPr>
        <p:spPr>
          <a:xfrm>
            <a:off x="628651" y="659599"/>
            <a:ext cx="7886700" cy="322524"/>
          </a:xfrm>
          <a:prstGeom prst="rect">
            <a:avLst/>
          </a:prstGeom>
        </p:spPr>
        <p:txBody>
          <a:bodyPr wrap="square" anchor="b">
            <a:spAutoFit/>
          </a:bodyPr>
          <a:lstStyle>
            <a:lvl1pPr algn="l" defTabSz="914400" rtl="0" eaLnBrk="1" latinLnBrk="0" hangingPunct="1">
              <a:lnSpc>
                <a:spcPct val="90000"/>
              </a:lnSpc>
              <a:spcBef>
                <a:spcPct val="0"/>
              </a:spcBef>
              <a:buNone/>
              <a:defRPr sz="2800" kern="1200">
                <a:solidFill>
                  <a:srgbClr val="7D920C"/>
                </a:solidFill>
                <a:latin typeface="Bahnschrift" panose="020B0502040204020203" pitchFamily="34" charset="0"/>
                <a:ea typeface="+mj-ea"/>
                <a:cs typeface="+mj-cs"/>
              </a:defRPr>
            </a:lvl1pPr>
          </a:lstStyle>
          <a:p>
            <a:r>
              <a:rPr lang="fr-FR" sz="1662" dirty="0"/>
              <a:t>UN CONTRAT MUTUALISÉ ET PROTECTEUR</a:t>
            </a:r>
          </a:p>
        </p:txBody>
      </p:sp>
      <p:sp>
        <p:nvSpPr>
          <p:cNvPr id="16" name="Rectangle 3"/>
          <p:cNvSpPr>
            <a:spLocks noChangeArrowheads="1"/>
          </p:cNvSpPr>
          <p:nvPr/>
        </p:nvSpPr>
        <p:spPr bwMode="auto">
          <a:xfrm>
            <a:off x="750612" y="1279216"/>
            <a:ext cx="6879224" cy="372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a:spcBef>
                <a:spcPct val="20000"/>
              </a:spcBef>
              <a:buClr>
                <a:schemeClr val="accent1"/>
              </a:buClr>
              <a:buFont typeface="Wingdings" pitchFamily="2" charset="2"/>
              <a:buChar char="ä"/>
              <a:defRPr sz="1400">
                <a:solidFill>
                  <a:srgbClr val="535355"/>
                </a:solidFill>
                <a:latin typeface="Arial" charset="0"/>
              </a:defRPr>
            </a:lvl2pPr>
            <a:lvl3pPr>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endParaRPr lang="fr-FR" altLang="fr-FR" sz="462" dirty="0"/>
          </a:p>
          <a:p>
            <a:pPr eaLnBrk="1" hangingPunct="1">
              <a:lnSpc>
                <a:spcPct val="150000"/>
              </a:lnSpc>
              <a:spcBef>
                <a:spcPct val="50000"/>
              </a:spcBef>
            </a:pPr>
            <a:r>
              <a:rPr lang="fr-FR" altLang="fr-FR" sz="1292" dirty="0">
                <a:solidFill>
                  <a:srgbClr val="F07D00"/>
                </a:solidFill>
                <a:latin typeface="Bahnschrift" panose="020B0502040204020203" pitchFamily="34" charset="0"/>
              </a:rPr>
              <a:t>L’assiette de cotisation</a:t>
            </a:r>
          </a:p>
          <a:p>
            <a:pPr marL="580307" lvl="1" indent="-158265" algn="just">
              <a:lnSpc>
                <a:spcPct val="150000"/>
              </a:lnSpc>
              <a:spcBef>
                <a:spcPct val="50000"/>
              </a:spcBef>
              <a:buClr>
                <a:srgbClr val="F07D00"/>
              </a:buClr>
              <a:buFont typeface="Symbol" panose="05050102010706020507" pitchFamily="18" charset="2"/>
              <a:buChar char="&gt;"/>
            </a:pPr>
            <a:r>
              <a:rPr lang="fr-FR" altLang="fr-FR" sz="1108" dirty="0">
                <a:solidFill>
                  <a:schemeClr val="tx1">
                    <a:lumMod val="50000"/>
                    <a:lumOff val="50000"/>
                  </a:schemeClr>
                </a:solidFill>
                <a:latin typeface="Bahnschrift SemiLight" panose="020B0502040204020203" pitchFamily="34" charset="0"/>
              </a:rPr>
              <a:t> Cette assiette sert au calcul de la cotisation et des remboursements</a:t>
            </a:r>
          </a:p>
          <a:p>
            <a:pPr marL="580307" lvl="1" indent="-158265" algn="just">
              <a:lnSpc>
                <a:spcPct val="150000"/>
              </a:lnSpc>
              <a:spcBef>
                <a:spcPct val="50000"/>
              </a:spcBef>
              <a:buClr>
                <a:srgbClr val="F07D00"/>
              </a:buClr>
              <a:buFont typeface="Symbol" panose="05050102010706020507" pitchFamily="18" charset="2"/>
              <a:buChar char="&gt;"/>
            </a:pPr>
            <a:r>
              <a:rPr lang="fr-FR" altLang="fr-FR" sz="1108" dirty="0">
                <a:solidFill>
                  <a:schemeClr val="tx1">
                    <a:lumMod val="50000"/>
                    <a:lumOff val="50000"/>
                  </a:schemeClr>
                </a:solidFill>
                <a:latin typeface="Bahnschrift SemiLight" panose="020B0502040204020203" pitchFamily="34" charset="0"/>
              </a:rPr>
              <a:t> Une cotisation provisionnelle émise sur la base des éléments déclarés en N-1, une régularisation a lieu en fin d’année en fonction du réel déclaré N,</a:t>
            </a:r>
          </a:p>
          <a:p>
            <a:pPr marL="1002348" lvl="2" indent="-158265" algn="just">
              <a:lnSpc>
                <a:spcPct val="150000"/>
              </a:lnSpc>
              <a:spcBef>
                <a:spcPct val="50000"/>
              </a:spcBef>
              <a:buClr>
                <a:srgbClr val="F07D00"/>
              </a:buClr>
              <a:buFont typeface="Wingdings" panose="05000000000000000000" pitchFamily="2" charset="2"/>
              <a:buChar char="§"/>
            </a:pPr>
            <a:r>
              <a:rPr lang="fr-FR" altLang="fr-FR" sz="1108" dirty="0">
                <a:solidFill>
                  <a:schemeClr val="tx1">
                    <a:lumMod val="50000"/>
                    <a:lumOff val="50000"/>
                  </a:schemeClr>
                </a:solidFill>
                <a:latin typeface="Bahnschrift SemiLight" panose="020B0502040204020203" pitchFamily="34" charset="0"/>
              </a:rPr>
              <a:t> De façon obligatoire :  </a:t>
            </a:r>
          </a:p>
          <a:p>
            <a:pPr marL="905630" lvl="1" indent="-79133" algn="just">
              <a:lnSpc>
                <a:spcPct val="150000"/>
              </a:lnSpc>
              <a:spcBef>
                <a:spcPct val="50000"/>
              </a:spcBef>
              <a:buClr>
                <a:srgbClr val="7D920C"/>
              </a:buClr>
              <a:buFont typeface="Courier New" panose="02070309020205020404" pitchFamily="49" charset="0"/>
              <a:buChar char="o"/>
            </a:pPr>
            <a:r>
              <a:rPr lang="fr-FR" altLang="fr-FR" sz="1108" dirty="0">
                <a:solidFill>
                  <a:schemeClr val="tx1">
                    <a:lumMod val="50000"/>
                    <a:lumOff val="50000"/>
                  </a:schemeClr>
                </a:solidFill>
                <a:latin typeface="Bahnschrift SemiLight" panose="020B0502040204020203" pitchFamily="34" charset="0"/>
              </a:rPr>
              <a:t> le Traitement Brut Indiciaire (TBI)</a:t>
            </a:r>
          </a:p>
          <a:p>
            <a:pPr marL="1002348" lvl="2" indent="-158265" algn="just">
              <a:lnSpc>
                <a:spcPct val="150000"/>
              </a:lnSpc>
              <a:spcBef>
                <a:spcPct val="50000"/>
              </a:spcBef>
              <a:buClr>
                <a:srgbClr val="F07D00"/>
              </a:buClr>
              <a:buFont typeface="Wingdings" panose="05000000000000000000" pitchFamily="2" charset="2"/>
              <a:buChar char="§"/>
            </a:pPr>
            <a:r>
              <a:rPr lang="fr-FR" altLang="fr-FR" sz="1108" dirty="0">
                <a:solidFill>
                  <a:schemeClr val="tx1">
                    <a:lumMod val="50000"/>
                    <a:lumOff val="50000"/>
                  </a:schemeClr>
                </a:solidFill>
                <a:latin typeface="Bahnschrift SemiLight" panose="020B0502040204020203" pitchFamily="34" charset="0"/>
              </a:rPr>
              <a:t> De façon optionnelle : </a:t>
            </a:r>
          </a:p>
          <a:p>
            <a:pPr marL="1494730" lvl="2" indent="-158265" algn="just">
              <a:lnSpc>
                <a:spcPct val="150000"/>
              </a:lnSpc>
              <a:spcBef>
                <a:spcPct val="50000"/>
              </a:spcBef>
              <a:buClr>
                <a:srgbClr val="7D920C"/>
              </a:buClr>
              <a:buFont typeface="Courier New" panose="02070309020205020404" pitchFamily="49" charset="0"/>
              <a:buChar char="o"/>
            </a:pPr>
            <a:r>
              <a:rPr lang="fr-FR" altLang="fr-FR" sz="1108" b="0" dirty="0">
                <a:solidFill>
                  <a:schemeClr val="tx1">
                    <a:lumMod val="50000"/>
                    <a:lumOff val="50000"/>
                  </a:schemeClr>
                </a:solidFill>
                <a:latin typeface="Bahnschrift SemiLight" panose="020B0502040204020203" pitchFamily="34" charset="0"/>
              </a:rPr>
              <a:t>la nouvelle bonification indiciaire (NBI)</a:t>
            </a:r>
          </a:p>
          <a:p>
            <a:pPr marL="1494730" lvl="2" indent="-158265" algn="just">
              <a:lnSpc>
                <a:spcPct val="150000"/>
              </a:lnSpc>
              <a:spcBef>
                <a:spcPct val="50000"/>
              </a:spcBef>
              <a:buClr>
                <a:srgbClr val="7D920C"/>
              </a:buClr>
              <a:buFont typeface="Courier New" panose="02070309020205020404" pitchFamily="49" charset="0"/>
              <a:buChar char="o"/>
            </a:pPr>
            <a:r>
              <a:rPr lang="fr-FR" altLang="fr-FR" sz="1108" b="0" dirty="0">
                <a:solidFill>
                  <a:schemeClr val="tx1">
                    <a:lumMod val="50000"/>
                    <a:lumOff val="50000"/>
                  </a:schemeClr>
                </a:solidFill>
                <a:latin typeface="Bahnschrift SemiLight" panose="020B0502040204020203" pitchFamily="34" charset="0"/>
              </a:rPr>
              <a:t>le supplément familial de traitement (SFT)</a:t>
            </a:r>
          </a:p>
          <a:p>
            <a:pPr marL="1494730" lvl="2" indent="-158265" algn="just">
              <a:lnSpc>
                <a:spcPct val="150000"/>
              </a:lnSpc>
              <a:spcBef>
                <a:spcPct val="50000"/>
              </a:spcBef>
              <a:buClr>
                <a:srgbClr val="7D920C"/>
              </a:buClr>
              <a:buFont typeface="Courier New" panose="02070309020205020404" pitchFamily="49" charset="0"/>
              <a:buChar char="o"/>
            </a:pPr>
            <a:r>
              <a:rPr lang="fr-FR" altLang="fr-FR" sz="1108" b="0" dirty="0">
                <a:solidFill>
                  <a:schemeClr val="tx1">
                    <a:lumMod val="50000"/>
                    <a:lumOff val="50000"/>
                  </a:schemeClr>
                </a:solidFill>
                <a:latin typeface="Bahnschrift SemiLight" panose="020B0502040204020203" pitchFamily="34" charset="0"/>
              </a:rPr>
              <a:t>L’indemnité de résidence (IR</a:t>
            </a:r>
            <a:r>
              <a:rPr lang="fr-FR" altLang="fr-FR" sz="1108" b="0" dirty="0" smtClean="0">
                <a:solidFill>
                  <a:schemeClr val="tx1">
                    <a:lumMod val="50000"/>
                    <a:lumOff val="50000"/>
                  </a:schemeClr>
                </a:solidFill>
                <a:latin typeface="Bahnschrift SemiLight" panose="020B0502040204020203" pitchFamily="34" charset="0"/>
              </a:rPr>
              <a:t>)</a:t>
            </a:r>
          </a:p>
          <a:p>
            <a:pPr marL="1494730" lvl="2" indent="-158265" algn="just">
              <a:lnSpc>
                <a:spcPct val="150000"/>
              </a:lnSpc>
              <a:spcBef>
                <a:spcPct val="50000"/>
              </a:spcBef>
              <a:buClr>
                <a:srgbClr val="7D920C"/>
              </a:buClr>
              <a:buFont typeface="Courier New" panose="02070309020205020404" pitchFamily="49" charset="0"/>
              <a:buChar char="o"/>
            </a:pPr>
            <a:r>
              <a:rPr lang="fr-FR" altLang="fr-FR" sz="1108" b="0" dirty="0" smtClean="0">
                <a:solidFill>
                  <a:schemeClr val="tx1">
                    <a:lumMod val="50000"/>
                    <a:lumOff val="50000"/>
                  </a:schemeClr>
                </a:solidFill>
                <a:latin typeface="Bahnschrift SemiLight" panose="020B0502040204020203" pitchFamily="34" charset="0"/>
              </a:rPr>
              <a:t>Tout ou partie du régime indemnitaire (RI) en % du TBI</a:t>
            </a:r>
            <a:endParaRPr lang="fr-FR" altLang="fr-FR" sz="1108" b="0" dirty="0">
              <a:solidFill>
                <a:schemeClr val="tx1">
                  <a:lumMod val="50000"/>
                  <a:lumOff val="50000"/>
                </a:schemeClr>
              </a:solidFill>
              <a:latin typeface="Bahnschrift SemiLight" panose="020B0502040204020203" pitchFamily="34" charset="0"/>
            </a:endParaRPr>
          </a:p>
          <a:p>
            <a:pPr marL="1494730" lvl="2" indent="-158265" algn="just">
              <a:lnSpc>
                <a:spcPct val="150000"/>
              </a:lnSpc>
              <a:spcBef>
                <a:spcPct val="50000"/>
              </a:spcBef>
              <a:buClr>
                <a:srgbClr val="7D920C"/>
              </a:buClr>
              <a:buFont typeface="Courier New" panose="02070309020205020404" pitchFamily="49" charset="0"/>
              <a:buChar char="o"/>
            </a:pPr>
            <a:r>
              <a:rPr lang="fr-FR" altLang="fr-FR" sz="1108" b="0" dirty="0" smtClean="0">
                <a:solidFill>
                  <a:schemeClr val="tx1">
                    <a:lumMod val="50000"/>
                    <a:lumOff val="50000"/>
                  </a:schemeClr>
                </a:solidFill>
                <a:latin typeface="Bahnschrift SemiLight" panose="020B0502040204020203" pitchFamily="34" charset="0"/>
              </a:rPr>
              <a:t>Tout </a:t>
            </a:r>
            <a:r>
              <a:rPr lang="fr-FR" altLang="fr-FR" sz="1108" b="0" dirty="0">
                <a:solidFill>
                  <a:schemeClr val="tx1">
                    <a:lumMod val="50000"/>
                    <a:lumOff val="50000"/>
                  </a:schemeClr>
                </a:solidFill>
                <a:latin typeface="Bahnschrift SemiLight" panose="020B0502040204020203" pitchFamily="34" charset="0"/>
              </a:rPr>
              <a:t>ou partie des charges patronales (CP) selon votre choix (10 à 60%)</a:t>
            </a:r>
          </a:p>
          <a:p>
            <a:pPr marL="1336464" lvl="2" algn="just">
              <a:lnSpc>
                <a:spcPct val="150000"/>
              </a:lnSpc>
              <a:spcBef>
                <a:spcPct val="50000"/>
              </a:spcBef>
              <a:buNone/>
            </a:pPr>
            <a:r>
              <a:rPr lang="fr-FR" altLang="fr-FR" sz="923" dirty="0">
                <a:solidFill>
                  <a:schemeClr val="tx1">
                    <a:lumMod val="50000"/>
                    <a:lumOff val="50000"/>
                  </a:schemeClr>
                </a:solidFill>
                <a:latin typeface="Bahnschrift SemiLight" panose="020B0502040204020203" pitchFamily="34" charset="0"/>
              </a:rPr>
              <a:t>Les charges patronales et le régime indemnitaire sont exprimés en % du </a:t>
            </a:r>
            <a:r>
              <a:rPr lang="fr-FR" altLang="fr-FR" sz="923" dirty="0" smtClean="0">
                <a:solidFill>
                  <a:schemeClr val="tx1">
                    <a:lumMod val="50000"/>
                    <a:lumOff val="50000"/>
                  </a:schemeClr>
                </a:solidFill>
                <a:latin typeface="Bahnschrift SemiLight" panose="020B0502040204020203" pitchFamily="34" charset="0"/>
              </a:rPr>
              <a:t>TBI</a:t>
            </a:r>
            <a:endParaRPr lang="fr-FR" altLang="fr-FR" sz="1108" dirty="0"/>
          </a:p>
          <a:p>
            <a:pPr lvl="1" algn="just" eaLnBrk="1" hangingPunct="1">
              <a:spcBef>
                <a:spcPct val="50000"/>
              </a:spcBef>
              <a:buNone/>
            </a:pPr>
            <a:endParaRPr lang="fr-FR" altLang="fr-FR" sz="1108" dirty="0"/>
          </a:p>
          <a:p>
            <a:r>
              <a:rPr lang="fr-FR" altLang="fr-FR" sz="1108" b="0" dirty="0"/>
              <a:t> </a:t>
            </a:r>
            <a:endParaRPr lang="fr-FR" sz="1292" b="0" dirty="0"/>
          </a:p>
          <a:p>
            <a:pPr lvl="2" eaLnBrk="1" hangingPunct="1">
              <a:spcBef>
                <a:spcPct val="50000"/>
              </a:spcBef>
              <a:buFontTx/>
              <a:buNone/>
            </a:pPr>
            <a:endParaRPr lang="fr-FR" altLang="fr-FR" sz="1292" b="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5583" y="2638614"/>
            <a:ext cx="2709525" cy="1810294"/>
          </a:xfrm>
          <a:prstGeom prst="rect">
            <a:avLst/>
          </a:prstGeom>
          <a:noFill/>
          <a:ln w="9525">
            <a:solidFill>
              <a:schemeClr val="accent6">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3885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3299545" y="3635896"/>
            <a:ext cx="5596166"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585" dirty="0"/>
              <a:t>La gestion de vos sinistres : </a:t>
            </a:r>
          </a:p>
          <a:p>
            <a:pPr marL="1055103" lvl="1" indent="-422041">
              <a:buFont typeface="Wingdings" panose="05000000000000000000" pitchFamily="2" charset="2"/>
              <a:buChar char="§"/>
            </a:pPr>
            <a:r>
              <a:rPr lang="fr-FR" sz="2215" dirty="0"/>
              <a:t>Des solutions simples et personnalisées </a:t>
            </a:r>
          </a:p>
          <a:p>
            <a:pPr marL="1055103" lvl="1" indent="-422041">
              <a:buFont typeface="Wingdings" panose="05000000000000000000" pitchFamily="2" charset="2"/>
              <a:buChar char="§"/>
            </a:pPr>
            <a:r>
              <a:rPr lang="fr-FR" sz="2215" dirty="0"/>
              <a:t>Des services proposés pour limiter les arrêts</a:t>
            </a:r>
          </a:p>
          <a:p>
            <a:pPr algn="ctr"/>
            <a:endParaRPr lang="fr-FR" sz="2585" dirty="0"/>
          </a:p>
        </p:txBody>
      </p:sp>
      <p:grpSp>
        <p:nvGrpSpPr>
          <p:cNvPr id="20" name="Groupe 19"/>
          <p:cNvGrpSpPr/>
          <p:nvPr/>
        </p:nvGrpSpPr>
        <p:grpSpPr>
          <a:xfrm>
            <a:off x="208708" y="1334234"/>
            <a:ext cx="7665257" cy="1181780"/>
            <a:chOff x="691116" y="2103976"/>
            <a:chExt cx="8304028" cy="1280262"/>
          </a:xfrm>
        </p:grpSpPr>
        <p:sp>
          <p:nvSpPr>
            <p:cNvPr id="4" name="Titre 1"/>
            <p:cNvSpPr txBox="1">
              <a:spLocks/>
            </p:cNvSpPr>
            <p:nvPr/>
          </p:nvSpPr>
          <p:spPr>
            <a:xfrm>
              <a:off x="691116" y="2103976"/>
              <a:ext cx="8304028" cy="1280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539" dirty="0">
                  <a:solidFill>
                    <a:srgbClr val="7D920C"/>
                  </a:solidFill>
                  <a:latin typeface="Bahnschrift" panose="020B0502040204020203" pitchFamily="34" charset="0"/>
                </a:rPr>
                <a:t>Partie 4</a:t>
              </a:r>
            </a:p>
          </p:txBody>
        </p:sp>
        <p:sp>
          <p:nvSpPr>
            <p:cNvPr id="6" name="Rectangle 2"/>
            <p:cNvSpPr>
              <a:spLocks noChangeArrowheads="1"/>
            </p:cNvSpPr>
            <p:nvPr/>
          </p:nvSpPr>
          <p:spPr bwMode="auto">
            <a:xfrm flipV="1">
              <a:off x="3915730" y="3294566"/>
              <a:ext cx="1734295"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7" name="Groupe 6"/>
          <p:cNvGrpSpPr/>
          <p:nvPr/>
        </p:nvGrpSpPr>
        <p:grpSpPr>
          <a:xfrm>
            <a:off x="87210" y="2625959"/>
            <a:ext cx="3547283" cy="3518422"/>
            <a:chOff x="319672" y="1159341"/>
            <a:chExt cx="4334819" cy="3884298"/>
          </a:xfrm>
        </p:grpSpPr>
        <p:grpSp>
          <p:nvGrpSpPr>
            <p:cNvPr id="8" name="Groupe 7"/>
            <p:cNvGrpSpPr/>
            <p:nvPr/>
          </p:nvGrpSpPr>
          <p:grpSpPr>
            <a:xfrm>
              <a:off x="355763" y="1159341"/>
              <a:ext cx="4298728" cy="3884298"/>
              <a:chOff x="263443" y="1688730"/>
              <a:chExt cx="4298728" cy="3884298"/>
            </a:xfrm>
          </p:grpSpPr>
          <p:sp>
            <p:nvSpPr>
              <p:cNvPr id="10" name="Ellipse 9"/>
              <p:cNvSpPr/>
              <p:nvPr/>
            </p:nvSpPr>
            <p:spPr>
              <a:xfrm>
                <a:off x="263443" y="1817303"/>
                <a:ext cx="3956059" cy="325893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1" name="Arc 10"/>
              <p:cNvSpPr/>
              <p:nvPr/>
            </p:nvSpPr>
            <p:spPr>
              <a:xfrm>
                <a:off x="519765" y="1688730"/>
                <a:ext cx="4042406" cy="3884298"/>
              </a:xfrm>
              <a:prstGeom prst="arc">
                <a:avLst>
                  <a:gd name="adj1" fmla="val 16240277"/>
                  <a:gd name="adj2" fmla="val 21545735"/>
                </a:avLst>
              </a:prstGeom>
              <a:ln w="19050">
                <a:solidFill>
                  <a:srgbClr val="7D920C"/>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9" name="Ellipse 8"/>
            <p:cNvSpPr/>
            <p:nvPr/>
          </p:nvSpPr>
          <p:spPr>
            <a:xfrm>
              <a:off x="319672" y="1255769"/>
              <a:ext cx="3989266" cy="3323224"/>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12" name="Groupe 11"/>
          <p:cNvGrpSpPr/>
          <p:nvPr/>
        </p:nvGrpSpPr>
        <p:grpSpPr>
          <a:xfrm flipH="1">
            <a:off x="5461212" y="437456"/>
            <a:ext cx="3739202" cy="3565702"/>
            <a:chOff x="256669" y="1159341"/>
            <a:chExt cx="4397822" cy="3884298"/>
          </a:xfrm>
        </p:grpSpPr>
        <p:grpSp>
          <p:nvGrpSpPr>
            <p:cNvPr id="13" name="Groupe 12"/>
            <p:cNvGrpSpPr/>
            <p:nvPr/>
          </p:nvGrpSpPr>
          <p:grpSpPr>
            <a:xfrm>
              <a:off x="355763" y="1159341"/>
              <a:ext cx="4298728" cy="3884298"/>
              <a:chOff x="263443" y="1688730"/>
              <a:chExt cx="4298728" cy="3884298"/>
            </a:xfrm>
          </p:grpSpPr>
          <p:sp>
            <p:nvSpPr>
              <p:cNvPr id="15" name="Ellipse 14"/>
              <p:cNvSpPr/>
              <p:nvPr/>
            </p:nvSpPr>
            <p:spPr>
              <a:xfrm>
                <a:off x="263443" y="1817303"/>
                <a:ext cx="3956059" cy="325893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6" name="Arc 15"/>
              <p:cNvSpPr/>
              <p:nvPr/>
            </p:nvSpPr>
            <p:spPr>
              <a:xfrm>
                <a:off x="519765" y="1688730"/>
                <a:ext cx="4042406" cy="3884298"/>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14" name="Ellipse 13"/>
            <p:cNvSpPr/>
            <p:nvPr/>
          </p:nvSpPr>
          <p:spPr>
            <a:xfrm>
              <a:off x="256669" y="1205301"/>
              <a:ext cx="4097586" cy="3424161"/>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space réservé du numéro de diapositive 20"/>
          <p:cNvSpPr>
            <a:spLocks noGrp="1"/>
          </p:cNvSpPr>
          <p:nvPr>
            <p:ph type="sldNum" sz="quarter" idx="12"/>
          </p:nvPr>
        </p:nvSpPr>
        <p:spPr/>
        <p:txBody>
          <a:bodyPr/>
          <a:lstStyle/>
          <a:p>
            <a:fld id="{43358468-A690-4B95-98B9-3C4841944A57}" type="slidenum">
              <a:rPr lang="fr-FR" smtClean="0"/>
              <a:pPr/>
              <a:t>37</a:t>
            </a:fld>
            <a:endParaRPr lang="fr-F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78313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260" y="814353"/>
            <a:ext cx="7002512" cy="4668342"/>
          </a:xfrm>
          <a:prstGeom prst="rect">
            <a:avLst/>
          </a:prstGeom>
        </p:spPr>
      </p:pic>
      <p:sp>
        <p:nvSpPr>
          <p:cNvPr id="3" name="Rectangle 2"/>
          <p:cNvSpPr/>
          <p:nvPr/>
        </p:nvSpPr>
        <p:spPr>
          <a:xfrm>
            <a:off x="1135352" y="784010"/>
            <a:ext cx="7218326" cy="4724789"/>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auto">
          <a:xfrm>
            <a:off x="0" y="5482695"/>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3" name="Rectangle 2"/>
          <p:cNvSpPr>
            <a:spLocks noChangeArrowheads="1"/>
          </p:cNvSpPr>
          <p:nvPr/>
        </p:nvSpPr>
        <p:spPr bwMode="auto">
          <a:xfrm>
            <a:off x="2871290" y="763078"/>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4" name="Espace réservé du numéro de diapositive 23"/>
          <p:cNvSpPr>
            <a:spLocks noGrp="1"/>
          </p:cNvSpPr>
          <p:nvPr>
            <p:ph type="sldNum" sz="quarter" idx="12"/>
          </p:nvPr>
        </p:nvSpPr>
        <p:spPr/>
        <p:txBody>
          <a:bodyPr/>
          <a:lstStyle/>
          <a:p>
            <a:fld id="{43358468-A690-4B95-98B9-3C4841944A57}" type="slidenum">
              <a:rPr lang="fr-FR" smtClean="0"/>
              <a:pPr/>
              <a:t>38</a:t>
            </a:fld>
            <a:endParaRPr lang="fr-FR"/>
          </a:p>
        </p:txBody>
      </p:sp>
      <p:sp>
        <p:nvSpPr>
          <p:cNvPr id="13" name="Sous-titre 2"/>
          <p:cNvSpPr txBox="1">
            <a:spLocks/>
          </p:cNvSpPr>
          <p:nvPr/>
        </p:nvSpPr>
        <p:spPr>
          <a:xfrm>
            <a:off x="1218393" y="2417086"/>
            <a:ext cx="6516941"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954" b="1" dirty="0"/>
              <a:t>La gestion de vos sinistres : </a:t>
            </a:r>
          </a:p>
          <a:p>
            <a:pPr algn="ctr"/>
            <a:r>
              <a:rPr lang="fr-FR" sz="2954" dirty="0"/>
              <a:t>Des solutions simples et personnalisées </a:t>
            </a:r>
          </a:p>
          <a:p>
            <a:pPr algn="ctr"/>
            <a:endParaRPr lang="fr-FR" sz="2954" dirty="0"/>
          </a:p>
          <a:p>
            <a:pPr algn="ctr"/>
            <a:endParaRPr lang="fr-FR" sz="2954"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55353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39</a:t>
            </a:fld>
            <a:endParaRPr lang="fr-FR"/>
          </a:p>
        </p:txBody>
      </p:sp>
      <p:sp>
        <p:nvSpPr>
          <p:cNvPr id="6" name="Espace réservé du texte 265"/>
          <p:cNvSpPr txBox="1">
            <a:spLocks/>
          </p:cNvSpPr>
          <p:nvPr/>
        </p:nvSpPr>
        <p:spPr>
          <a:xfrm>
            <a:off x="719878" y="1363284"/>
            <a:ext cx="4517781" cy="396752"/>
          </a:xfrm>
          <a:prstGeom prst="rect">
            <a:avLst/>
          </a:prstGeom>
        </p:spPr>
        <p:txBody>
          <a:bodyPr vert="horz" lIns="84406" tIns="42203" rIns="84406" bIns="42203" rtlCol="0" anchor="ctr">
            <a:normAutofit/>
          </a:bodyPr>
          <a:lstStyle>
            <a:defPPr>
              <a:defRPr lang="en-US"/>
            </a:defPPr>
            <a:lvl1pPr marL="0" algn="l" defTabSz="457200" rtl="0" eaLnBrk="1" latinLnBrk="0" hangingPunct="1">
              <a:defRPr sz="800" kern="1200">
                <a:solidFill>
                  <a:schemeClr val="tx1">
                    <a:tint val="75000"/>
                  </a:schemeClr>
                </a:solidFill>
                <a:latin typeface="Bahnschrift"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308"/>
              </a:lnSpc>
              <a:spcBef>
                <a:spcPct val="50000"/>
              </a:spcBef>
              <a:defRPr/>
            </a:pPr>
            <a:r>
              <a:rPr lang="fr-FR" sz="1292" b="1" dirty="0">
                <a:solidFill>
                  <a:srgbClr val="F07D00"/>
                </a:solidFill>
              </a:rPr>
              <a:t>Le circuit de la gestion administrative </a:t>
            </a:r>
          </a:p>
        </p:txBody>
      </p:sp>
      <p:sp>
        <p:nvSpPr>
          <p:cNvPr id="7" name="Espace réservé du texte 273"/>
          <p:cNvSpPr txBox="1">
            <a:spLocks/>
          </p:cNvSpPr>
          <p:nvPr/>
        </p:nvSpPr>
        <p:spPr>
          <a:xfrm>
            <a:off x="5098591" y="2163600"/>
            <a:ext cx="3540743" cy="2229358"/>
          </a:xfrm>
          <a:prstGeom prst="rect">
            <a:avLst/>
          </a:prstGeom>
          <a:solidFill>
            <a:srgbClr val="7D920C"/>
          </a:solidFill>
          <a:extLst/>
        </p:spPr>
        <p:txBody>
          <a:bodyPr vert="horz" lIns="84406" tIns="0" rIns="84406" bIns="42203" rtlCol="0" anchor="ctr">
            <a:normAutofit/>
          </a:bodyPr>
          <a:lstStyle>
            <a:defPPr>
              <a:defRPr lang="en-US"/>
            </a:defPPr>
            <a:lvl1pPr marL="0" algn="l" defTabSz="457200" rtl="0" eaLnBrk="1" latinLnBrk="0" hangingPunct="1">
              <a:defRPr sz="800" b="1" kern="1200">
                <a:solidFill>
                  <a:schemeClr val="tx1"/>
                </a:solidFill>
                <a:latin typeface="Arial" charset="0"/>
                <a:ea typeface="+mn-ea"/>
                <a:cs typeface="+mn-cs"/>
              </a:defRPr>
            </a:lvl1pPr>
            <a:lvl2pPr marL="171450" indent="-169863" algn="l" defTabSz="457200" rtl="0" eaLnBrk="1" latinLnBrk="0" hangingPunct="1">
              <a:defRPr sz="1800" b="1" kern="1200">
                <a:solidFill>
                  <a:schemeClr val="tx1"/>
                </a:solidFill>
                <a:latin typeface="Arial" charset="0"/>
                <a:ea typeface="+mn-ea"/>
                <a:cs typeface="+mn-cs"/>
              </a:defRPr>
            </a:lvl2pPr>
            <a:lvl3pPr marL="173038" indent="179388" algn="l" defTabSz="457200" rtl="0" eaLnBrk="1" latinLnBrk="0" hangingPunct="1">
              <a:defRPr sz="1800" b="1" kern="1200">
                <a:solidFill>
                  <a:schemeClr val="tx1"/>
                </a:solidFill>
                <a:latin typeface="Arial" charset="0"/>
                <a:ea typeface="+mn-ea"/>
                <a:cs typeface="+mn-cs"/>
              </a:defRPr>
            </a:lvl3pPr>
            <a:lvl4pPr marL="400050" indent="-285750" algn="l" defTabSz="457200" rtl="0" eaLnBrk="1" latinLnBrk="0" hangingPunct="1">
              <a:defRPr sz="1800" b="1" kern="1200">
                <a:solidFill>
                  <a:schemeClr val="tx1"/>
                </a:solidFill>
                <a:latin typeface="Arial" charset="0"/>
                <a:ea typeface="+mn-ea"/>
                <a:cs typeface="+mn-cs"/>
              </a:defRPr>
            </a:lvl4pPr>
            <a:lvl5pPr marL="458788" indent="1370013" algn="l" defTabSz="457200" rtl="0" eaLnBrk="1" latinLnBrk="0" hangingPunct="1">
              <a:defRPr sz="1800" b="1" kern="1200">
                <a:solidFill>
                  <a:schemeClr val="tx1"/>
                </a:solidFill>
                <a:latin typeface="Arial" charset="0"/>
                <a:ea typeface="+mn-ea"/>
                <a:cs typeface="+mn-cs"/>
              </a:defRPr>
            </a:lvl5pPr>
            <a:lvl6pPr marL="915988" indent="1370013" algn="l" defTabSz="457200" rtl="0" eaLnBrk="0" fontAlgn="base" latinLnBrk="0" hangingPunct="0">
              <a:spcBef>
                <a:spcPct val="0"/>
              </a:spcBef>
              <a:spcAft>
                <a:spcPct val="0"/>
              </a:spcAft>
              <a:defRPr sz="1800" b="1" kern="1200">
                <a:solidFill>
                  <a:schemeClr val="tx1"/>
                </a:solidFill>
                <a:latin typeface="Arial" charset="0"/>
                <a:ea typeface="+mn-ea"/>
                <a:cs typeface="+mn-cs"/>
              </a:defRPr>
            </a:lvl6pPr>
            <a:lvl7pPr marL="1373188" indent="1370013" algn="l" defTabSz="457200" rtl="0" eaLnBrk="0" fontAlgn="base" latinLnBrk="0" hangingPunct="0">
              <a:spcBef>
                <a:spcPct val="0"/>
              </a:spcBef>
              <a:spcAft>
                <a:spcPct val="0"/>
              </a:spcAft>
              <a:defRPr sz="1800" b="1" kern="1200">
                <a:solidFill>
                  <a:schemeClr val="tx1"/>
                </a:solidFill>
                <a:latin typeface="Arial" charset="0"/>
                <a:ea typeface="+mn-ea"/>
                <a:cs typeface="+mn-cs"/>
              </a:defRPr>
            </a:lvl7pPr>
            <a:lvl8pPr marL="1830388" indent="1370013" algn="l" defTabSz="457200" rtl="0" eaLnBrk="0" fontAlgn="base" latinLnBrk="0" hangingPunct="0">
              <a:spcBef>
                <a:spcPct val="0"/>
              </a:spcBef>
              <a:spcAft>
                <a:spcPct val="0"/>
              </a:spcAft>
              <a:defRPr sz="1800" b="1" kern="1200">
                <a:solidFill>
                  <a:schemeClr val="tx1"/>
                </a:solidFill>
                <a:latin typeface="Arial" charset="0"/>
                <a:ea typeface="+mn-ea"/>
                <a:cs typeface="+mn-cs"/>
              </a:defRPr>
            </a:lvl8pPr>
            <a:lvl9pPr marL="2287588" indent="1370013" algn="l" defTabSz="457200" rtl="0" eaLnBrk="0" fontAlgn="base" latinLnBrk="0" hangingPunct="0">
              <a:spcBef>
                <a:spcPct val="0"/>
              </a:spcBef>
              <a:spcAft>
                <a:spcPct val="0"/>
              </a:spcAft>
              <a:defRPr sz="1800" b="1" kern="1200">
                <a:solidFill>
                  <a:schemeClr val="tx1"/>
                </a:solidFill>
                <a:latin typeface="Arial" charset="0"/>
                <a:ea typeface="+mn-ea"/>
                <a:cs typeface="+mn-cs"/>
              </a:defRPr>
            </a:lvl9pPr>
          </a:lstStyle>
          <a:p>
            <a:pPr>
              <a:lnSpc>
                <a:spcPts val="1292"/>
              </a:lnSpc>
              <a:defRPr/>
            </a:pPr>
            <a:r>
              <a:rPr lang="fr-FR" altLang="fr-FR" sz="923" b="0" dirty="0">
                <a:solidFill>
                  <a:schemeClr val="bg1"/>
                </a:solidFill>
                <a:latin typeface="Bahnschrift SemiLight" panose="020B0502040204020203" pitchFamily="34" charset="0"/>
              </a:rPr>
              <a:t>Le gestionnaire du Centre de Gestion </a:t>
            </a:r>
          </a:p>
          <a:p>
            <a:pPr>
              <a:lnSpc>
                <a:spcPts val="1292"/>
              </a:lnSpc>
              <a:defRPr/>
            </a:pPr>
            <a:endParaRPr lang="fr-FR" altLang="fr-FR" sz="923" b="0" dirty="0">
              <a:solidFill>
                <a:schemeClr val="bg1"/>
              </a:solidFill>
              <a:latin typeface="Bahnschrift SemiLight" panose="020B0502040204020203" pitchFamily="34" charset="0"/>
            </a:endParaRPr>
          </a:p>
          <a:p>
            <a:pPr marL="263776" lvl="3" indent="-158265">
              <a:lnSpc>
                <a:spcPts val="1292"/>
              </a:lnSpc>
              <a:buClr>
                <a:srgbClr val="EF7D0B"/>
              </a:buClr>
              <a:buFont typeface="Wingdings" panose="05000000000000000000" pitchFamily="2" charset="2"/>
              <a:buChar char="v"/>
              <a:defRPr/>
            </a:pPr>
            <a:r>
              <a:rPr lang="fr-FR" altLang="fr-FR" sz="923" b="0" dirty="0">
                <a:solidFill>
                  <a:schemeClr val="bg1"/>
                </a:solidFill>
                <a:latin typeface="Bahnschrift SemiLight" panose="020B0502040204020203" pitchFamily="34" charset="0"/>
              </a:rPr>
              <a:t>      analyse les dossiers,</a:t>
            </a:r>
          </a:p>
          <a:p>
            <a:pPr lvl="3">
              <a:lnSpc>
                <a:spcPts val="1292"/>
              </a:lnSpc>
              <a:buClr>
                <a:srgbClr val="EF7D0B"/>
              </a:buClr>
              <a:buFont typeface="Wingdings" panose="05000000000000000000" pitchFamily="2" charset="2"/>
              <a:buChar char="v"/>
              <a:defRPr/>
            </a:pPr>
            <a:r>
              <a:rPr lang="fr-FR" altLang="fr-FR" sz="923" b="0" dirty="0">
                <a:solidFill>
                  <a:schemeClr val="bg1"/>
                </a:solidFill>
                <a:latin typeface="Bahnschrift SemiLight" panose="020B0502040204020203" pitchFamily="34" charset="0"/>
              </a:rPr>
              <a:t>effectue l’intégralité du traitement administratif et suit sur le plan comptable le règlement du sinistre</a:t>
            </a:r>
          </a:p>
          <a:p>
            <a:pPr lvl="3">
              <a:lnSpc>
                <a:spcPts val="1292"/>
              </a:lnSpc>
              <a:buClr>
                <a:srgbClr val="EF7D0B"/>
              </a:buClr>
              <a:buFont typeface="Wingdings" panose="05000000000000000000" pitchFamily="2" charset="2"/>
              <a:buChar char="v"/>
              <a:defRPr/>
            </a:pPr>
            <a:r>
              <a:rPr lang="fr-FR" altLang="fr-FR" sz="923" b="0" dirty="0">
                <a:solidFill>
                  <a:schemeClr val="bg1"/>
                </a:solidFill>
                <a:latin typeface="Bahnschrift SemiLight" panose="020B0502040204020203" pitchFamily="34" charset="0"/>
              </a:rPr>
              <a:t>complète avec les PV </a:t>
            </a:r>
          </a:p>
          <a:p>
            <a:pPr lvl="3">
              <a:lnSpc>
                <a:spcPts val="1292"/>
              </a:lnSpc>
              <a:buClr>
                <a:srgbClr val="EF7D0B"/>
              </a:buClr>
              <a:buFont typeface="Wingdings" panose="05000000000000000000" pitchFamily="2" charset="2"/>
              <a:buChar char="v"/>
              <a:defRPr/>
            </a:pPr>
            <a:r>
              <a:rPr lang="fr-FR" altLang="fr-FR" sz="923" b="0" dirty="0">
                <a:solidFill>
                  <a:schemeClr val="bg1"/>
                </a:solidFill>
                <a:latin typeface="Bahnschrift SemiLight" panose="020B0502040204020203" pitchFamily="34" charset="0"/>
              </a:rPr>
              <a:t>relance éventuellement les pièces manquantes</a:t>
            </a:r>
          </a:p>
          <a:p>
            <a:pPr lvl="3">
              <a:lnSpc>
                <a:spcPts val="1292"/>
              </a:lnSpc>
              <a:buClr>
                <a:srgbClr val="EF7D0B"/>
              </a:buClr>
              <a:buFont typeface="Wingdings" panose="05000000000000000000" pitchFamily="2" charset="2"/>
              <a:buChar char="v"/>
              <a:defRPr/>
            </a:pPr>
            <a:r>
              <a:rPr lang="fr-FR" altLang="fr-FR" sz="923" b="0" dirty="0">
                <a:solidFill>
                  <a:schemeClr val="bg1"/>
                </a:solidFill>
                <a:latin typeface="Bahnschrift SemiLight" panose="020B0502040204020203" pitchFamily="34" charset="0"/>
              </a:rPr>
              <a:t>clôture les dossiers auprès de l’assureur pour éviter des provisions injustifiées  qui viendraient dégrader la vision financière</a:t>
            </a:r>
            <a:endParaRPr lang="fr-FR" altLang="fr-FR" sz="923" dirty="0">
              <a:solidFill>
                <a:schemeClr val="bg1"/>
              </a:solidFill>
              <a:latin typeface="Bahnschrift SemiLight" panose="020B0502040204020203" pitchFamily="34" charset="0"/>
            </a:endParaRPr>
          </a:p>
        </p:txBody>
      </p:sp>
      <p:sp>
        <p:nvSpPr>
          <p:cNvPr id="8" name="Rectangle 7"/>
          <p:cNvSpPr/>
          <p:nvPr/>
        </p:nvSpPr>
        <p:spPr>
          <a:xfrm>
            <a:off x="5166417" y="4729741"/>
            <a:ext cx="2964473" cy="861774"/>
          </a:xfrm>
          <a:prstGeom prst="rect">
            <a:avLst/>
          </a:prstGeom>
        </p:spPr>
        <p:txBody>
          <a:bodyPr>
            <a:spAutoFit/>
          </a:bodyPr>
          <a:lstStyle/>
          <a:p>
            <a:pPr>
              <a:lnSpc>
                <a:spcPts val="2031"/>
              </a:lnSpc>
              <a:spcAft>
                <a:spcPts val="7223"/>
              </a:spcAft>
              <a:defRPr/>
            </a:pPr>
            <a:r>
              <a:rPr lang="fr-FR" sz="1292" spc="-42" dirty="0">
                <a:solidFill>
                  <a:schemeClr val="tx1">
                    <a:lumMod val="50000"/>
                    <a:lumOff val="50000"/>
                  </a:schemeClr>
                </a:solidFill>
                <a:latin typeface="Bahnschrift SemiLight" panose="020B0502040204020203" pitchFamily="34" charset="0"/>
              </a:rPr>
              <a:t>A réception du dossier complet, le délai maximum de traitement des prestations est </a:t>
            </a:r>
            <a:r>
              <a:rPr lang="fr-FR" sz="1292" spc="-42" dirty="0">
                <a:solidFill>
                  <a:srgbClr val="F07D00"/>
                </a:solidFill>
                <a:latin typeface="Bahnschrift SemiLight" panose="020B0502040204020203" pitchFamily="34" charset="0"/>
              </a:rPr>
              <a:t>de 10 jours </a:t>
            </a:r>
          </a:p>
        </p:txBody>
      </p:sp>
      <p:sp>
        <p:nvSpPr>
          <p:cNvPr id="9" name="Espace réservé du texte 268"/>
          <p:cNvSpPr txBox="1">
            <a:spLocks/>
          </p:cNvSpPr>
          <p:nvPr/>
        </p:nvSpPr>
        <p:spPr bwMode="auto">
          <a:xfrm>
            <a:off x="1304559" y="2245833"/>
            <a:ext cx="3393215" cy="490470"/>
          </a:xfrm>
          <a:prstGeom prst="roundRect">
            <a:avLst/>
          </a:prstGeom>
          <a:noFill/>
          <a:ln w="0">
            <a:solidFill>
              <a:srgbClr val="F07D00"/>
            </a:solidFill>
            <a:miter lim="800000"/>
            <a:headEnd/>
            <a:tailEnd/>
          </a:ln>
          <a:extLst/>
        </p:spPr>
        <p:txBody>
          <a:bodyPr vert="horz" wrap="square" lIns="0" tIns="0" rIns="0" bIns="0" numCol="1" anchor="ctr" anchorCtr="0" compatLnSpc="1">
            <a:prstTxWarp prst="textNoShape">
              <a:avLst/>
            </a:prstTxWarp>
          </a:bodyPr>
          <a:lstStyle>
            <a:lvl1pPr marL="342900" indent="-342900" algn="l" rtl="0" eaLnBrk="0" fontAlgn="base" hangingPunct="0">
              <a:spcBef>
                <a:spcPct val="20000"/>
              </a:spcBef>
              <a:spcAft>
                <a:spcPct val="0"/>
              </a:spcAft>
              <a:defRPr sz="1400" b="1">
                <a:solidFill>
                  <a:schemeClr val="accent1"/>
                </a:solidFill>
                <a:latin typeface="+mn-lt"/>
                <a:ea typeface="+mn-ea"/>
                <a:cs typeface="+mn-cs"/>
              </a:defRPr>
            </a:lvl1pPr>
            <a:lvl2pPr marL="171450" indent="-169863" algn="l" rtl="0" eaLnBrk="0" fontAlgn="base" hangingPunct="0">
              <a:spcBef>
                <a:spcPct val="20000"/>
              </a:spcBef>
              <a:spcAft>
                <a:spcPct val="0"/>
              </a:spcAft>
              <a:buClr>
                <a:schemeClr val="accent1"/>
              </a:buClr>
              <a:buFont typeface="Wingdings" pitchFamily="2" charset="2"/>
              <a:buChar char="ä"/>
              <a:defRPr sz="1400">
                <a:solidFill>
                  <a:srgbClr val="535355"/>
                </a:solidFill>
                <a:latin typeface="+mn-lt"/>
              </a:defRPr>
            </a:lvl2pPr>
            <a:lvl3pPr marL="173038" indent="179388" algn="l" rtl="0" eaLnBrk="0" fontAlgn="base" hangingPunct="0">
              <a:spcBef>
                <a:spcPct val="20000"/>
              </a:spcBef>
              <a:spcAft>
                <a:spcPct val="0"/>
              </a:spcAft>
              <a:buClr>
                <a:schemeClr val="accent1"/>
              </a:buClr>
              <a:buFont typeface="Wingdings" pitchFamily="2" charset="2"/>
              <a:buChar char="ä"/>
              <a:defRPr sz="1400" b="1">
                <a:solidFill>
                  <a:srgbClr val="535355"/>
                </a:solidFill>
                <a:latin typeface="+mn-lt"/>
              </a:defRPr>
            </a:lvl3pPr>
            <a:lvl4pPr marL="457200" indent="-103188" algn="l" rtl="0" eaLnBrk="0" fontAlgn="base" hangingPunct="0">
              <a:spcBef>
                <a:spcPct val="20000"/>
              </a:spcBef>
              <a:spcAft>
                <a:spcPct val="0"/>
              </a:spcAft>
              <a:buSzPct val="120000"/>
              <a:buFont typeface="Wingdings" pitchFamily="2" charset="2"/>
              <a:buChar char="§"/>
              <a:defRPr sz="1200">
                <a:solidFill>
                  <a:srgbClr val="535355"/>
                </a:solidFill>
                <a:latin typeface="+mn-lt"/>
              </a:defRPr>
            </a:lvl4pPr>
            <a:lvl5pPr marL="458788" indent="1370013" algn="l" rtl="0" eaLnBrk="0" fontAlgn="base" hangingPunct="0">
              <a:spcBef>
                <a:spcPct val="20000"/>
              </a:spcBef>
              <a:spcAft>
                <a:spcPct val="0"/>
              </a:spcAft>
              <a:defRPr sz="900">
                <a:solidFill>
                  <a:srgbClr val="535355"/>
                </a:solidFill>
                <a:latin typeface="+mn-lt"/>
              </a:defRPr>
            </a:lvl5pPr>
            <a:lvl6pPr marL="915988" algn="l" rtl="0" fontAlgn="base">
              <a:spcBef>
                <a:spcPct val="20000"/>
              </a:spcBef>
              <a:spcAft>
                <a:spcPct val="0"/>
              </a:spcAft>
              <a:defRPr sz="900">
                <a:solidFill>
                  <a:srgbClr val="535355"/>
                </a:solidFill>
                <a:latin typeface="+mn-lt"/>
              </a:defRPr>
            </a:lvl6pPr>
            <a:lvl7pPr marL="1373188" algn="l" rtl="0" fontAlgn="base">
              <a:spcBef>
                <a:spcPct val="20000"/>
              </a:spcBef>
              <a:spcAft>
                <a:spcPct val="0"/>
              </a:spcAft>
              <a:defRPr sz="900">
                <a:solidFill>
                  <a:srgbClr val="535355"/>
                </a:solidFill>
                <a:latin typeface="+mn-lt"/>
              </a:defRPr>
            </a:lvl7pPr>
            <a:lvl8pPr marL="1830388" algn="l" rtl="0" fontAlgn="base">
              <a:spcBef>
                <a:spcPct val="20000"/>
              </a:spcBef>
              <a:spcAft>
                <a:spcPct val="0"/>
              </a:spcAft>
              <a:defRPr sz="900">
                <a:solidFill>
                  <a:srgbClr val="535355"/>
                </a:solidFill>
                <a:latin typeface="+mn-lt"/>
              </a:defRPr>
            </a:lvl8pPr>
            <a:lvl9pPr marL="2287588" algn="l" rtl="0" fontAlgn="base">
              <a:spcBef>
                <a:spcPct val="20000"/>
              </a:spcBef>
              <a:spcAft>
                <a:spcPct val="0"/>
              </a:spcAft>
              <a:defRPr sz="900">
                <a:solidFill>
                  <a:srgbClr val="535355"/>
                </a:solidFill>
                <a:latin typeface="+mn-lt"/>
              </a:defRPr>
            </a:lvl9pPr>
          </a:lstStyle>
          <a:p>
            <a:pPr marL="0" indent="0" algn="ctr" defTabSz="844083">
              <a:lnSpc>
                <a:spcPts val="1292"/>
              </a:lnSpc>
              <a:defRPr/>
            </a:pPr>
            <a:r>
              <a:rPr lang="fr-FR" altLang="fr-FR" sz="1015" kern="0" dirty="0">
                <a:solidFill>
                  <a:schemeClr val="tx1">
                    <a:lumMod val="50000"/>
                    <a:lumOff val="50000"/>
                  </a:schemeClr>
                </a:solidFill>
                <a:latin typeface="Bahnschrift SemiLight" panose="020B0502040204020203" pitchFamily="34" charset="0"/>
              </a:rPr>
              <a:t>La collectivité déclare les sinistres </a:t>
            </a:r>
            <a:r>
              <a:rPr lang="fr-FR" altLang="fr-FR" sz="1015" kern="0" dirty="0" smtClean="0">
                <a:solidFill>
                  <a:schemeClr val="tx1">
                    <a:lumMod val="50000"/>
                    <a:lumOff val="50000"/>
                  </a:schemeClr>
                </a:solidFill>
                <a:latin typeface="Bahnschrift SemiLight" panose="020B0502040204020203" pitchFamily="34" charset="0"/>
              </a:rPr>
              <a:t> sur le site de VIVINTER</a:t>
            </a:r>
            <a:endParaRPr lang="fr-FR" altLang="fr-FR" sz="1015" kern="0" dirty="0">
              <a:solidFill>
                <a:schemeClr val="tx1">
                  <a:lumMod val="50000"/>
                  <a:lumOff val="50000"/>
                </a:schemeClr>
              </a:solidFill>
              <a:latin typeface="Bahnschrift SemiLight" panose="020B0502040204020203" pitchFamily="34" charset="0"/>
            </a:endParaRPr>
          </a:p>
        </p:txBody>
      </p:sp>
      <p:sp>
        <p:nvSpPr>
          <p:cNvPr id="10" name="Espace réservé du texte 269"/>
          <p:cNvSpPr txBox="1">
            <a:spLocks/>
          </p:cNvSpPr>
          <p:nvPr/>
        </p:nvSpPr>
        <p:spPr bwMode="auto">
          <a:xfrm>
            <a:off x="1310147" y="4372839"/>
            <a:ext cx="3389434" cy="540702"/>
          </a:xfrm>
          <a:prstGeom prst="roundRect">
            <a:avLst/>
          </a:prstGeom>
          <a:noFill/>
          <a:ln w="0">
            <a:solidFill>
              <a:srgbClr val="F07D00"/>
            </a:solidFill>
            <a:miter lim="800000"/>
            <a:headEnd/>
            <a:tailEnd/>
          </a:ln>
          <a:extLst/>
        </p:spPr>
        <p:txBody>
          <a:bodyPr vert="horz" wrap="square" lIns="0" tIns="0" rIns="0" bIns="0" numCol="1" anchor="ctr" anchorCtr="0" compatLnSpc="1">
            <a:prstTxWarp prst="textNoShape">
              <a:avLst/>
            </a:prstTxWarp>
          </a:bodyPr>
          <a:lstStyle>
            <a:defPPr>
              <a:defRPr lang="fr-FR"/>
            </a:defPPr>
            <a:lvl1pPr marR="0" lvl="0" indent="0" algn="ctr" eaLnBrk="0" fontAlgn="base" hangingPunct="0">
              <a:lnSpc>
                <a:spcPts val="1400"/>
              </a:lnSpc>
              <a:spcBef>
                <a:spcPct val="20000"/>
              </a:spcBef>
              <a:spcAft>
                <a:spcPct val="0"/>
              </a:spcAft>
              <a:buClrTx/>
              <a:buSzTx/>
              <a:buFontTx/>
              <a:buNone/>
              <a:tabLst/>
              <a:defRPr sz="1100" b="1" kern="0">
                <a:solidFill>
                  <a:srgbClr val="000000"/>
                </a:solidFill>
                <a:latin typeface="Arial"/>
              </a:defRPr>
            </a:lvl1pPr>
            <a:lvl2pPr marL="171450" indent="-169863" eaLnBrk="0" fontAlgn="base" hangingPunct="0">
              <a:spcBef>
                <a:spcPct val="20000"/>
              </a:spcBef>
              <a:spcAft>
                <a:spcPct val="0"/>
              </a:spcAft>
              <a:buClr>
                <a:schemeClr val="accent1"/>
              </a:buClr>
              <a:buFont typeface="Wingdings" pitchFamily="2" charset="2"/>
              <a:buChar char="ä"/>
              <a:defRPr sz="1400">
                <a:solidFill>
                  <a:srgbClr val="535355"/>
                </a:solidFill>
              </a:defRPr>
            </a:lvl2pPr>
            <a:lvl3pPr marL="173038" indent="179388" eaLnBrk="0" fontAlgn="base" hangingPunct="0">
              <a:spcBef>
                <a:spcPct val="20000"/>
              </a:spcBef>
              <a:spcAft>
                <a:spcPct val="0"/>
              </a:spcAft>
              <a:buClr>
                <a:schemeClr val="accent1"/>
              </a:buClr>
              <a:buFont typeface="Wingdings" pitchFamily="2" charset="2"/>
              <a:buChar char="ä"/>
              <a:defRPr sz="1400" b="1">
                <a:solidFill>
                  <a:srgbClr val="535355"/>
                </a:solidFill>
              </a:defRPr>
            </a:lvl3pPr>
            <a:lvl4pPr marL="457200" indent="-103188" eaLnBrk="0" fontAlgn="base" hangingPunct="0">
              <a:spcBef>
                <a:spcPct val="20000"/>
              </a:spcBef>
              <a:spcAft>
                <a:spcPct val="0"/>
              </a:spcAft>
              <a:buSzPct val="120000"/>
              <a:buFont typeface="Wingdings" pitchFamily="2" charset="2"/>
              <a:buChar char="§"/>
              <a:defRPr sz="1200">
                <a:solidFill>
                  <a:srgbClr val="535355"/>
                </a:solidFill>
              </a:defRPr>
            </a:lvl4pPr>
            <a:lvl5pPr marL="458788" indent="1370013" eaLnBrk="0" fontAlgn="base" hangingPunct="0">
              <a:spcBef>
                <a:spcPct val="20000"/>
              </a:spcBef>
              <a:spcAft>
                <a:spcPct val="0"/>
              </a:spcAft>
              <a:defRPr sz="900">
                <a:solidFill>
                  <a:srgbClr val="535355"/>
                </a:solidFill>
              </a:defRPr>
            </a:lvl5pPr>
            <a:lvl6pPr marL="915988" fontAlgn="base">
              <a:spcBef>
                <a:spcPct val="20000"/>
              </a:spcBef>
              <a:spcAft>
                <a:spcPct val="0"/>
              </a:spcAft>
              <a:defRPr sz="900">
                <a:solidFill>
                  <a:srgbClr val="535355"/>
                </a:solidFill>
              </a:defRPr>
            </a:lvl6pPr>
            <a:lvl7pPr marL="1373188" fontAlgn="base">
              <a:spcBef>
                <a:spcPct val="20000"/>
              </a:spcBef>
              <a:spcAft>
                <a:spcPct val="0"/>
              </a:spcAft>
              <a:defRPr sz="900">
                <a:solidFill>
                  <a:srgbClr val="535355"/>
                </a:solidFill>
              </a:defRPr>
            </a:lvl7pPr>
            <a:lvl8pPr marL="1830388" fontAlgn="base">
              <a:spcBef>
                <a:spcPct val="20000"/>
              </a:spcBef>
              <a:spcAft>
                <a:spcPct val="0"/>
              </a:spcAft>
              <a:defRPr sz="900">
                <a:solidFill>
                  <a:srgbClr val="535355"/>
                </a:solidFill>
              </a:defRPr>
            </a:lvl8pPr>
            <a:lvl9pPr marL="2287588" fontAlgn="base">
              <a:spcBef>
                <a:spcPct val="20000"/>
              </a:spcBef>
              <a:spcAft>
                <a:spcPct val="0"/>
              </a:spcAft>
              <a:defRPr sz="900">
                <a:solidFill>
                  <a:srgbClr val="535355"/>
                </a:solidFill>
              </a:defRPr>
            </a:lvl9pPr>
          </a:lstStyle>
          <a:p>
            <a:r>
              <a:rPr lang="fr-FR" altLang="fr-FR" sz="1015" dirty="0">
                <a:solidFill>
                  <a:schemeClr val="tx1">
                    <a:lumMod val="50000"/>
                    <a:lumOff val="50000"/>
                  </a:schemeClr>
                </a:solidFill>
                <a:latin typeface="Bahnschrift SemiLight" panose="020B0502040204020203" pitchFamily="34" charset="0"/>
              </a:rPr>
              <a:t>Émission du règlement par virement</a:t>
            </a:r>
          </a:p>
        </p:txBody>
      </p:sp>
      <p:sp>
        <p:nvSpPr>
          <p:cNvPr id="11" name="Espace réservé du texte 270"/>
          <p:cNvSpPr txBox="1">
            <a:spLocks/>
          </p:cNvSpPr>
          <p:nvPr/>
        </p:nvSpPr>
        <p:spPr bwMode="auto">
          <a:xfrm>
            <a:off x="1304559" y="2910523"/>
            <a:ext cx="3389434" cy="579766"/>
          </a:xfrm>
          <a:prstGeom prst="roundRect">
            <a:avLst/>
          </a:prstGeom>
          <a:noFill/>
          <a:ln w="0">
            <a:solidFill>
              <a:srgbClr val="F07D00"/>
            </a:solidFill>
            <a:miter lim="800000"/>
            <a:headEnd/>
            <a:tailEnd/>
          </a:ln>
          <a:extLst/>
        </p:spPr>
        <p:txBody>
          <a:bodyPr vert="horz" wrap="square" lIns="0" tIns="0" rIns="0" bIns="0" numCol="1" anchor="ctr" anchorCtr="0" compatLnSpc="1">
            <a:prstTxWarp prst="textNoShape">
              <a:avLst/>
            </a:prstTxWarp>
          </a:bodyPr>
          <a:lstStyle>
            <a:defPPr>
              <a:defRPr lang="fr-FR"/>
            </a:defPPr>
            <a:lvl1pPr marR="0" lvl="0" indent="0" algn="ctr" eaLnBrk="0" fontAlgn="base" hangingPunct="0">
              <a:lnSpc>
                <a:spcPts val="1400"/>
              </a:lnSpc>
              <a:spcBef>
                <a:spcPct val="20000"/>
              </a:spcBef>
              <a:spcAft>
                <a:spcPct val="0"/>
              </a:spcAft>
              <a:buClrTx/>
              <a:buSzTx/>
              <a:buFontTx/>
              <a:buNone/>
              <a:tabLst/>
              <a:defRPr sz="1100" b="1" kern="0">
                <a:solidFill>
                  <a:srgbClr val="000000"/>
                </a:solidFill>
                <a:latin typeface="Arial"/>
              </a:defRPr>
            </a:lvl1pPr>
            <a:lvl2pPr marL="171450" indent="-169863" eaLnBrk="0" fontAlgn="base" hangingPunct="0">
              <a:spcBef>
                <a:spcPct val="20000"/>
              </a:spcBef>
              <a:spcAft>
                <a:spcPct val="0"/>
              </a:spcAft>
              <a:buClr>
                <a:schemeClr val="accent1"/>
              </a:buClr>
              <a:buFont typeface="Wingdings" pitchFamily="2" charset="2"/>
              <a:buChar char="ä"/>
              <a:defRPr sz="1400">
                <a:solidFill>
                  <a:srgbClr val="535355"/>
                </a:solidFill>
              </a:defRPr>
            </a:lvl2pPr>
            <a:lvl3pPr marL="173038" indent="179388" eaLnBrk="0" fontAlgn="base" hangingPunct="0">
              <a:spcBef>
                <a:spcPct val="20000"/>
              </a:spcBef>
              <a:spcAft>
                <a:spcPct val="0"/>
              </a:spcAft>
              <a:buClr>
                <a:schemeClr val="accent1"/>
              </a:buClr>
              <a:buFont typeface="Wingdings" pitchFamily="2" charset="2"/>
              <a:buChar char="ä"/>
              <a:defRPr sz="1400" b="1">
                <a:solidFill>
                  <a:srgbClr val="535355"/>
                </a:solidFill>
              </a:defRPr>
            </a:lvl3pPr>
            <a:lvl4pPr marL="457200" indent="-103188" eaLnBrk="0" fontAlgn="base" hangingPunct="0">
              <a:spcBef>
                <a:spcPct val="20000"/>
              </a:spcBef>
              <a:spcAft>
                <a:spcPct val="0"/>
              </a:spcAft>
              <a:buSzPct val="120000"/>
              <a:buFont typeface="Wingdings" pitchFamily="2" charset="2"/>
              <a:buChar char="§"/>
              <a:defRPr sz="1200">
                <a:solidFill>
                  <a:srgbClr val="535355"/>
                </a:solidFill>
              </a:defRPr>
            </a:lvl4pPr>
            <a:lvl5pPr marL="458788" indent="1370013" eaLnBrk="0" fontAlgn="base" hangingPunct="0">
              <a:spcBef>
                <a:spcPct val="20000"/>
              </a:spcBef>
              <a:spcAft>
                <a:spcPct val="0"/>
              </a:spcAft>
              <a:defRPr sz="900">
                <a:solidFill>
                  <a:srgbClr val="535355"/>
                </a:solidFill>
              </a:defRPr>
            </a:lvl5pPr>
            <a:lvl6pPr marL="915988" fontAlgn="base">
              <a:spcBef>
                <a:spcPct val="20000"/>
              </a:spcBef>
              <a:spcAft>
                <a:spcPct val="0"/>
              </a:spcAft>
              <a:defRPr sz="900">
                <a:solidFill>
                  <a:srgbClr val="535355"/>
                </a:solidFill>
              </a:defRPr>
            </a:lvl6pPr>
            <a:lvl7pPr marL="1373188" fontAlgn="base">
              <a:spcBef>
                <a:spcPct val="20000"/>
              </a:spcBef>
              <a:spcAft>
                <a:spcPct val="0"/>
              </a:spcAft>
              <a:defRPr sz="900">
                <a:solidFill>
                  <a:srgbClr val="535355"/>
                </a:solidFill>
              </a:defRPr>
            </a:lvl7pPr>
            <a:lvl8pPr marL="1830388" fontAlgn="base">
              <a:spcBef>
                <a:spcPct val="20000"/>
              </a:spcBef>
              <a:spcAft>
                <a:spcPct val="0"/>
              </a:spcAft>
              <a:defRPr sz="900">
                <a:solidFill>
                  <a:srgbClr val="535355"/>
                </a:solidFill>
              </a:defRPr>
            </a:lvl8pPr>
            <a:lvl9pPr marL="2287588" fontAlgn="base">
              <a:spcBef>
                <a:spcPct val="20000"/>
              </a:spcBef>
              <a:spcAft>
                <a:spcPct val="0"/>
              </a:spcAft>
              <a:defRPr sz="900">
                <a:solidFill>
                  <a:srgbClr val="535355"/>
                </a:solidFill>
              </a:defRPr>
            </a:lvl9pPr>
          </a:lstStyle>
          <a:p>
            <a:pPr>
              <a:lnSpc>
                <a:spcPct val="100000"/>
              </a:lnSpc>
              <a:spcBef>
                <a:spcPts val="0"/>
              </a:spcBef>
            </a:pPr>
            <a:r>
              <a:rPr lang="fr-FR" altLang="fr-FR" sz="1015" dirty="0">
                <a:solidFill>
                  <a:schemeClr val="tx1">
                    <a:lumMod val="50000"/>
                    <a:lumOff val="50000"/>
                  </a:schemeClr>
                </a:solidFill>
                <a:latin typeface="Bahnschrift SemiLight" panose="020B0502040204020203" pitchFamily="34" charset="0"/>
              </a:rPr>
              <a:t>Le gestionnaire du CDG </a:t>
            </a:r>
            <a:r>
              <a:rPr lang="fr-FR" altLang="fr-FR" sz="1015" dirty="0" smtClean="0">
                <a:solidFill>
                  <a:schemeClr val="tx1">
                    <a:lumMod val="50000"/>
                    <a:lumOff val="50000"/>
                  </a:schemeClr>
                </a:solidFill>
                <a:latin typeface="Bahnschrift SemiLight" panose="020B0502040204020203" pitchFamily="34" charset="0"/>
              </a:rPr>
              <a:t>vérifie si le </a:t>
            </a:r>
            <a:r>
              <a:rPr lang="fr-FR" altLang="fr-FR" sz="1015" dirty="0">
                <a:solidFill>
                  <a:schemeClr val="tx1">
                    <a:lumMod val="50000"/>
                    <a:lumOff val="50000"/>
                  </a:schemeClr>
                </a:solidFill>
                <a:latin typeface="Bahnschrift SemiLight" panose="020B0502040204020203" pitchFamily="34" charset="0"/>
              </a:rPr>
              <a:t>dossier complet pour l’indemnisation</a:t>
            </a:r>
          </a:p>
        </p:txBody>
      </p:sp>
      <p:sp>
        <p:nvSpPr>
          <p:cNvPr id="12" name="Espace réservé du texte 271"/>
          <p:cNvSpPr txBox="1">
            <a:spLocks/>
          </p:cNvSpPr>
          <p:nvPr/>
        </p:nvSpPr>
        <p:spPr bwMode="auto">
          <a:xfrm>
            <a:off x="1310147" y="3660135"/>
            <a:ext cx="3389434" cy="579766"/>
          </a:xfrm>
          <a:prstGeom prst="roundRect">
            <a:avLst/>
          </a:prstGeom>
          <a:noFill/>
          <a:ln w="0">
            <a:solidFill>
              <a:srgbClr val="F07D00"/>
            </a:solidFill>
            <a:miter lim="800000"/>
            <a:headEnd/>
            <a:tailEnd/>
          </a:ln>
          <a:extLst/>
        </p:spPr>
        <p:txBody>
          <a:bodyPr vert="horz" wrap="square" lIns="0" tIns="0" rIns="0" bIns="0" numCol="1" anchor="ctr" anchorCtr="0" compatLnSpc="1">
            <a:prstTxWarp prst="textNoShape">
              <a:avLst/>
            </a:prstTxWarp>
          </a:bodyPr>
          <a:lstStyle>
            <a:defPPr>
              <a:defRPr lang="fr-FR"/>
            </a:defPPr>
            <a:lvl1pPr marR="0" lvl="0" indent="0" algn="ctr" eaLnBrk="0" fontAlgn="base" hangingPunct="0">
              <a:lnSpc>
                <a:spcPts val="1400"/>
              </a:lnSpc>
              <a:spcBef>
                <a:spcPct val="20000"/>
              </a:spcBef>
              <a:spcAft>
                <a:spcPct val="0"/>
              </a:spcAft>
              <a:buClrTx/>
              <a:buSzTx/>
              <a:buFontTx/>
              <a:buNone/>
              <a:tabLst/>
              <a:defRPr sz="1100" b="1" kern="0">
                <a:solidFill>
                  <a:srgbClr val="000000"/>
                </a:solidFill>
                <a:latin typeface="Arial"/>
              </a:defRPr>
            </a:lvl1pPr>
            <a:lvl2pPr marL="171450" indent="-169863" eaLnBrk="0" fontAlgn="base" hangingPunct="0">
              <a:spcBef>
                <a:spcPct val="20000"/>
              </a:spcBef>
              <a:spcAft>
                <a:spcPct val="0"/>
              </a:spcAft>
              <a:buClr>
                <a:schemeClr val="accent1"/>
              </a:buClr>
              <a:buFont typeface="Wingdings" pitchFamily="2" charset="2"/>
              <a:buChar char="ä"/>
              <a:defRPr sz="1400">
                <a:solidFill>
                  <a:srgbClr val="535355"/>
                </a:solidFill>
              </a:defRPr>
            </a:lvl2pPr>
            <a:lvl3pPr marL="173038" indent="179388" eaLnBrk="0" fontAlgn="base" hangingPunct="0">
              <a:spcBef>
                <a:spcPct val="20000"/>
              </a:spcBef>
              <a:spcAft>
                <a:spcPct val="0"/>
              </a:spcAft>
              <a:buClr>
                <a:schemeClr val="accent1"/>
              </a:buClr>
              <a:buFont typeface="Wingdings" pitchFamily="2" charset="2"/>
              <a:buChar char="ä"/>
              <a:defRPr sz="1400" b="1">
                <a:solidFill>
                  <a:srgbClr val="535355"/>
                </a:solidFill>
              </a:defRPr>
            </a:lvl3pPr>
            <a:lvl4pPr marL="457200" indent="-103188" eaLnBrk="0" fontAlgn="base" hangingPunct="0">
              <a:spcBef>
                <a:spcPct val="20000"/>
              </a:spcBef>
              <a:spcAft>
                <a:spcPct val="0"/>
              </a:spcAft>
              <a:buSzPct val="120000"/>
              <a:buFont typeface="Wingdings" pitchFamily="2" charset="2"/>
              <a:buChar char="§"/>
              <a:defRPr sz="1200">
                <a:solidFill>
                  <a:srgbClr val="535355"/>
                </a:solidFill>
              </a:defRPr>
            </a:lvl4pPr>
            <a:lvl5pPr marL="458788" indent="1370013" eaLnBrk="0" fontAlgn="base" hangingPunct="0">
              <a:spcBef>
                <a:spcPct val="20000"/>
              </a:spcBef>
              <a:spcAft>
                <a:spcPct val="0"/>
              </a:spcAft>
              <a:defRPr sz="900">
                <a:solidFill>
                  <a:srgbClr val="535355"/>
                </a:solidFill>
              </a:defRPr>
            </a:lvl5pPr>
            <a:lvl6pPr marL="915988" fontAlgn="base">
              <a:spcBef>
                <a:spcPct val="20000"/>
              </a:spcBef>
              <a:spcAft>
                <a:spcPct val="0"/>
              </a:spcAft>
              <a:defRPr sz="900">
                <a:solidFill>
                  <a:srgbClr val="535355"/>
                </a:solidFill>
              </a:defRPr>
            </a:lvl6pPr>
            <a:lvl7pPr marL="1373188" fontAlgn="base">
              <a:spcBef>
                <a:spcPct val="20000"/>
              </a:spcBef>
              <a:spcAft>
                <a:spcPct val="0"/>
              </a:spcAft>
              <a:defRPr sz="900">
                <a:solidFill>
                  <a:srgbClr val="535355"/>
                </a:solidFill>
              </a:defRPr>
            </a:lvl7pPr>
            <a:lvl8pPr marL="1830388" fontAlgn="base">
              <a:spcBef>
                <a:spcPct val="20000"/>
              </a:spcBef>
              <a:spcAft>
                <a:spcPct val="0"/>
              </a:spcAft>
              <a:defRPr sz="900">
                <a:solidFill>
                  <a:srgbClr val="535355"/>
                </a:solidFill>
              </a:defRPr>
            </a:lvl8pPr>
            <a:lvl9pPr marL="2287588" fontAlgn="base">
              <a:spcBef>
                <a:spcPct val="20000"/>
              </a:spcBef>
              <a:spcAft>
                <a:spcPct val="0"/>
              </a:spcAft>
              <a:defRPr sz="900">
                <a:solidFill>
                  <a:srgbClr val="535355"/>
                </a:solidFill>
              </a:defRPr>
            </a:lvl9pPr>
          </a:lstStyle>
          <a:p>
            <a:r>
              <a:rPr lang="fr-FR" altLang="fr-FR" sz="1015" dirty="0">
                <a:solidFill>
                  <a:schemeClr val="tx1">
                    <a:lumMod val="50000"/>
                    <a:lumOff val="50000"/>
                  </a:schemeClr>
                </a:solidFill>
                <a:latin typeface="Bahnschrift SemiLight" panose="020B0502040204020203" pitchFamily="34" charset="0"/>
              </a:rPr>
              <a:t>Le gestionnaire du CDG valide la demande de remboursement et envoie au paiement</a:t>
            </a:r>
          </a:p>
        </p:txBody>
      </p:sp>
      <p:sp>
        <p:nvSpPr>
          <p:cNvPr id="13" name="Espace réservé du texte 272"/>
          <p:cNvSpPr txBox="1">
            <a:spLocks/>
          </p:cNvSpPr>
          <p:nvPr/>
        </p:nvSpPr>
        <p:spPr bwMode="auto">
          <a:xfrm>
            <a:off x="1304560" y="5055984"/>
            <a:ext cx="3389434" cy="646234"/>
          </a:xfrm>
          <a:prstGeom prst="roundRect">
            <a:avLst/>
          </a:prstGeom>
          <a:noFill/>
          <a:ln w="0">
            <a:solidFill>
              <a:srgbClr val="F07D00"/>
            </a:solidFill>
            <a:miter lim="800000"/>
            <a:headEnd/>
            <a:tailEnd/>
          </a:ln>
          <a:extLst/>
        </p:spPr>
        <p:txBody>
          <a:bodyPr vert="horz" wrap="square" lIns="0" tIns="0" rIns="0" bIns="0" numCol="1" anchor="ctr" anchorCtr="0" compatLnSpc="1">
            <a:prstTxWarp prst="textNoShape">
              <a:avLst/>
            </a:prstTxWarp>
          </a:bodyPr>
          <a:lstStyle>
            <a:defPPr>
              <a:defRPr lang="fr-FR"/>
            </a:defPPr>
            <a:lvl1pPr marR="0" lvl="0" indent="0" algn="ctr" eaLnBrk="0" fontAlgn="base" hangingPunct="0">
              <a:lnSpc>
                <a:spcPts val="1400"/>
              </a:lnSpc>
              <a:spcBef>
                <a:spcPct val="20000"/>
              </a:spcBef>
              <a:spcAft>
                <a:spcPct val="0"/>
              </a:spcAft>
              <a:buClrTx/>
              <a:buSzTx/>
              <a:buFontTx/>
              <a:buNone/>
              <a:tabLst/>
              <a:defRPr sz="1100" b="1" kern="0">
                <a:solidFill>
                  <a:srgbClr val="000000"/>
                </a:solidFill>
                <a:latin typeface="Arial"/>
              </a:defRPr>
            </a:lvl1pPr>
            <a:lvl2pPr marL="171450" indent="-169863" eaLnBrk="0" fontAlgn="base" hangingPunct="0">
              <a:spcBef>
                <a:spcPct val="20000"/>
              </a:spcBef>
              <a:spcAft>
                <a:spcPct val="0"/>
              </a:spcAft>
              <a:buClr>
                <a:schemeClr val="accent1"/>
              </a:buClr>
              <a:buFont typeface="Wingdings" pitchFamily="2" charset="2"/>
              <a:buChar char="ä"/>
              <a:defRPr sz="1400">
                <a:solidFill>
                  <a:srgbClr val="535355"/>
                </a:solidFill>
              </a:defRPr>
            </a:lvl2pPr>
            <a:lvl3pPr marL="173038" indent="179388" eaLnBrk="0" fontAlgn="base" hangingPunct="0">
              <a:spcBef>
                <a:spcPct val="20000"/>
              </a:spcBef>
              <a:spcAft>
                <a:spcPct val="0"/>
              </a:spcAft>
              <a:buClr>
                <a:schemeClr val="accent1"/>
              </a:buClr>
              <a:buFont typeface="Wingdings" pitchFamily="2" charset="2"/>
              <a:buChar char="ä"/>
              <a:defRPr sz="1400" b="1">
                <a:solidFill>
                  <a:srgbClr val="535355"/>
                </a:solidFill>
              </a:defRPr>
            </a:lvl3pPr>
            <a:lvl4pPr marL="457200" indent="-103188" eaLnBrk="0" fontAlgn="base" hangingPunct="0">
              <a:spcBef>
                <a:spcPct val="20000"/>
              </a:spcBef>
              <a:spcAft>
                <a:spcPct val="0"/>
              </a:spcAft>
              <a:buSzPct val="120000"/>
              <a:buFont typeface="Wingdings" pitchFamily="2" charset="2"/>
              <a:buChar char="§"/>
              <a:defRPr sz="1200">
                <a:solidFill>
                  <a:srgbClr val="535355"/>
                </a:solidFill>
              </a:defRPr>
            </a:lvl4pPr>
            <a:lvl5pPr marL="458788" indent="1370013" eaLnBrk="0" fontAlgn="base" hangingPunct="0">
              <a:spcBef>
                <a:spcPct val="20000"/>
              </a:spcBef>
              <a:spcAft>
                <a:spcPct val="0"/>
              </a:spcAft>
              <a:defRPr sz="900">
                <a:solidFill>
                  <a:srgbClr val="535355"/>
                </a:solidFill>
              </a:defRPr>
            </a:lvl5pPr>
            <a:lvl6pPr marL="915988" fontAlgn="base">
              <a:spcBef>
                <a:spcPct val="20000"/>
              </a:spcBef>
              <a:spcAft>
                <a:spcPct val="0"/>
              </a:spcAft>
              <a:defRPr sz="900">
                <a:solidFill>
                  <a:srgbClr val="535355"/>
                </a:solidFill>
              </a:defRPr>
            </a:lvl6pPr>
            <a:lvl7pPr marL="1373188" fontAlgn="base">
              <a:spcBef>
                <a:spcPct val="20000"/>
              </a:spcBef>
              <a:spcAft>
                <a:spcPct val="0"/>
              </a:spcAft>
              <a:defRPr sz="900">
                <a:solidFill>
                  <a:srgbClr val="535355"/>
                </a:solidFill>
              </a:defRPr>
            </a:lvl7pPr>
            <a:lvl8pPr marL="1830388" fontAlgn="base">
              <a:spcBef>
                <a:spcPct val="20000"/>
              </a:spcBef>
              <a:spcAft>
                <a:spcPct val="0"/>
              </a:spcAft>
              <a:defRPr sz="900">
                <a:solidFill>
                  <a:srgbClr val="535355"/>
                </a:solidFill>
              </a:defRPr>
            </a:lvl8pPr>
            <a:lvl9pPr marL="2287588" fontAlgn="base">
              <a:spcBef>
                <a:spcPct val="20000"/>
              </a:spcBef>
              <a:spcAft>
                <a:spcPct val="0"/>
              </a:spcAft>
              <a:defRPr sz="900">
                <a:solidFill>
                  <a:srgbClr val="535355"/>
                </a:solidFill>
              </a:defRPr>
            </a:lvl9pPr>
          </a:lstStyle>
          <a:p>
            <a:r>
              <a:rPr lang="fr-FR" altLang="fr-FR" sz="1015" dirty="0">
                <a:solidFill>
                  <a:schemeClr val="tx1">
                    <a:lumMod val="50000"/>
                    <a:lumOff val="50000"/>
                  </a:schemeClr>
                </a:solidFill>
                <a:latin typeface="Bahnschrift SemiLight" panose="020B0502040204020203" pitchFamily="34" charset="0"/>
              </a:rPr>
              <a:t>Envoi des décomptes et bordereaux de prestations </a:t>
            </a:r>
          </a:p>
          <a:p>
            <a:r>
              <a:rPr lang="fr-FR" altLang="fr-FR" sz="1015" dirty="0">
                <a:solidFill>
                  <a:schemeClr val="tx1">
                    <a:lumMod val="50000"/>
                    <a:lumOff val="50000"/>
                  </a:schemeClr>
                </a:solidFill>
                <a:latin typeface="Bahnschrift SemiLight" panose="020B0502040204020203" pitchFamily="34" charset="0"/>
              </a:rPr>
              <a:t>à la </a:t>
            </a:r>
            <a:r>
              <a:rPr lang="fr-FR" altLang="fr-FR" sz="1015" dirty="0" smtClean="0">
                <a:solidFill>
                  <a:schemeClr val="tx1">
                    <a:lumMod val="50000"/>
                    <a:lumOff val="50000"/>
                  </a:schemeClr>
                </a:solidFill>
                <a:latin typeface="Bahnschrift SemiLight" panose="020B0502040204020203" pitchFamily="34" charset="0"/>
              </a:rPr>
              <a:t>collectivité et sa trésorerie de rattachement par mail</a:t>
            </a:r>
            <a:endParaRPr lang="fr-FR" altLang="fr-FR" sz="1015" dirty="0">
              <a:solidFill>
                <a:schemeClr val="tx1">
                  <a:lumMod val="50000"/>
                  <a:lumOff val="50000"/>
                </a:schemeClr>
              </a:solidFill>
              <a:latin typeface="Bahnschrift SemiLight" panose="020B0502040204020203" pitchFamily="34" charset="0"/>
            </a:endParaRPr>
          </a:p>
        </p:txBody>
      </p:sp>
      <p:sp>
        <p:nvSpPr>
          <p:cNvPr id="14" name="Flèche vers le bas 3"/>
          <p:cNvSpPr>
            <a:spLocks noChangeArrowheads="1"/>
          </p:cNvSpPr>
          <p:nvPr/>
        </p:nvSpPr>
        <p:spPr bwMode="auto">
          <a:xfrm>
            <a:off x="719877" y="2271151"/>
            <a:ext cx="381846" cy="442374"/>
          </a:xfrm>
          <a:prstGeom prst="downArrow">
            <a:avLst>
              <a:gd name="adj1" fmla="val 50000"/>
              <a:gd name="adj2" fmla="val 49954"/>
            </a:avLst>
          </a:prstGeom>
          <a:solidFill>
            <a:srgbClr val="EF7D0B"/>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defTabSz="844083" fontAlgn="base">
              <a:spcBef>
                <a:spcPct val="0"/>
              </a:spcBef>
              <a:spcAft>
                <a:spcPct val="0"/>
              </a:spcAft>
              <a:defRPr/>
            </a:pPr>
            <a:endParaRPr lang="fr-FR" altLang="fr-FR" sz="1662" kern="0">
              <a:solidFill>
                <a:schemeClr val="tx1">
                  <a:lumMod val="50000"/>
                  <a:lumOff val="50000"/>
                </a:schemeClr>
              </a:solidFill>
              <a:latin typeface="Bahnschrift SemiLight" panose="020B0502040204020203" pitchFamily="34" charset="0"/>
            </a:endParaRPr>
          </a:p>
        </p:txBody>
      </p:sp>
      <p:sp>
        <p:nvSpPr>
          <p:cNvPr id="16" name="Titre 3"/>
          <p:cNvSpPr>
            <a:spLocks noGrp="1"/>
          </p:cNvSpPr>
          <p:nvPr>
            <p:ph type="title"/>
          </p:nvPr>
        </p:nvSpPr>
        <p:spPr>
          <a:xfrm>
            <a:off x="560823" y="821640"/>
            <a:ext cx="8078511" cy="549541"/>
          </a:xfrm>
        </p:spPr>
        <p:txBody>
          <a:bodyPr/>
          <a:lstStyle/>
          <a:p>
            <a:r>
              <a:rPr lang="fr-FR" sz="1662" dirty="0"/>
              <a:t>LA GESTION DE VOS SINISTRES : DES SOLUTIONS SIMPLES ET PERSONNALISÉES</a:t>
            </a:r>
            <a:br>
              <a:rPr lang="fr-FR" sz="1662" dirty="0"/>
            </a:br>
            <a:endParaRPr lang="fr-FR" sz="1662" dirty="0"/>
          </a:p>
        </p:txBody>
      </p:sp>
    </p:spTree>
    <p:extLst>
      <p:ext uri="{BB962C8B-B14F-4D97-AF65-F5344CB8AC3E}">
        <p14:creationId xmlns:p14="http://schemas.microsoft.com/office/powerpoint/2010/main" val="231453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ctr"/>
            <a:endParaRPr lang="fr-FR" sz="1400"/>
          </a:p>
        </p:txBody>
      </p:sp>
      <p:sp>
        <p:nvSpPr>
          <p:cNvPr id="9" name="Espace réservé du contenu 2"/>
          <p:cNvSpPr txBox="1">
            <a:spLocks/>
          </p:cNvSpPr>
          <p:nvPr/>
        </p:nvSpPr>
        <p:spPr>
          <a:xfrm>
            <a:off x="666065" y="816320"/>
            <a:ext cx="7918648" cy="68107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a:solidFill>
                  <a:srgbClr val="002060"/>
                </a:solidFill>
                <a:latin typeface="Arial" panose="020B0604020202020204" pitchFamily="34" charset="0"/>
                <a:cs typeface="Arial" panose="020B0604020202020204" pitchFamily="34" charset="0"/>
              </a:rPr>
              <a:t>Le Contrat groupe Assurance Statutaire du Centre de Gestion</a:t>
            </a:r>
          </a:p>
          <a:p>
            <a:pPr algn="l"/>
            <a:r>
              <a:rPr lang="fr-FR" sz="1200" b="1" dirty="0">
                <a:solidFill>
                  <a:srgbClr val="002060"/>
                </a:solidFill>
                <a:latin typeface="Arial" panose="020B0604020202020204" pitchFamily="34" charset="0"/>
                <a:cs typeface="Arial" panose="020B0604020202020204" pitchFamily="34" charset="0"/>
              </a:rPr>
              <a:t> </a:t>
            </a:r>
            <a:endParaRPr lang="fr-FR" sz="1200" b="1" dirty="0" smtClean="0">
              <a:solidFill>
                <a:srgbClr val="002060"/>
              </a:solidFill>
              <a:latin typeface="Arial" panose="020B0604020202020204" pitchFamily="34" charset="0"/>
              <a:cs typeface="Arial" panose="020B0604020202020204" pitchFamily="34" charset="0"/>
            </a:endParaRPr>
          </a:p>
          <a:p>
            <a:pPr algn="l"/>
            <a:r>
              <a:rPr lang="fr-FR" sz="1600" b="1" dirty="0" smtClean="0">
                <a:solidFill>
                  <a:srgbClr val="002060"/>
                </a:solidFill>
                <a:latin typeface="Arial" panose="020B0604020202020204" pitchFamily="34" charset="0"/>
                <a:cs typeface="Arial" panose="020B0604020202020204" pitchFamily="34" charset="0"/>
              </a:rPr>
              <a:t>   Les </a:t>
            </a:r>
            <a:r>
              <a:rPr lang="fr-FR" sz="1600" b="1" dirty="0">
                <a:solidFill>
                  <a:srgbClr val="002060"/>
                </a:solidFill>
                <a:latin typeface="Arial" panose="020B0604020202020204" pitchFamily="34" charset="0"/>
                <a:cs typeface="Arial" panose="020B0604020202020204" pitchFamily="34" charset="0"/>
              </a:rPr>
              <a:t>principales caractéristiques du contrat</a:t>
            </a:r>
            <a:r>
              <a:rPr lang="fr-FR" sz="1600" dirty="0">
                <a:solidFill>
                  <a:srgbClr val="002060"/>
                </a:solidFill>
                <a:latin typeface="Arial" panose="020B0604020202020204" pitchFamily="34" charset="0"/>
                <a:cs typeface="Arial" panose="020B0604020202020204" pitchFamily="34" charset="0"/>
              </a:rPr>
              <a:t> </a:t>
            </a:r>
            <a:r>
              <a:rPr lang="fr-FR" sz="1600" b="1" dirty="0" smtClean="0">
                <a:solidFill>
                  <a:srgbClr val="002060"/>
                </a:solidFill>
                <a:latin typeface="Arial" panose="020B0604020202020204" pitchFamily="34" charset="0"/>
                <a:cs typeface="Arial" panose="020B0604020202020204" pitchFamily="34" charset="0"/>
              </a:rPr>
              <a:t>actuel 2018-2021 </a:t>
            </a:r>
            <a:r>
              <a:rPr lang="fr-FR" sz="1600" dirty="0" smtClean="0">
                <a:solidFill>
                  <a:srgbClr val="002060"/>
                </a:solidFill>
                <a:latin typeface="Arial" panose="020B0604020202020204" pitchFamily="34" charset="0"/>
                <a:cs typeface="Arial" panose="020B0604020202020204" pitchFamily="34" charset="0"/>
              </a:rPr>
              <a:t>: </a:t>
            </a:r>
            <a:endParaRPr lang="fr-FR" sz="1600" dirty="0">
              <a:solidFill>
                <a:srgbClr val="002060"/>
              </a:solidFill>
              <a:latin typeface="Arial" panose="020B0604020202020204" pitchFamily="34" charset="0"/>
              <a:cs typeface="Arial" panose="020B0604020202020204" pitchFamily="34" charset="0"/>
            </a:endParaRPr>
          </a:p>
          <a:p>
            <a:pPr algn="l"/>
            <a:endParaRPr lang="fr-FR" sz="1200" b="1" dirty="0" smtClean="0">
              <a:solidFill>
                <a:srgbClr val="002060"/>
              </a:solidFill>
              <a:latin typeface="Arial" panose="020B0604020202020204" pitchFamily="34" charset="0"/>
              <a:cs typeface="Arial" panose="020B0604020202020204"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722098135"/>
              </p:ext>
            </p:extLst>
          </p:nvPr>
        </p:nvGraphicFramePr>
        <p:xfrm>
          <a:off x="1223628" y="2088699"/>
          <a:ext cx="6043925" cy="4076605"/>
        </p:xfrm>
        <a:graphic>
          <a:graphicData uri="http://schemas.openxmlformats.org/drawingml/2006/table">
            <a:tbl>
              <a:tblPr/>
              <a:tblGrid>
                <a:gridCol w="2476500"/>
                <a:gridCol w="3567425"/>
              </a:tblGrid>
              <a:tr h="321959">
                <a:tc>
                  <a:txBody>
                    <a:bodyPr/>
                    <a:lstStyle/>
                    <a:p>
                      <a:pPr algn="l" fontAlgn="ctr"/>
                      <a:r>
                        <a:rPr lang="fr-FR" sz="1400" b="1" i="0" u="none" strike="noStrike" dirty="0">
                          <a:solidFill>
                            <a:srgbClr val="000000"/>
                          </a:solidFill>
                          <a:effectLst/>
                          <a:latin typeface="Calibri" panose="020F0502020204030204" pitchFamily="34" charset="0"/>
                        </a:rPr>
                        <a:t>Durée</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dirty="0">
                          <a:solidFill>
                            <a:srgbClr val="000000"/>
                          </a:solidFill>
                          <a:effectLst/>
                          <a:latin typeface="Calibri" panose="020F0502020204030204" pitchFamily="34" charset="0"/>
                        </a:rPr>
                        <a:t>4 ans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BDD7EE"/>
                    </a:solidFill>
                  </a:tcPr>
                </a:tc>
              </a:tr>
              <a:tr h="321959">
                <a:tc>
                  <a:txBody>
                    <a:bodyPr/>
                    <a:lstStyle/>
                    <a:p>
                      <a:pPr algn="l" fontAlgn="ctr"/>
                      <a:r>
                        <a:rPr lang="fr-FR" sz="1400" b="1" i="0" u="none" strike="noStrike">
                          <a:solidFill>
                            <a:srgbClr val="000000"/>
                          </a:solidFill>
                          <a:effectLst/>
                          <a:latin typeface="Calibri" panose="020F0502020204030204" pitchFamily="34" charset="0"/>
                        </a:rPr>
                        <a:t>Régime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fr-FR" sz="1400" b="0" i="0" u="none" strike="noStrike">
                          <a:solidFill>
                            <a:srgbClr val="000000"/>
                          </a:solidFill>
                          <a:effectLst/>
                          <a:latin typeface="Calibri" panose="020F0502020204030204" pitchFamily="34" charset="0"/>
                        </a:rPr>
                        <a:t>capitalisation</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408351">
                <a:tc>
                  <a:txBody>
                    <a:bodyPr/>
                    <a:lstStyle/>
                    <a:p>
                      <a:pPr algn="l" fontAlgn="ctr"/>
                      <a:r>
                        <a:rPr lang="fr-FR" sz="1400" b="1" i="0" u="none" strike="noStrike" dirty="0">
                          <a:solidFill>
                            <a:srgbClr val="000000"/>
                          </a:solidFill>
                          <a:effectLst/>
                          <a:latin typeface="Calibri" panose="020F0502020204030204" pitchFamily="34" charset="0"/>
                        </a:rPr>
                        <a:t>Délai de déclaration des </a:t>
                      </a:r>
                      <a:r>
                        <a:rPr lang="fr-FR" sz="1400" b="1" i="0" u="none" strike="noStrike" dirty="0" smtClean="0">
                          <a:solidFill>
                            <a:srgbClr val="000000"/>
                          </a:solidFill>
                          <a:effectLst/>
                          <a:latin typeface="Calibri" panose="020F0502020204030204" pitchFamily="34" charset="0"/>
                        </a:rPr>
                        <a:t>sinistres</a:t>
                      </a:r>
                      <a:endParaRPr lang="fr-FR" sz="1400" b="1"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a:solidFill>
                            <a:srgbClr val="000000"/>
                          </a:solidFill>
                          <a:effectLst/>
                          <a:latin typeface="Calibri" panose="020F0502020204030204" pitchFamily="34" charset="0"/>
                        </a:rPr>
                        <a:t>90 jours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16024">
                <a:tc>
                  <a:txBody>
                    <a:bodyPr/>
                    <a:lstStyle/>
                    <a:p>
                      <a:pPr algn="l" fontAlgn="ctr"/>
                      <a:r>
                        <a:rPr lang="fr-FR" sz="1400" b="1" i="0" u="none" strike="noStrike" dirty="0">
                          <a:solidFill>
                            <a:srgbClr val="000000"/>
                          </a:solidFill>
                          <a:effectLst/>
                          <a:latin typeface="Calibri" panose="020F0502020204030204" pitchFamily="34" charset="0"/>
                        </a:rPr>
                        <a:t>Couverture des risques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endParaRPr lang="fr-FR" sz="14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965873">
                <a:tc>
                  <a:txBody>
                    <a:bodyPr/>
                    <a:lstStyle/>
                    <a:p>
                      <a:pPr algn="ctr" fontAlgn="ctr"/>
                      <a:r>
                        <a:rPr lang="fr-FR" sz="1400" b="0" i="0" u="sng" strike="noStrike" dirty="0" smtClean="0">
                          <a:solidFill>
                            <a:srgbClr val="000000"/>
                          </a:solidFill>
                          <a:effectLst/>
                          <a:latin typeface="Calibri" panose="020F0502020204030204" pitchFamily="34" charset="0"/>
                        </a:rPr>
                        <a:t>Tranche ferme</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Tous les risques (maladie ordinaire,</a:t>
                      </a:r>
                      <a:r>
                        <a:rPr lang="fr-FR" sz="1400" b="0" i="0" u="none" strike="noStrike" baseline="0" dirty="0" smtClean="0">
                          <a:solidFill>
                            <a:srgbClr val="000000"/>
                          </a:solidFill>
                          <a:effectLst/>
                          <a:latin typeface="Calibri" panose="020F0502020204030204" pitchFamily="34" charset="0"/>
                        </a:rPr>
                        <a:t> longue maladie, longue durée, maternité, paternité, décès, AT)</a:t>
                      </a:r>
                      <a:r>
                        <a:rPr lang="fr-FR" sz="1400" b="0" i="0" u="none" strike="noStrike" dirty="0" smtClean="0">
                          <a:solidFill>
                            <a:srgbClr val="000000"/>
                          </a:solidFill>
                          <a:effectLst/>
                          <a:latin typeface="Calibri" panose="020F0502020204030204" pitchFamily="34" charset="0"/>
                        </a:rPr>
                        <a:t> </a:t>
                      </a:r>
                      <a:r>
                        <a:rPr lang="fr-FR" sz="1400" b="0" i="0" u="none" strike="noStrike" dirty="0">
                          <a:solidFill>
                            <a:srgbClr val="000000"/>
                          </a:solidFill>
                          <a:effectLst/>
                          <a:latin typeface="Calibri" panose="020F0502020204030204" pitchFamily="34" charset="0"/>
                        </a:rPr>
                        <a:t>sans franchise sauf pour maladie ordinaire (15 jours)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321959">
                <a:tc>
                  <a:txBody>
                    <a:bodyPr/>
                    <a:lstStyle/>
                    <a:p>
                      <a:pPr algn="ctr" fontAlgn="ctr"/>
                      <a:r>
                        <a:rPr lang="fr-FR" sz="1400" b="0" i="0" u="sng" strike="noStrike" dirty="0" smtClean="0">
                          <a:solidFill>
                            <a:srgbClr val="000000"/>
                          </a:solidFill>
                          <a:effectLst/>
                          <a:latin typeface="Calibri" panose="020F0502020204030204" pitchFamily="34" charset="0"/>
                        </a:rPr>
                        <a:t>Tranches optionnelles</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fr-FR" sz="1400" b="0" i="0" u="none" strike="noStrike">
                          <a:solidFill>
                            <a:srgbClr val="000000"/>
                          </a:solidFill>
                          <a:effectLst/>
                          <a:latin typeface="Calibri" panose="020F0502020204030204" pitchFamily="34" charset="0"/>
                        </a:rPr>
                        <a:t>couverture et franchise à la carte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126711">
                <a:tc>
                  <a:txBody>
                    <a:bodyPr/>
                    <a:lstStyle/>
                    <a:p>
                      <a:pPr algn="l" fontAlgn="ctr"/>
                      <a:endParaRPr lang="fr-FR" sz="1400" b="1"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endParaRPr lang="fr-F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472284">
                <a:tc>
                  <a:txBody>
                    <a:bodyPr/>
                    <a:lstStyle/>
                    <a:p>
                      <a:pPr algn="ctr" fontAlgn="ctr"/>
                      <a:r>
                        <a:rPr lang="fr-FR" sz="1400" b="0" i="0" u="sng" strike="noStrike" dirty="0" smtClean="0">
                          <a:solidFill>
                            <a:srgbClr val="000000"/>
                          </a:solidFill>
                          <a:effectLst/>
                          <a:latin typeface="Calibri" panose="020F0502020204030204" pitchFamily="34" charset="0"/>
                        </a:rPr>
                        <a:t>Tranche ferme</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fr-FR" sz="1400" b="0" i="0" u="none" strike="noStrike" dirty="0">
                          <a:solidFill>
                            <a:srgbClr val="000000"/>
                          </a:solidFill>
                          <a:effectLst/>
                          <a:latin typeface="Calibri" panose="020F0502020204030204" pitchFamily="34" charset="0"/>
                        </a:rPr>
                        <a:t>CNRACL : </a:t>
                      </a:r>
                      <a:r>
                        <a:rPr lang="fr-FR" sz="1400" b="0" i="0" u="none" strike="noStrike" dirty="0" smtClean="0">
                          <a:solidFill>
                            <a:srgbClr val="000000"/>
                          </a:solidFill>
                          <a:effectLst/>
                          <a:latin typeface="Calibri" panose="020F0502020204030204" pitchFamily="34" charset="0"/>
                        </a:rPr>
                        <a:t>5,28% </a:t>
                      </a:r>
                      <a:r>
                        <a:rPr lang="fr-FR" sz="1400" b="0" i="0" u="none" strike="noStrike" dirty="0">
                          <a:solidFill>
                            <a:srgbClr val="000000"/>
                          </a:solidFill>
                          <a:effectLst/>
                          <a:latin typeface="Calibri" panose="020F0502020204030204" pitchFamily="34" charset="0"/>
                        </a:rPr>
                        <a:t>-</a:t>
                      </a:r>
                      <a:r>
                        <a:rPr lang="fr-FR" sz="1400" b="0" i="0" u="none" strike="noStrike" dirty="0" smtClean="0">
                          <a:solidFill>
                            <a:srgbClr val="000000"/>
                          </a:solidFill>
                          <a:effectLst/>
                          <a:latin typeface="Calibri" panose="020F0502020204030204" pitchFamily="34" charset="0"/>
                        </a:rPr>
                        <a:t> </a:t>
                      </a:r>
                      <a:r>
                        <a:rPr lang="fr-FR" sz="1400" b="0" i="0" u="none" strike="noStrike" dirty="0">
                          <a:solidFill>
                            <a:srgbClr val="000000"/>
                          </a:solidFill>
                          <a:effectLst/>
                          <a:latin typeface="Calibri" panose="020F0502020204030204" pitchFamily="34" charset="0"/>
                        </a:rPr>
                        <a:t>IRCANTEC : </a:t>
                      </a:r>
                      <a:r>
                        <a:rPr lang="fr-FR" sz="1400" b="0" i="0" u="none" strike="noStrike" dirty="0" smtClean="0">
                          <a:solidFill>
                            <a:srgbClr val="000000"/>
                          </a:solidFill>
                          <a:effectLst/>
                          <a:latin typeface="Calibri" panose="020F0502020204030204" pitchFamily="34" charset="0"/>
                        </a:rPr>
                        <a:t>1,05%</a:t>
                      </a:r>
                    </a:p>
                    <a:p>
                      <a:pPr algn="ctr" fontAlgn="ctr"/>
                      <a:r>
                        <a:rPr lang="fr-FR" sz="1400" b="1" i="0" u="none" strike="noStrike" dirty="0" smtClean="0">
                          <a:solidFill>
                            <a:srgbClr val="000000"/>
                          </a:solidFill>
                          <a:effectLst/>
                          <a:latin typeface="Calibri" panose="020F0502020204030204" pitchFamily="34" charset="0"/>
                        </a:rPr>
                        <a:t>Taux garantis</a:t>
                      </a:r>
                      <a:r>
                        <a:rPr lang="fr-FR" sz="1400" b="1" i="0" u="none" strike="noStrike" baseline="0" dirty="0" smtClean="0">
                          <a:solidFill>
                            <a:srgbClr val="000000"/>
                          </a:solidFill>
                          <a:effectLst/>
                          <a:latin typeface="Calibri" panose="020F0502020204030204" pitchFamily="34" charset="0"/>
                        </a:rPr>
                        <a:t> 2 ans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555819">
                <a:tc>
                  <a:txBody>
                    <a:bodyPr/>
                    <a:lstStyle/>
                    <a:p>
                      <a:pPr algn="ctr" fontAlgn="ctr"/>
                      <a:r>
                        <a:rPr lang="fr-FR" sz="1400" b="0" i="0" u="sng" strike="noStrike" dirty="0" smtClean="0">
                          <a:solidFill>
                            <a:srgbClr val="000000"/>
                          </a:solidFill>
                          <a:effectLst/>
                          <a:latin typeface="Calibri" panose="020F0502020204030204" pitchFamily="34" charset="0"/>
                        </a:rPr>
                        <a:t>Tranches optionnelles</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Personnalisé </a:t>
                      </a:r>
                      <a:r>
                        <a:rPr lang="fr-FR" sz="1400" b="0" i="0" u="none" strike="noStrike" dirty="0" smtClean="0">
                          <a:solidFill>
                            <a:srgbClr val="000000"/>
                          </a:solidFill>
                          <a:effectLst/>
                          <a:latin typeface="Calibri" panose="020F0502020204030204" pitchFamily="34" charset="0"/>
                          <a:sym typeface="Wingdings" panose="05000000000000000000" pitchFamily="2" charset="2"/>
                        </a:rPr>
                        <a:t> </a:t>
                      </a:r>
                      <a:r>
                        <a:rPr lang="fr-FR" sz="1400" b="0" i="0" u="none" strike="noStrike" dirty="0" smtClean="0">
                          <a:solidFill>
                            <a:srgbClr val="000000"/>
                          </a:solidFill>
                          <a:effectLst/>
                          <a:latin typeface="Calibri" panose="020F0502020204030204" pitchFamily="34" charset="0"/>
                        </a:rPr>
                        <a:t>propre </a:t>
                      </a:r>
                      <a:r>
                        <a:rPr lang="fr-FR" sz="1400" b="0" i="0" u="none" strike="noStrike" dirty="0">
                          <a:solidFill>
                            <a:srgbClr val="000000"/>
                          </a:solidFill>
                          <a:effectLst/>
                          <a:latin typeface="Calibri" panose="020F0502020204030204" pitchFamily="34" charset="0"/>
                        </a:rPr>
                        <a:t>à chaque </a:t>
                      </a:r>
                      <a:r>
                        <a:rPr lang="fr-FR" sz="1400" b="0" i="0" u="none" strike="noStrike" dirty="0" smtClean="0">
                          <a:solidFill>
                            <a:srgbClr val="000000"/>
                          </a:solidFill>
                          <a:effectLst/>
                          <a:latin typeface="Calibri" panose="020F0502020204030204" pitchFamily="34" charset="0"/>
                        </a:rPr>
                        <a:t>structure</a:t>
                      </a:r>
                    </a:p>
                    <a:p>
                      <a:pPr algn="ctr" fontAlgn="ctr"/>
                      <a:r>
                        <a:rPr lang="fr-FR" sz="1400" b="1" i="0" u="none" strike="noStrike" dirty="0" smtClean="0">
                          <a:solidFill>
                            <a:srgbClr val="000000"/>
                          </a:solidFill>
                          <a:effectLst/>
                          <a:latin typeface="Calibri" panose="020F0502020204030204" pitchFamily="34" charset="0"/>
                        </a:rPr>
                        <a:t>Taux garantis 2 ans</a:t>
                      </a:r>
                      <a:endParaRPr lang="fr-FR" sz="1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62631">
                <a:tc>
                  <a:txBody>
                    <a:bodyPr/>
                    <a:lstStyle/>
                    <a:p>
                      <a:pPr algn="ctr" fontAlgn="ctr"/>
                      <a:r>
                        <a:rPr lang="fr-FR" sz="1400" b="0" i="0" u="sng" strike="noStrike" dirty="0" smtClean="0">
                          <a:solidFill>
                            <a:srgbClr val="000000"/>
                          </a:solidFill>
                          <a:effectLst/>
                          <a:latin typeface="Calibri" panose="020F0502020204030204" pitchFamily="34" charset="0"/>
                        </a:rPr>
                        <a:t>Fra</a:t>
                      </a:r>
                      <a:r>
                        <a:rPr lang="fr-FR" sz="1400" b="0" i="0" u="sng" strike="noStrike" baseline="0" dirty="0" smtClean="0">
                          <a:solidFill>
                            <a:srgbClr val="000000"/>
                          </a:solidFill>
                          <a:effectLst/>
                          <a:latin typeface="Calibri" panose="020F0502020204030204" pitchFamily="34" charset="0"/>
                        </a:rPr>
                        <a:t>is de gestion</a:t>
                      </a:r>
                      <a:endParaRPr lang="fr-FR" sz="1400" b="0" i="0" u="sng"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CNRACL</a:t>
                      </a:r>
                      <a:r>
                        <a:rPr lang="fr-FR" sz="1400" b="0" i="0" u="none" strike="noStrike" baseline="0" dirty="0" smtClean="0">
                          <a:solidFill>
                            <a:srgbClr val="000000"/>
                          </a:solidFill>
                          <a:effectLst/>
                          <a:latin typeface="Calibri" panose="020F0502020204030204" pitchFamily="34" charset="0"/>
                        </a:rPr>
                        <a:t> : 0,34 % IRCANTEC : 0,06 %</a:t>
                      </a:r>
                      <a:endParaRPr lang="fr-F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DD7EE"/>
                    </a:solidFill>
                  </a:tcPr>
                </a:tc>
              </a:tr>
            </a:tbl>
          </a:graphicData>
        </a:graphic>
      </p:graphicFrame>
    </p:spTree>
    <p:extLst>
      <p:ext uri="{BB962C8B-B14F-4D97-AF65-F5344CB8AC3E}">
        <p14:creationId xmlns:p14="http://schemas.microsoft.com/office/powerpoint/2010/main" val="717070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40</a:t>
            </a:fld>
            <a:endParaRPr lang="fr-FR"/>
          </a:p>
        </p:txBody>
      </p:sp>
      <p:sp>
        <p:nvSpPr>
          <p:cNvPr id="8" name="Rectangle 9"/>
          <p:cNvSpPr>
            <a:spLocks noChangeArrowheads="1"/>
          </p:cNvSpPr>
          <p:nvPr/>
        </p:nvSpPr>
        <p:spPr bwMode="auto">
          <a:xfrm>
            <a:off x="1257192" y="5479009"/>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fr-FR" altLang="fr-FR" sz="1662"/>
          </a:p>
        </p:txBody>
      </p:sp>
      <p:sp>
        <p:nvSpPr>
          <p:cNvPr id="9" name="Rectangle 10"/>
          <p:cNvSpPr>
            <a:spLocks noChangeArrowheads="1"/>
          </p:cNvSpPr>
          <p:nvPr/>
        </p:nvSpPr>
        <p:spPr bwMode="auto">
          <a:xfrm>
            <a:off x="1334995" y="5692084"/>
            <a:ext cx="6339254" cy="262829"/>
          </a:xfrm>
          <a:prstGeom prst="rect">
            <a:avLst/>
          </a:prstGeom>
          <a:solidFill>
            <a:srgbClr val="F07D00"/>
          </a:solidFill>
          <a:ln>
            <a:noFill/>
          </a:ln>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lvl="1" algn="ctr" eaLnBrk="1" hangingPunct="1">
              <a:spcBef>
                <a:spcPct val="50000"/>
              </a:spcBef>
              <a:buClr>
                <a:schemeClr val="accent1"/>
              </a:buClr>
            </a:pPr>
            <a:r>
              <a:rPr lang="fr-FR" altLang="fr-FR" sz="1108" dirty="0">
                <a:solidFill>
                  <a:schemeClr val="bg1"/>
                </a:solidFill>
                <a:latin typeface="Bahnschrift SemiLight" panose="020B0502040204020203" pitchFamily="34" charset="0"/>
              </a:rPr>
              <a:t>DELAI DE DECLARATION CONTRACTUEL DE 90 JOURS !</a:t>
            </a:r>
          </a:p>
        </p:txBody>
      </p:sp>
      <p:sp>
        <p:nvSpPr>
          <p:cNvPr id="11" name="Titre 3"/>
          <p:cNvSpPr>
            <a:spLocks noGrp="1"/>
          </p:cNvSpPr>
          <p:nvPr>
            <p:ph type="title"/>
          </p:nvPr>
        </p:nvSpPr>
        <p:spPr>
          <a:xfrm>
            <a:off x="683568" y="843969"/>
            <a:ext cx="8078511" cy="549541"/>
          </a:xfrm>
        </p:spPr>
        <p:txBody>
          <a:bodyPr/>
          <a:lstStyle/>
          <a:p>
            <a:r>
              <a:rPr lang="fr-FR" sz="1662" dirty="0"/>
              <a:t>LA GESTION DE VOS SINISTRES : DES SOLUTIONS SIMPLES ET PERSONNALISÉES</a:t>
            </a:r>
            <a:br>
              <a:rPr lang="fr-FR" sz="1662" dirty="0"/>
            </a:br>
            <a:endParaRPr lang="fr-FR" sz="1662" dirty="0"/>
          </a:p>
        </p:txBody>
      </p:sp>
      <p:pic>
        <p:nvPicPr>
          <p:cNvPr id="15" name="Picture 2" descr="http://connect.s2h.corp/jcms/upload/docs/image/jpeg/2017-02/import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897" y="5402764"/>
            <a:ext cx="409937" cy="36556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a:spLocks noChangeArrowheads="1"/>
          </p:cNvSpPr>
          <p:nvPr/>
        </p:nvSpPr>
        <p:spPr bwMode="auto">
          <a:xfrm>
            <a:off x="819179" y="1062497"/>
            <a:ext cx="7146652" cy="43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fr-FR"/>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defTabSz="844083" eaLnBrk="1" hangingPunct="1">
              <a:spcBef>
                <a:spcPct val="50000"/>
              </a:spcBef>
              <a:defRPr/>
            </a:pPr>
            <a:endParaRPr lang="fr-FR" altLang="fr-FR" sz="1662" dirty="0">
              <a:solidFill>
                <a:srgbClr val="000000"/>
              </a:solidFill>
            </a:endParaRPr>
          </a:p>
          <a:p>
            <a:pPr eaLnBrk="1" hangingPunct="1">
              <a:spcBef>
                <a:spcPts val="0"/>
              </a:spcBef>
              <a:defRPr/>
            </a:pPr>
            <a:r>
              <a:rPr lang="fr-FR" altLang="fr-FR" sz="1662" dirty="0">
                <a:solidFill>
                  <a:srgbClr val="F07D00"/>
                </a:solidFill>
                <a:latin typeface="Bahnschrift" panose="020B0502040204020203" pitchFamily="34" charset="0"/>
              </a:rPr>
              <a:t>Déclaration en ligne sur </a:t>
            </a:r>
            <a:r>
              <a:rPr lang="fr-FR" altLang="fr-FR" sz="1662" dirty="0">
                <a:solidFill>
                  <a:srgbClr val="F07D00"/>
                </a:solidFill>
                <a:latin typeface="Bahnschrift" panose="020B0502040204020203" pitchFamily="34" charset="0"/>
                <a:hlinkClick r:id="rId3"/>
              </a:rPr>
              <a:t>www.vivinter.fr</a:t>
            </a:r>
            <a:r>
              <a:rPr lang="fr-FR" altLang="fr-FR" sz="1662" dirty="0">
                <a:solidFill>
                  <a:srgbClr val="F07D00"/>
                </a:solidFill>
                <a:latin typeface="Bahnschrift" panose="020B0502040204020203" pitchFamily="34" charset="0"/>
              </a:rPr>
              <a:t>  rubrique Votre Espace Collectivité</a:t>
            </a:r>
          </a:p>
          <a:p>
            <a:pPr eaLnBrk="1" hangingPunct="1">
              <a:spcBef>
                <a:spcPts val="0"/>
              </a:spcBef>
              <a:defRPr/>
            </a:pPr>
            <a:endParaRPr lang="fr-FR" altLang="fr-FR" sz="1662" dirty="0">
              <a:solidFill>
                <a:srgbClr val="F07D00"/>
              </a:solidFill>
              <a:latin typeface="Bahnschrift" panose="020B0502040204020203" pitchFamily="34" charset="0"/>
            </a:endParaRPr>
          </a:p>
          <a:p>
            <a:pPr marL="158265" indent="-158265" defTabSz="844083" eaLnBrk="1" hangingPunct="1">
              <a:spcBef>
                <a:spcPts val="0"/>
              </a:spcBef>
              <a:buFont typeface="Arial" pitchFamily="34" charset="0"/>
              <a:buChar char="•"/>
              <a:defRPr/>
            </a:pPr>
            <a:r>
              <a:rPr lang="fr-FR" altLang="fr-FR" sz="1108" b="0" dirty="0">
                <a:solidFill>
                  <a:srgbClr val="535355"/>
                </a:solidFill>
              </a:rPr>
              <a:t>Connexion sécurisée sur vivinter.fr / espace collectivité</a:t>
            </a:r>
          </a:p>
          <a:p>
            <a:pPr marL="158265" indent="-158265" defTabSz="844083" eaLnBrk="1" hangingPunct="1">
              <a:spcBef>
                <a:spcPts val="0"/>
              </a:spcBef>
              <a:buFont typeface="Arial" pitchFamily="34" charset="0"/>
              <a:buChar char="•"/>
              <a:defRPr/>
            </a:pPr>
            <a:r>
              <a:rPr lang="fr-FR" altLang="fr-FR" sz="1108" b="0" dirty="0">
                <a:solidFill>
                  <a:srgbClr val="535355"/>
                </a:solidFill>
              </a:rPr>
              <a:t>Gestion des comptes utilisateurs</a:t>
            </a:r>
          </a:p>
          <a:p>
            <a:pPr marL="158265" indent="-158265" defTabSz="844083" eaLnBrk="1" hangingPunct="1">
              <a:spcBef>
                <a:spcPts val="0"/>
              </a:spcBef>
              <a:buFont typeface="Arial" pitchFamily="34" charset="0"/>
              <a:buChar char="•"/>
              <a:defRPr/>
            </a:pPr>
            <a:r>
              <a:rPr lang="fr-FR" altLang="fr-FR" sz="1108" b="0" dirty="0">
                <a:solidFill>
                  <a:srgbClr val="535355"/>
                </a:solidFill>
              </a:rPr>
              <a:t>Consultation des CONTRATS</a:t>
            </a:r>
          </a:p>
          <a:p>
            <a:pPr marL="158265" indent="-158265" defTabSz="844083" eaLnBrk="1" hangingPunct="1">
              <a:spcBef>
                <a:spcPts val="0"/>
              </a:spcBef>
              <a:buFont typeface="Arial" pitchFamily="34" charset="0"/>
              <a:buChar char="•"/>
              <a:defRPr/>
            </a:pPr>
            <a:r>
              <a:rPr lang="fr-FR" altLang="fr-FR" sz="1108" b="0" dirty="0">
                <a:solidFill>
                  <a:srgbClr val="535355"/>
                </a:solidFill>
              </a:rPr>
              <a:t>Saisie des BASES D’ASSURANCE</a:t>
            </a:r>
          </a:p>
          <a:p>
            <a:pPr marL="158265" indent="-158265" defTabSz="844083" eaLnBrk="1" hangingPunct="1">
              <a:spcBef>
                <a:spcPts val="0"/>
              </a:spcBef>
              <a:buFont typeface="Arial" pitchFamily="34" charset="0"/>
              <a:buChar char="•"/>
              <a:defRPr/>
            </a:pPr>
            <a:r>
              <a:rPr lang="fr-FR" altLang="fr-FR" sz="1108" b="0" dirty="0">
                <a:solidFill>
                  <a:srgbClr val="535355"/>
                </a:solidFill>
              </a:rPr>
              <a:t>Enregistrement de la LISTE NOMINATIVE DES AGENTS</a:t>
            </a:r>
          </a:p>
          <a:p>
            <a:pPr marL="158265" indent="-158265" defTabSz="844083" eaLnBrk="1" hangingPunct="1">
              <a:spcBef>
                <a:spcPts val="0"/>
              </a:spcBef>
              <a:buFont typeface="Arial" pitchFamily="34" charset="0"/>
              <a:buChar char="•"/>
              <a:defRPr/>
            </a:pPr>
            <a:r>
              <a:rPr lang="fr-FR" altLang="fr-FR" sz="1108" b="0" dirty="0">
                <a:solidFill>
                  <a:srgbClr val="535355"/>
                </a:solidFill>
              </a:rPr>
              <a:t>Mise à jour des informations de l’agent</a:t>
            </a:r>
          </a:p>
          <a:p>
            <a:pPr marL="158265" indent="-158265" defTabSz="844083" eaLnBrk="1" hangingPunct="1">
              <a:spcBef>
                <a:spcPts val="0"/>
              </a:spcBef>
              <a:buFont typeface="Arial" pitchFamily="34" charset="0"/>
              <a:buChar char="•"/>
              <a:defRPr/>
            </a:pPr>
            <a:r>
              <a:rPr lang="fr-FR" altLang="fr-FR" sz="1108" b="0" dirty="0">
                <a:solidFill>
                  <a:srgbClr val="535355"/>
                </a:solidFill>
              </a:rPr>
              <a:t>Suivi administratif personnalisé</a:t>
            </a:r>
          </a:p>
          <a:p>
            <a:pPr defTabSz="844083" eaLnBrk="1" hangingPunct="1">
              <a:spcBef>
                <a:spcPct val="50000"/>
              </a:spcBef>
              <a:defRPr/>
            </a:pPr>
            <a:endParaRPr lang="fr-FR" altLang="fr-FR" sz="1108" b="0" dirty="0">
              <a:solidFill>
                <a:srgbClr val="535355"/>
              </a:solidFill>
            </a:endParaRPr>
          </a:p>
          <a:p>
            <a:pPr defTabSz="844083" eaLnBrk="1" hangingPunct="1">
              <a:spcBef>
                <a:spcPct val="50000"/>
              </a:spcBef>
              <a:defRPr/>
            </a:pPr>
            <a:endParaRPr lang="fr-FR" altLang="fr-FR" sz="1108" b="0" dirty="0">
              <a:solidFill>
                <a:srgbClr val="535355"/>
              </a:solidFill>
            </a:endParaRPr>
          </a:p>
          <a:p>
            <a:pPr defTabSz="844083" eaLnBrk="1" hangingPunct="1">
              <a:spcBef>
                <a:spcPct val="50000"/>
              </a:spcBef>
              <a:defRPr/>
            </a:pPr>
            <a:r>
              <a:rPr lang="fr-FR" altLang="fr-FR" sz="1662" dirty="0">
                <a:solidFill>
                  <a:srgbClr val="F07D00"/>
                </a:solidFill>
              </a:rPr>
              <a:t>Une liasse de tiers payant </a:t>
            </a:r>
            <a:r>
              <a:rPr lang="fr-FR" altLang="fr-FR" sz="1292" b="0" dirty="0">
                <a:solidFill>
                  <a:schemeClr val="tx1">
                    <a:lumMod val="50000"/>
                    <a:lumOff val="50000"/>
                  </a:schemeClr>
                </a:solidFill>
              </a:rPr>
              <a:t>éditable à remettre à l’agent </a:t>
            </a:r>
            <a:r>
              <a:rPr lang="fr-FR" altLang="fr-FR" sz="1292" b="0" dirty="0" smtClean="0">
                <a:solidFill>
                  <a:schemeClr val="tx1">
                    <a:lumMod val="50000"/>
                    <a:lumOff val="50000"/>
                  </a:schemeClr>
                </a:solidFill>
              </a:rPr>
              <a:t>CNRACL victime </a:t>
            </a:r>
            <a:r>
              <a:rPr lang="fr-FR" altLang="fr-FR" sz="1292" b="0" dirty="0">
                <a:solidFill>
                  <a:schemeClr val="tx1">
                    <a:lumMod val="50000"/>
                    <a:lumOff val="50000"/>
                  </a:schemeClr>
                </a:solidFill>
              </a:rPr>
              <a:t>d’un accident ou maladie imputable au service pour présentation aux praticiens</a:t>
            </a:r>
          </a:p>
          <a:p>
            <a:pPr marL="0" lvl="1" defTabSz="844083" eaLnBrk="1" hangingPunct="1">
              <a:spcBef>
                <a:spcPct val="50000"/>
              </a:spcBef>
              <a:buClr>
                <a:srgbClr val="EF7D0B"/>
              </a:buClr>
              <a:defRPr/>
            </a:pPr>
            <a:endParaRPr lang="fr-FR" altLang="fr-FR" sz="1662" dirty="0">
              <a:solidFill>
                <a:srgbClr val="EF7D0B"/>
              </a:solidFill>
            </a:endParaRPr>
          </a:p>
          <a:p>
            <a:pPr marL="0" lvl="1" defTabSz="844083" eaLnBrk="1" hangingPunct="1">
              <a:spcBef>
                <a:spcPct val="50000"/>
              </a:spcBef>
              <a:buClr>
                <a:srgbClr val="EF7D0B"/>
              </a:buClr>
              <a:defRPr/>
            </a:pPr>
            <a:r>
              <a:rPr lang="fr-FR" altLang="fr-FR" sz="1477" dirty="0">
                <a:solidFill>
                  <a:srgbClr val="EF7D0B"/>
                </a:solidFill>
              </a:rPr>
              <a:t>Des formations seront organisées (Webconférence:  Initiale/ Avancée/  Thématique spécifique </a:t>
            </a:r>
            <a:r>
              <a:rPr lang="fr-FR" altLang="fr-FR" sz="1108" dirty="0">
                <a:solidFill>
                  <a:srgbClr val="EF7D0B"/>
                </a:solidFill>
              </a:rPr>
              <a:t>«Déclaration des BA</a:t>
            </a:r>
            <a:r>
              <a:rPr lang="fr-FR" altLang="fr-FR" sz="1477" dirty="0">
                <a:solidFill>
                  <a:srgbClr val="EF7D0B"/>
                </a:solidFill>
              </a:rPr>
              <a:t>»/  </a:t>
            </a:r>
            <a:r>
              <a:rPr lang="fr-FR" altLang="fr-FR" sz="1292" dirty="0">
                <a:solidFill>
                  <a:srgbClr val="EF7D0B"/>
                </a:solidFill>
              </a:rPr>
              <a:t>«Déclaration de sinistre</a:t>
            </a:r>
            <a:r>
              <a:rPr lang="fr-FR" altLang="fr-FR" sz="1477" dirty="0">
                <a:solidFill>
                  <a:srgbClr val="EF7D0B"/>
                </a:solidFill>
              </a:rPr>
              <a:t>»)   </a:t>
            </a:r>
          </a:p>
          <a:p>
            <a:pPr marL="158265" lvl="1" algn="ctr" defTabSz="844083" eaLnBrk="1" hangingPunct="1">
              <a:spcBef>
                <a:spcPct val="50000"/>
              </a:spcBef>
              <a:buClr>
                <a:srgbClr val="EF7D0B"/>
              </a:buClr>
              <a:defRPr/>
            </a:pPr>
            <a:endParaRPr lang="fr-FR" altLang="fr-FR" sz="1108" b="0" dirty="0">
              <a:solidFill>
                <a:srgbClr val="000000"/>
              </a:solidFill>
            </a:endParaRPr>
          </a:p>
          <a:p>
            <a:pPr marL="158265" lvl="1" algn="ctr" defTabSz="844083" eaLnBrk="1" hangingPunct="1">
              <a:spcBef>
                <a:spcPct val="50000"/>
              </a:spcBef>
              <a:buClr>
                <a:srgbClr val="EF7D0B"/>
              </a:buClr>
              <a:defRPr/>
            </a:pPr>
            <a:endParaRPr lang="fr-FR" altLang="fr-FR" sz="1108" b="0" dirty="0">
              <a:solidFill>
                <a:srgbClr val="000000"/>
              </a:solidFill>
            </a:endParaRPr>
          </a:p>
          <a:p>
            <a:pPr marL="158265" lvl="1" algn="ctr" defTabSz="844083" eaLnBrk="1" hangingPunct="1">
              <a:spcBef>
                <a:spcPct val="50000"/>
              </a:spcBef>
              <a:buClr>
                <a:srgbClr val="EF7D0B"/>
              </a:buClr>
              <a:defRPr/>
            </a:pPr>
            <a:endParaRPr lang="fr-FR" altLang="fr-FR" sz="1108" b="0" dirty="0">
              <a:solidFill>
                <a:srgbClr val="000000"/>
              </a:solidFill>
            </a:endParaRPr>
          </a:p>
          <a:p>
            <a:pPr marL="158265" lvl="1" algn="ctr" defTabSz="844083" eaLnBrk="1" hangingPunct="1">
              <a:spcBef>
                <a:spcPct val="50000"/>
              </a:spcBef>
              <a:buClr>
                <a:srgbClr val="EF7D0B"/>
              </a:buClr>
              <a:defRPr/>
            </a:pPr>
            <a:endParaRPr lang="fr-FR" altLang="fr-FR" sz="1108" b="0" dirty="0">
              <a:solidFill>
                <a:srgbClr val="000000"/>
              </a:solidFill>
            </a:endParaRPr>
          </a:p>
          <a:p>
            <a:pPr marL="158265" lvl="1" algn="ctr" defTabSz="844083" eaLnBrk="1" hangingPunct="1">
              <a:spcBef>
                <a:spcPct val="50000"/>
              </a:spcBef>
              <a:buClr>
                <a:srgbClr val="EF7D0B"/>
              </a:buClr>
              <a:defRPr/>
            </a:pPr>
            <a:endParaRPr lang="fr-FR" altLang="fr-FR" sz="1108" b="0" dirty="0">
              <a:solidFill>
                <a:srgbClr val="000000"/>
              </a:solidFill>
            </a:endParaRPr>
          </a:p>
          <a:p>
            <a:pPr marL="158265" lvl="1" algn="ctr" defTabSz="844083" eaLnBrk="1" hangingPunct="1">
              <a:spcBef>
                <a:spcPct val="50000"/>
              </a:spcBef>
              <a:buClr>
                <a:srgbClr val="EF7D0B"/>
              </a:buClr>
              <a:defRPr/>
            </a:pPr>
            <a:endParaRPr lang="fr-FR" altLang="fr-FR" sz="1108" b="0" dirty="0">
              <a:solidFill>
                <a:srgbClr val="000000"/>
              </a:solidFill>
            </a:endParaRPr>
          </a:p>
          <a:p>
            <a:pPr marL="158265" lvl="1" defTabSz="844083" eaLnBrk="1" hangingPunct="1">
              <a:spcBef>
                <a:spcPct val="50000"/>
              </a:spcBef>
              <a:buClr>
                <a:srgbClr val="EF7D0B"/>
              </a:buClr>
              <a:buFont typeface="Wingdings" pitchFamily="2" charset="2"/>
              <a:buChar char="q"/>
              <a:defRPr/>
            </a:pPr>
            <a:endParaRPr lang="fr-FR" altLang="fr-FR" sz="1108" b="0" dirty="0">
              <a:solidFill>
                <a:srgbClr val="000000"/>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9443" y="1779769"/>
            <a:ext cx="2963009" cy="1675608"/>
          </a:xfrm>
          <a:prstGeom prst="rect">
            <a:avLst/>
          </a:prstGeom>
          <a:noFill/>
          <a:ln w="9525">
            <a:solidFill>
              <a:schemeClr val="accent6">
                <a:lumMod val="7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2735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81" y="815286"/>
            <a:ext cx="7001114" cy="4667409"/>
          </a:xfrm>
          <a:prstGeom prst="rect">
            <a:avLst/>
          </a:prstGeom>
        </p:spPr>
      </p:pic>
      <p:sp>
        <p:nvSpPr>
          <p:cNvPr id="3" name="Rectangle 2"/>
          <p:cNvSpPr/>
          <p:nvPr/>
        </p:nvSpPr>
        <p:spPr>
          <a:xfrm>
            <a:off x="881375" y="785202"/>
            <a:ext cx="7218326" cy="4724789"/>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auto">
          <a:xfrm>
            <a:off x="0" y="5482695"/>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3" name="Rectangle 2"/>
          <p:cNvSpPr>
            <a:spLocks noChangeArrowheads="1"/>
          </p:cNvSpPr>
          <p:nvPr/>
        </p:nvSpPr>
        <p:spPr bwMode="auto">
          <a:xfrm>
            <a:off x="2871290" y="763078"/>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24" name="Espace réservé du numéro de diapositive 23"/>
          <p:cNvSpPr>
            <a:spLocks noGrp="1"/>
          </p:cNvSpPr>
          <p:nvPr>
            <p:ph type="sldNum" sz="quarter" idx="12"/>
          </p:nvPr>
        </p:nvSpPr>
        <p:spPr/>
        <p:txBody>
          <a:bodyPr/>
          <a:lstStyle/>
          <a:p>
            <a:fld id="{43358468-A690-4B95-98B9-3C4841944A57}" type="slidenum">
              <a:rPr lang="fr-FR" smtClean="0"/>
              <a:pPr/>
              <a:t>41</a:t>
            </a:fld>
            <a:endParaRPr lang="fr-FR"/>
          </a:p>
        </p:txBody>
      </p:sp>
      <p:sp>
        <p:nvSpPr>
          <p:cNvPr id="13" name="Sous-titre 2"/>
          <p:cNvSpPr txBox="1">
            <a:spLocks/>
          </p:cNvSpPr>
          <p:nvPr/>
        </p:nvSpPr>
        <p:spPr>
          <a:xfrm>
            <a:off x="756257" y="2275968"/>
            <a:ext cx="7468563"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r>
              <a:rPr lang="fr-FR" sz="2954" b="1" dirty="0"/>
              <a:t>La gestion de vos sinistres </a:t>
            </a:r>
            <a:r>
              <a:rPr lang="fr-FR" sz="2954" dirty="0"/>
              <a:t>: </a:t>
            </a:r>
          </a:p>
          <a:p>
            <a:pPr lvl="0" algn="ctr">
              <a:defRPr/>
            </a:pPr>
            <a:r>
              <a:rPr lang="fr-FR" sz="2954" dirty="0"/>
              <a:t>Des services proposés pour limiter les arrêts</a:t>
            </a:r>
          </a:p>
          <a:p>
            <a:pPr algn="ctr"/>
            <a:endParaRPr lang="fr-FR" sz="2954" dirty="0"/>
          </a:p>
          <a:p>
            <a:pPr algn="ctr"/>
            <a:endParaRPr lang="fr-FR" sz="2954" dirty="0"/>
          </a:p>
          <a:p>
            <a:pPr algn="ctr"/>
            <a:endParaRPr lang="fr-FR" sz="2954"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249" y="5806691"/>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58497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42</a:t>
            </a:fld>
            <a:endParaRPr lang="fr-FR"/>
          </a:p>
        </p:txBody>
      </p:sp>
      <p:sp>
        <p:nvSpPr>
          <p:cNvPr id="4" name="Titre 3"/>
          <p:cNvSpPr>
            <a:spLocks noGrp="1"/>
          </p:cNvSpPr>
          <p:nvPr>
            <p:ph type="title"/>
          </p:nvPr>
        </p:nvSpPr>
        <p:spPr>
          <a:xfrm>
            <a:off x="610549" y="1051238"/>
            <a:ext cx="6870708" cy="549541"/>
          </a:xfrm>
        </p:spPr>
        <p:txBody>
          <a:bodyPr>
            <a:normAutofit fontScale="90000"/>
          </a:bodyPr>
          <a:lstStyle/>
          <a:p>
            <a:r>
              <a:rPr lang="fr-FR" sz="1662" dirty="0"/>
              <a:t>LA GESTION DE VOS SINISTRES : </a:t>
            </a:r>
            <a:br>
              <a:rPr lang="fr-FR" sz="1662" dirty="0"/>
            </a:br>
            <a:r>
              <a:rPr lang="fr-FR" sz="1662" dirty="0"/>
              <a:t>DES SERVICES PROPOSÉS POUR LIMITER LES ARRÊTS</a:t>
            </a:r>
            <a:br>
              <a:rPr lang="fr-FR" sz="1662" dirty="0"/>
            </a:br>
            <a:endParaRPr lang="fr-FR" sz="1662" dirty="0"/>
          </a:p>
        </p:txBody>
      </p:sp>
      <p:sp>
        <p:nvSpPr>
          <p:cNvPr id="5" name="Rectangle 3"/>
          <p:cNvSpPr txBox="1">
            <a:spLocks noChangeArrowheads="1"/>
          </p:cNvSpPr>
          <p:nvPr/>
        </p:nvSpPr>
        <p:spPr bwMode="auto">
          <a:xfrm>
            <a:off x="693684" y="3975179"/>
            <a:ext cx="799570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171450" indent="-169863">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50000"/>
              </a:spcBef>
            </a:pPr>
            <a:r>
              <a:rPr lang="fr-FR" altLang="fr-FR" sz="1662" dirty="0">
                <a:solidFill>
                  <a:srgbClr val="F07D00"/>
                </a:solidFill>
                <a:latin typeface="Bahnschrift" panose="020B0502040204020203" pitchFamily="34" charset="0"/>
              </a:rPr>
              <a:t>Les contre-visites et expertises sont incluses à votre contrat sur les risques assurés</a:t>
            </a:r>
          </a:p>
          <a:p>
            <a:pPr algn="ctr" eaLnBrk="1" hangingPunct="1">
              <a:spcBef>
                <a:spcPct val="50000"/>
              </a:spcBef>
            </a:pPr>
            <a:endParaRPr lang="fr-FR" altLang="fr-FR" sz="1108" dirty="0">
              <a:solidFill>
                <a:srgbClr val="EF7D0B"/>
              </a:solidFill>
              <a:latin typeface="Bahnschrift SemiLight" panose="020B0502040204020203" pitchFamily="34" charset="0"/>
            </a:endParaRPr>
          </a:p>
          <a:p>
            <a:pPr marL="263776" indent="-263776">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Vos demandes de contre-visites ou expertises sont à adresser à vos gestionnaires au CDG</a:t>
            </a:r>
          </a:p>
          <a:p>
            <a:pPr marL="263776" indent="-263776">
              <a:spcBef>
                <a:spcPct val="0"/>
              </a:spcBef>
              <a:buClr>
                <a:srgbClr val="EF7D0B"/>
              </a:buClr>
              <a:buFont typeface="Symbol" panose="05050102010706020507" pitchFamily="18" charset="2"/>
              <a:buChar char="&gt;"/>
            </a:pPr>
            <a:endParaRPr lang="fr-FR" altLang="fr-FR" sz="1292" b="0" dirty="0">
              <a:solidFill>
                <a:schemeClr val="tx1">
                  <a:lumMod val="50000"/>
                  <a:lumOff val="50000"/>
                </a:schemeClr>
              </a:solidFill>
              <a:latin typeface="Bahnschrift SemiLight" panose="020B0502040204020203" pitchFamily="34" charset="0"/>
            </a:endParaRPr>
          </a:p>
          <a:p>
            <a:pPr marL="263776" indent="-263776">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Les gestionnaires sont à votre disposition pour vous conseiller</a:t>
            </a:r>
          </a:p>
          <a:p>
            <a:pPr marL="263776" indent="-263776">
              <a:spcBef>
                <a:spcPct val="0"/>
              </a:spcBef>
              <a:buClr>
                <a:srgbClr val="EF7D0B"/>
              </a:buClr>
              <a:buFont typeface="Symbol" panose="05050102010706020507" pitchFamily="18" charset="2"/>
              <a:buChar char="&gt;"/>
            </a:pPr>
            <a:endParaRPr lang="fr-FR" altLang="fr-FR" sz="1292" b="0" dirty="0">
              <a:solidFill>
                <a:schemeClr val="tx1">
                  <a:lumMod val="50000"/>
                  <a:lumOff val="50000"/>
                </a:schemeClr>
              </a:solidFill>
              <a:latin typeface="Bahnschrift SemiLight" panose="020B0502040204020203" pitchFamily="34" charset="0"/>
            </a:endParaRPr>
          </a:p>
          <a:p>
            <a:pPr marL="263776" indent="-263776">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Les résultats vous sont transférés dans les meilleurs délais après l’examen, accompagnés de note-conseils et courriers types</a:t>
            </a:r>
          </a:p>
          <a:p>
            <a:pPr>
              <a:spcBef>
                <a:spcPct val="0"/>
              </a:spcBef>
              <a:buClr>
                <a:srgbClr val="EF7D0B"/>
              </a:buClr>
              <a:buFont typeface="Wingdings" pitchFamily="2" charset="2"/>
              <a:buChar char="Ø"/>
            </a:pPr>
            <a:endParaRPr lang="fr-FR" altLang="fr-FR" sz="1292" b="0" dirty="0">
              <a:solidFill>
                <a:schemeClr val="tx1"/>
              </a:solidFill>
            </a:endParaRPr>
          </a:p>
        </p:txBody>
      </p:sp>
      <p:sp>
        <p:nvSpPr>
          <p:cNvPr id="8" name="ZoneTexte 2"/>
          <p:cNvSpPr txBox="1">
            <a:spLocks noChangeArrowheads="1"/>
          </p:cNvSpPr>
          <p:nvPr/>
        </p:nvSpPr>
        <p:spPr bwMode="auto">
          <a:xfrm>
            <a:off x="615943" y="1594803"/>
            <a:ext cx="59055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r>
              <a:rPr lang="fr-FR" altLang="fr-FR" sz="1662" dirty="0">
                <a:solidFill>
                  <a:srgbClr val="F07D00"/>
                </a:solidFill>
                <a:latin typeface="Bahnschrift" panose="020B0502040204020203" pitchFamily="34" charset="0"/>
              </a:rPr>
              <a:t>Le contrôle médical pour suivre ses arrêts</a:t>
            </a:r>
          </a:p>
        </p:txBody>
      </p:sp>
      <p:sp>
        <p:nvSpPr>
          <p:cNvPr id="10" name="Triangle isocèle 9"/>
          <p:cNvSpPr/>
          <p:nvPr/>
        </p:nvSpPr>
        <p:spPr>
          <a:xfrm rot="5400000">
            <a:off x="3875031" y="2292414"/>
            <a:ext cx="352530" cy="317174"/>
          </a:xfrm>
          <a:prstGeom prst="triangle">
            <a:avLst/>
          </a:prstGeom>
          <a:solidFill>
            <a:srgbClr val="7D920C"/>
          </a:solidFill>
          <a:ln>
            <a:solidFill>
              <a:srgbClr val="F07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77"/>
          </a:p>
        </p:txBody>
      </p:sp>
      <p:sp>
        <p:nvSpPr>
          <p:cNvPr id="11" name="Rectangle 10"/>
          <p:cNvSpPr/>
          <p:nvPr/>
        </p:nvSpPr>
        <p:spPr>
          <a:xfrm>
            <a:off x="693684" y="2286344"/>
            <a:ext cx="2852063" cy="319639"/>
          </a:xfrm>
          <a:prstGeom prst="rect">
            <a:avLst/>
          </a:prstGeom>
        </p:spPr>
        <p:txBody>
          <a:bodyPr wrap="none">
            <a:spAutoFit/>
          </a:bodyPr>
          <a:lstStyle/>
          <a:p>
            <a:pPr lvl="0"/>
            <a:r>
              <a:rPr lang="fr-FR" sz="1477" dirty="0">
                <a:solidFill>
                  <a:schemeClr val="tx1">
                    <a:lumMod val="50000"/>
                    <a:lumOff val="50000"/>
                  </a:schemeClr>
                </a:solidFill>
                <a:latin typeface="Bahnschrift SemiLight" panose="020B0502040204020203" pitchFamily="34" charset="0"/>
              </a:rPr>
              <a:t>Arrêt justifié ? Arrêt injustifié?  </a:t>
            </a:r>
          </a:p>
        </p:txBody>
      </p:sp>
      <p:sp>
        <p:nvSpPr>
          <p:cNvPr id="12" name="Rectangle 11"/>
          <p:cNvSpPr/>
          <p:nvPr/>
        </p:nvSpPr>
        <p:spPr>
          <a:xfrm>
            <a:off x="4450080" y="2298941"/>
            <a:ext cx="2351926" cy="319639"/>
          </a:xfrm>
          <a:prstGeom prst="rect">
            <a:avLst/>
          </a:prstGeom>
        </p:spPr>
        <p:txBody>
          <a:bodyPr wrap="none">
            <a:spAutoFit/>
          </a:bodyPr>
          <a:lstStyle/>
          <a:p>
            <a:pPr lvl="0"/>
            <a:r>
              <a:rPr lang="fr-FR" sz="1477" dirty="0">
                <a:solidFill>
                  <a:schemeClr val="tx1">
                    <a:lumMod val="50000"/>
                    <a:lumOff val="50000"/>
                  </a:schemeClr>
                </a:solidFill>
                <a:latin typeface="Bahnschrift SemiLight" panose="020B0502040204020203" pitchFamily="34" charset="0"/>
              </a:rPr>
              <a:t>La contre-visite médicale</a:t>
            </a:r>
          </a:p>
        </p:txBody>
      </p:sp>
      <p:sp>
        <p:nvSpPr>
          <p:cNvPr id="13" name="Rectangle 12"/>
          <p:cNvSpPr/>
          <p:nvPr/>
        </p:nvSpPr>
        <p:spPr>
          <a:xfrm>
            <a:off x="615943" y="2928764"/>
            <a:ext cx="2868093" cy="319639"/>
          </a:xfrm>
          <a:prstGeom prst="rect">
            <a:avLst/>
          </a:prstGeom>
        </p:spPr>
        <p:txBody>
          <a:bodyPr wrap="none">
            <a:spAutoFit/>
          </a:bodyPr>
          <a:lstStyle/>
          <a:p>
            <a:pPr lvl="0"/>
            <a:r>
              <a:rPr lang="fr-FR" sz="1477" dirty="0">
                <a:solidFill>
                  <a:schemeClr val="tx1">
                    <a:lumMod val="50000"/>
                    <a:lumOff val="50000"/>
                  </a:schemeClr>
                </a:solidFill>
                <a:latin typeface="Bahnschrift SemiLight" panose="020B0502040204020203" pitchFamily="34" charset="0"/>
              </a:rPr>
              <a:t>Accident imputable au service? </a:t>
            </a:r>
          </a:p>
        </p:txBody>
      </p:sp>
      <p:sp>
        <p:nvSpPr>
          <p:cNvPr id="14" name="Rectangle 13"/>
          <p:cNvSpPr/>
          <p:nvPr/>
        </p:nvSpPr>
        <p:spPr>
          <a:xfrm>
            <a:off x="4450080" y="2948554"/>
            <a:ext cx="1986441" cy="319639"/>
          </a:xfrm>
          <a:prstGeom prst="rect">
            <a:avLst/>
          </a:prstGeom>
        </p:spPr>
        <p:txBody>
          <a:bodyPr wrap="none">
            <a:spAutoFit/>
          </a:bodyPr>
          <a:lstStyle/>
          <a:p>
            <a:pPr lvl="0"/>
            <a:r>
              <a:rPr lang="fr-FR" sz="1477" dirty="0">
                <a:solidFill>
                  <a:schemeClr val="tx1">
                    <a:lumMod val="50000"/>
                    <a:lumOff val="50000"/>
                  </a:schemeClr>
                </a:solidFill>
                <a:latin typeface="Bahnschrift SemiLight" panose="020B0502040204020203" pitchFamily="34" charset="0"/>
              </a:rPr>
              <a:t>L’expertise médicale </a:t>
            </a:r>
          </a:p>
        </p:txBody>
      </p:sp>
      <p:sp>
        <p:nvSpPr>
          <p:cNvPr id="15" name="Triangle isocèle 14"/>
          <p:cNvSpPr/>
          <p:nvPr/>
        </p:nvSpPr>
        <p:spPr>
          <a:xfrm rot="5400000">
            <a:off x="3894479" y="2940637"/>
            <a:ext cx="352530" cy="317174"/>
          </a:xfrm>
          <a:prstGeom prst="triangle">
            <a:avLst/>
          </a:prstGeom>
          <a:solidFill>
            <a:srgbClr val="7D920C"/>
          </a:solidFill>
          <a:ln>
            <a:solidFill>
              <a:srgbClr val="F07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77"/>
          </a:p>
        </p:txBody>
      </p:sp>
    </p:spTree>
    <p:extLst>
      <p:ext uri="{BB962C8B-B14F-4D97-AF65-F5344CB8AC3E}">
        <p14:creationId xmlns:p14="http://schemas.microsoft.com/office/powerpoint/2010/main" val="1687225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017239" y="1808582"/>
            <a:ext cx="2149719" cy="2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endParaRPr lang="fr-FR" altLang="fr-FR" sz="1292" dirty="0">
              <a:solidFill>
                <a:srgbClr val="EF7D0B"/>
              </a:solidFill>
            </a:endParaRPr>
          </a:p>
        </p:txBody>
      </p:sp>
      <p:sp>
        <p:nvSpPr>
          <p:cNvPr id="7" name="ZoneTexte 1"/>
          <p:cNvSpPr txBox="1">
            <a:spLocks noChangeArrowheads="1"/>
          </p:cNvSpPr>
          <p:nvPr/>
        </p:nvSpPr>
        <p:spPr bwMode="auto">
          <a:xfrm>
            <a:off x="698530" y="3935151"/>
            <a:ext cx="6560527" cy="1798313"/>
          </a:xfrm>
          <a:prstGeom prst="rect">
            <a:avLst/>
          </a:prstGeom>
          <a:solidFill>
            <a:schemeClr val="bg1"/>
          </a:solidFill>
          <a:ln>
            <a:noFill/>
          </a:ln>
          <a:extLst/>
        </p:spPr>
        <p:txBody>
          <a:bodyPr>
            <a:spAutoFit/>
          </a:bodyPr>
          <a:lstStyle>
            <a:lvl1pPr marL="90488">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1032">
              <a:lnSpc>
                <a:spcPts val="2031"/>
              </a:lnSpc>
              <a:spcBef>
                <a:spcPct val="0"/>
              </a:spcBef>
            </a:pPr>
            <a:r>
              <a:rPr lang="fr-FR" altLang="fr-FR" sz="1662" dirty="0">
                <a:solidFill>
                  <a:srgbClr val="F07D00"/>
                </a:solidFill>
                <a:latin typeface="Bahnschrift" panose="020B0502040204020203" pitchFamily="34" charset="0"/>
              </a:rPr>
              <a:t>Les expertises</a:t>
            </a:r>
          </a:p>
          <a:p>
            <a:pPr marL="347305" indent="-263776" algn="just">
              <a:lnSpc>
                <a:spcPts val="2031"/>
              </a:lnSpc>
              <a:buFont typeface="Symbol" panose="05050102010706020507" pitchFamily="18" charset="2"/>
              <a:buChar char="&gt;"/>
            </a:pPr>
            <a:endParaRPr lang="fr-FR" altLang="fr-FR" sz="1292" b="0" dirty="0">
              <a:solidFill>
                <a:srgbClr val="535355"/>
              </a:solidFill>
              <a:latin typeface="Bahnschrift SemiLight" panose="020B0502040204020203" pitchFamily="34" charset="0"/>
            </a:endParaRP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Lors de la déclaration d’une maladie imputable au service </a:t>
            </a: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Lors de la déclaration d’un accident, si doute sur l’imputabilité des lésions </a:t>
            </a: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Lors d’une déclaration de rechute </a:t>
            </a: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Sur une longue période d’arrêt de travail </a:t>
            </a: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Sur une nouvelle pathologie apparaissant sur le certificat médical </a:t>
            </a: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Sur certains soins de santé : appareillages lourds, cure thermale </a:t>
            </a:r>
          </a:p>
        </p:txBody>
      </p:sp>
      <p:sp>
        <p:nvSpPr>
          <p:cNvPr id="8" name="ZoneTexte 2"/>
          <p:cNvSpPr txBox="1">
            <a:spLocks noChangeArrowheads="1"/>
          </p:cNvSpPr>
          <p:nvPr/>
        </p:nvSpPr>
        <p:spPr bwMode="auto">
          <a:xfrm>
            <a:off x="591913" y="1694282"/>
            <a:ext cx="6560526" cy="1798313"/>
          </a:xfrm>
          <a:prstGeom prst="rect">
            <a:avLst/>
          </a:prstGeom>
          <a:solidFill>
            <a:schemeClr val="bg1"/>
          </a:solidFill>
          <a:ln>
            <a:noFill/>
          </a:ln>
          <a:extLst/>
        </p:spPr>
        <p:txBody>
          <a:bodyPr>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031"/>
              </a:lnSpc>
              <a:spcBef>
                <a:spcPct val="0"/>
              </a:spcBef>
            </a:pPr>
            <a:r>
              <a:rPr lang="fr-FR" altLang="fr-FR" sz="1662" dirty="0">
                <a:solidFill>
                  <a:srgbClr val="F07D00"/>
                </a:solidFill>
                <a:latin typeface="Bahnschrift" panose="020B0502040204020203" pitchFamily="34" charset="0"/>
              </a:rPr>
              <a:t>La contre-visite</a:t>
            </a:r>
          </a:p>
          <a:p>
            <a:pPr>
              <a:lnSpc>
                <a:spcPts val="2031"/>
              </a:lnSpc>
              <a:spcBef>
                <a:spcPct val="0"/>
              </a:spcBef>
            </a:pPr>
            <a:endParaRPr lang="fr-FR" altLang="fr-FR" sz="1292" dirty="0">
              <a:solidFill>
                <a:srgbClr val="535355"/>
              </a:solidFill>
            </a:endParaRPr>
          </a:p>
          <a:p>
            <a:pPr marL="199297" indent="-158265">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Vérifier la validité de l’arrêt en cours </a:t>
            </a:r>
          </a:p>
          <a:p>
            <a:pPr marL="199297" indent="-158265">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Justifier une demande de réintégration au poste initial avant le terme de l’arrêt </a:t>
            </a:r>
          </a:p>
          <a:p>
            <a:pPr marL="199297" indent="-158265">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Démontrer le bien-fondé de certains congés maladie afin de lever les suspicions en interne </a:t>
            </a:r>
          </a:p>
          <a:p>
            <a:pPr marL="199297" indent="-158265">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Eviter les prolongations</a:t>
            </a:r>
          </a:p>
          <a:p>
            <a:pPr marL="199297" indent="-158265">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Mieux estimer la durée probable d’un arrêt ou d’une prolongation</a:t>
            </a:r>
          </a:p>
        </p:txBody>
      </p:sp>
      <p:sp>
        <p:nvSpPr>
          <p:cNvPr id="11" name="Rectangle 10"/>
          <p:cNvSpPr/>
          <p:nvPr/>
        </p:nvSpPr>
        <p:spPr>
          <a:xfrm>
            <a:off x="621226" y="872111"/>
            <a:ext cx="2478564" cy="348109"/>
          </a:xfrm>
          <a:prstGeom prst="rect">
            <a:avLst/>
          </a:prstGeom>
        </p:spPr>
        <p:txBody>
          <a:bodyPr wrap="none">
            <a:spAutoFit/>
          </a:bodyPr>
          <a:lstStyle/>
          <a:p>
            <a:pPr>
              <a:spcBef>
                <a:spcPct val="50000"/>
              </a:spcBef>
            </a:pPr>
            <a:r>
              <a:rPr lang="fr-FR" altLang="fr-FR" sz="1662" dirty="0">
                <a:solidFill>
                  <a:srgbClr val="7D920C"/>
                </a:solidFill>
                <a:latin typeface="Bahnschrift" panose="020B0502040204020203" pitchFamily="34" charset="0"/>
                <a:ea typeface="+mj-ea"/>
                <a:cs typeface="+mj-cs"/>
              </a:rPr>
              <a:t>LE CONTRÔLE MÉDICAL</a:t>
            </a:r>
          </a:p>
        </p:txBody>
      </p:sp>
      <p:sp>
        <p:nvSpPr>
          <p:cNvPr id="12" name="Rectangle 11"/>
          <p:cNvSpPr/>
          <p:nvPr/>
        </p:nvSpPr>
        <p:spPr>
          <a:xfrm>
            <a:off x="5995783" y="3391054"/>
            <a:ext cx="2416682" cy="1092837"/>
          </a:xfrm>
          <a:prstGeom prst="rect">
            <a:avLst/>
          </a:prstGeom>
          <a:solidFill>
            <a:srgbClr val="7D92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schemeClr val="bg1"/>
              </a:solidFill>
            </a:endParaRPr>
          </a:p>
        </p:txBody>
      </p:sp>
      <p:sp>
        <p:nvSpPr>
          <p:cNvPr id="2" name="Espace réservé du numéro de diapositive 1"/>
          <p:cNvSpPr>
            <a:spLocks noGrp="1"/>
          </p:cNvSpPr>
          <p:nvPr>
            <p:ph type="sldNum" sz="quarter" idx="12"/>
          </p:nvPr>
        </p:nvSpPr>
        <p:spPr>
          <a:xfrm>
            <a:off x="6123944" y="3500243"/>
            <a:ext cx="2160361" cy="874457"/>
          </a:xfrm>
        </p:spPr>
        <p:txBody>
          <a:bodyPr/>
          <a:lstStyle/>
          <a:p>
            <a:pPr algn="ctr">
              <a:spcBef>
                <a:spcPct val="0"/>
              </a:spcBef>
            </a:pPr>
            <a:r>
              <a:rPr lang="fr-FR" altLang="fr-FR" sz="1292" b="1" dirty="0">
                <a:solidFill>
                  <a:schemeClr val="bg1"/>
                </a:solidFill>
                <a:latin typeface="Bahnschrift SemiLight" panose="020B0502040204020203" pitchFamily="34" charset="0"/>
              </a:rPr>
              <a:t>Les PLUS du CDG</a:t>
            </a:r>
            <a:r>
              <a:rPr lang="fr-FR" altLang="fr-FR" sz="1108" dirty="0">
                <a:solidFill>
                  <a:schemeClr val="bg1"/>
                </a:solidFill>
                <a:latin typeface="Bahnschrift SemiLight" panose="020B0502040204020203" pitchFamily="34" charset="0"/>
              </a:rPr>
              <a:t>  </a:t>
            </a:r>
          </a:p>
          <a:p>
            <a:pPr algn="ctr">
              <a:spcBef>
                <a:spcPct val="0"/>
              </a:spcBef>
            </a:pPr>
            <a:r>
              <a:rPr lang="fr-FR" altLang="fr-FR" sz="1108" dirty="0">
                <a:solidFill>
                  <a:schemeClr val="bg1"/>
                </a:solidFill>
                <a:latin typeface="Bahnschrift SemiLight" panose="020B0502040204020203" pitchFamily="34" charset="0"/>
              </a:rPr>
              <a:t>Vos gestionnaires du CDG </a:t>
            </a:r>
          </a:p>
          <a:p>
            <a:pPr algn="ctr">
              <a:spcBef>
                <a:spcPct val="0"/>
              </a:spcBef>
            </a:pPr>
            <a:r>
              <a:rPr lang="fr-FR" altLang="fr-FR" sz="1108" dirty="0">
                <a:solidFill>
                  <a:schemeClr val="bg1"/>
                </a:solidFill>
                <a:latin typeface="Bahnschrift SemiLight" panose="020B0502040204020203" pitchFamily="34" charset="0"/>
              </a:rPr>
              <a:t>vous conseilleront sur chaque dossier</a:t>
            </a:r>
          </a:p>
        </p:txBody>
      </p:sp>
      <p:pic>
        <p:nvPicPr>
          <p:cNvPr id="14" name="Image 13"/>
          <p:cNvPicPr>
            <a:picLocks noChangeAspect="1"/>
          </p:cNvPicPr>
          <p:nvPr/>
        </p:nvPicPr>
        <p:blipFill rotWithShape="1">
          <a:blip r:embed="rId2">
            <a:extLst>
              <a:ext uri="{28A0092B-C50C-407E-A947-70E740481C1C}">
                <a14:useLocalDpi xmlns:a14="http://schemas.microsoft.com/office/drawing/2010/main" val="0"/>
              </a:ext>
            </a:extLst>
          </a:blip>
          <a:srcRect l="-3058" t="-6612" r="1"/>
          <a:stretch/>
        </p:blipFill>
        <p:spPr>
          <a:xfrm rot="16200000">
            <a:off x="7935124" y="2936430"/>
            <a:ext cx="757966" cy="784094"/>
          </a:xfrm>
          <a:prstGeom prst="rect">
            <a:avLst/>
          </a:prstGeom>
        </p:spPr>
      </p:pic>
    </p:spTree>
    <p:extLst>
      <p:ext uri="{BB962C8B-B14F-4D97-AF65-F5344CB8AC3E}">
        <p14:creationId xmlns:p14="http://schemas.microsoft.com/office/powerpoint/2010/main" val="1059464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017239" y="1808582"/>
            <a:ext cx="2149719" cy="2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endParaRPr lang="fr-FR" altLang="fr-FR" sz="1292" dirty="0">
              <a:solidFill>
                <a:srgbClr val="EF7D0B"/>
              </a:solidFill>
            </a:endParaRPr>
          </a:p>
        </p:txBody>
      </p:sp>
      <p:sp>
        <p:nvSpPr>
          <p:cNvPr id="11" name="Rectangle 10"/>
          <p:cNvSpPr/>
          <p:nvPr/>
        </p:nvSpPr>
        <p:spPr>
          <a:xfrm>
            <a:off x="629813" y="825437"/>
            <a:ext cx="3042821" cy="348109"/>
          </a:xfrm>
          <a:prstGeom prst="rect">
            <a:avLst/>
          </a:prstGeom>
        </p:spPr>
        <p:txBody>
          <a:bodyPr wrap="none">
            <a:spAutoFit/>
          </a:bodyPr>
          <a:lstStyle/>
          <a:p>
            <a:pPr>
              <a:spcBef>
                <a:spcPct val="50000"/>
              </a:spcBef>
            </a:pPr>
            <a:r>
              <a:rPr lang="fr-FR" altLang="fr-FR" sz="1662" dirty="0">
                <a:solidFill>
                  <a:srgbClr val="7D920C"/>
                </a:solidFill>
                <a:latin typeface="Bahnschrift" panose="020B0502040204020203" pitchFamily="34" charset="0"/>
                <a:ea typeface="+mj-ea"/>
                <a:cs typeface="+mj-cs"/>
              </a:rPr>
              <a:t>LE SOUTIEN PSYCHOLOGIQUE</a:t>
            </a:r>
          </a:p>
        </p:txBody>
      </p:sp>
      <p:sp>
        <p:nvSpPr>
          <p:cNvPr id="12" name="Rectangle 11"/>
          <p:cNvSpPr/>
          <p:nvPr/>
        </p:nvSpPr>
        <p:spPr>
          <a:xfrm>
            <a:off x="5995783" y="3391054"/>
            <a:ext cx="2416682" cy="1092837"/>
          </a:xfrm>
          <a:prstGeom prst="rect">
            <a:avLst/>
          </a:prstGeom>
          <a:solidFill>
            <a:srgbClr val="7D92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schemeClr val="bg1"/>
              </a:solidFill>
            </a:endParaRPr>
          </a:p>
        </p:txBody>
      </p:sp>
      <p:sp>
        <p:nvSpPr>
          <p:cNvPr id="2" name="Espace réservé du numéro de diapositive 1"/>
          <p:cNvSpPr>
            <a:spLocks noGrp="1"/>
          </p:cNvSpPr>
          <p:nvPr>
            <p:ph type="sldNum" sz="quarter" idx="12"/>
          </p:nvPr>
        </p:nvSpPr>
        <p:spPr>
          <a:xfrm>
            <a:off x="6040288" y="3578446"/>
            <a:ext cx="2327673" cy="874457"/>
          </a:xfrm>
        </p:spPr>
        <p:txBody>
          <a:bodyPr/>
          <a:lstStyle/>
          <a:p>
            <a:pPr algn="ctr">
              <a:spcBef>
                <a:spcPct val="0"/>
              </a:spcBef>
            </a:pPr>
            <a:r>
              <a:rPr lang="fr-FR" altLang="fr-FR" sz="1292" b="1" dirty="0">
                <a:solidFill>
                  <a:schemeClr val="bg1"/>
                </a:solidFill>
                <a:latin typeface="Bahnschrift SemiLight" panose="020B0502040204020203" pitchFamily="34" charset="0"/>
              </a:rPr>
              <a:t>Les PLUS du CDG</a:t>
            </a:r>
            <a:r>
              <a:rPr lang="fr-FR" altLang="fr-FR" sz="1108" dirty="0">
                <a:solidFill>
                  <a:schemeClr val="bg1"/>
                </a:solidFill>
                <a:latin typeface="Bahnschrift SemiLight" panose="020B0502040204020203" pitchFamily="34" charset="0"/>
              </a:rPr>
              <a:t>  </a:t>
            </a:r>
          </a:p>
          <a:p>
            <a:pPr algn="ctr">
              <a:spcBef>
                <a:spcPct val="0"/>
              </a:spcBef>
            </a:pPr>
            <a:r>
              <a:rPr lang="fr-FR" altLang="fr-FR" sz="1108" dirty="0">
                <a:solidFill>
                  <a:schemeClr val="bg1"/>
                </a:solidFill>
                <a:latin typeface="Bahnschrift SemiLight" panose="020B0502040204020203" pitchFamily="34" charset="0"/>
              </a:rPr>
              <a:t>Selon la situation et l’urgence, </a:t>
            </a:r>
          </a:p>
          <a:p>
            <a:pPr algn="ctr">
              <a:spcBef>
                <a:spcPct val="0"/>
              </a:spcBef>
            </a:pPr>
            <a:r>
              <a:rPr lang="fr-FR" altLang="fr-FR" sz="1108" dirty="0">
                <a:solidFill>
                  <a:schemeClr val="bg1"/>
                </a:solidFill>
                <a:latin typeface="Bahnschrift SemiLight" panose="020B0502040204020203" pitchFamily="34" charset="0"/>
              </a:rPr>
              <a:t>le CDG mobilisera les équipes internes et/ou externes nécessaires</a:t>
            </a:r>
          </a:p>
          <a:p>
            <a:pPr algn="ctr">
              <a:spcBef>
                <a:spcPct val="0"/>
              </a:spcBef>
            </a:pPr>
            <a:endParaRPr lang="fr-FR" altLang="fr-FR" sz="1108" dirty="0">
              <a:solidFill>
                <a:schemeClr val="bg1"/>
              </a:solidFill>
              <a:latin typeface="Bahnschrift SemiLight" panose="020B0502040204020203" pitchFamily="34" charset="0"/>
            </a:endParaRPr>
          </a:p>
        </p:txBody>
      </p:sp>
      <p:pic>
        <p:nvPicPr>
          <p:cNvPr id="14" name="Image 13"/>
          <p:cNvPicPr>
            <a:picLocks noChangeAspect="1"/>
          </p:cNvPicPr>
          <p:nvPr/>
        </p:nvPicPr>
        <p:blipFill rotWithShape="1">
          <a:blip r:embed="rId2">
            <a:extLst>
              <a:ext uri="{28A0092B-C50C-407E-A947-70E740481C1C}">
                <a14:useLocalDpi xmlns:a14="http://schemas.microsoft.com/office/drawing/2010/main" val="0"/>
              </a:ext>
            </a:extLst>
          </a:blip>
          <a:srcRect l="-3058" t="-6612" r="1"/>
          <a:stretch/>
        </p:blipFill>
        <p:spPr>
          <a:xfrm rot="16200000">
            <a:off x="7935124" y="2936430"/>
            <a:ext cx="757966" cy="784094"/>
          </a:xfrm>
          <a:prstGeom prst="rect">
            <a:avLst/>
          </a:prstGeom>
        </p:spPr>
      </p:pic>
      <p:sp>
        <p:nvSpPr>
          <p:cNvPr id="13" name="ZoneTexte 1"/>
          <p:cNvSpPr txBox="1">
            <a:spLocks noChangeArrowheads="1"/>
          </p:cNvSpPr>
          <p:nvPr/>
        </p:nvSpPr>
        <p:spPr bwMode="auto">
          <a:xfrm>
            <a:off x="545816" y="4069355"/>
            <a:ext cx="6560526" cy="1798313"/>
          </a:xfrm>
          <a:prstGeom prst="rect">
            <a:avLst/>
          </a:prstGeom>
          <a:noFill/>
          <a:ln>
            <a:noFill/>
          </a:ln>
          <a:extLst/>
        </p:spPr>
        <p:txBody>
          <a:bodyPr>
            <a:spAutoFit/>
          </a:bodyPr>
          <a:lstStyle>
            <a:lvl1pPr marL="90488">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a:lnSpc>
                <a:spcPts val="2031"/>
              </a:lnSpc>
            </a:pPr>
            <a:r>
              <a:rPr lang="fr-FR" altLang="fr-FR" sz="1662" dirty="0">
                <a:solidFill>
                  <a:srgbClr val="F07D00"/>
                </a:solidFill>
                <a:latin typeface="Bahnschrift" panose="020B0502040204020203" pitchFamily="34" charset="0"/>
              </a:rPr>
              <a:t>Le suivi psychologique personnalisé</a:t>
            </a:r>
          </a:p>
          <a:p>
            <a:pPr algn="just">
              <a:lnSpc>
                <a:spcPts val="2031"/>
              </a:lnSpc>
            </a:pPr>
            <a:endParaRPr lang="fr-FR" altLang="fr-FR" sz="1662" dirty="0">
              <a:solidFill>
                <a:srgbClr val="F07D00"/>
              </a:solidFill>
              <a:latin typeface="Bahnschrift" panose="020B0502040204020203" pitchFamily="34" charset="0"/>
            </a:endParaRP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Accompagnement psychologique sur mesure pour les agents en difficulté</a:t>
            </a:r>
          </a:p>
          <a:p>
            <a:pPr marL="241795" indent="-158265" algn="just">
              <a:buClr>
                <a:srgbClr val="EF7D0B"/>
              </a:buClr>
              <a:buFont typeface="Symbol" panose="05050102010706020507" pitchFamily="18" charset="2"/>
              <a:buChar char="&gt;"/>
            </a:pPr>
            <a:endParaRPr lang="fr-FR" altLang="fr-FR" sz="1292" b="0" dirty="0">
              <a:solidFill>
                <a:schemeClr val="tx1">
                  <a:lumMod val="50000"/>
                  <a:lumOff val="50000"/>
                </a:schemeClr>
              </a:solidFill>
              <a:latin typeface="Bahnschrift SemiLight" panose="020B0502040204020203" pitchFamily="34" charset="0"/>
            </a:endParaRPr>
          </a:p>
          <a:p>
            <a:pPr marL="241795" indent="-158265" algn="just">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Ce service confidentiel permet, après une évaluation de la situation de l’agent, de proposer à </a:t>
            </a:r>
            <a:r>
              <a:rPr lang="fr-FR" altLang="fr-FR" sz="1292" b="0" dirty="0" smtClean="0">
                <a:solidFill>
                  <a:schemeClr val="tx1">
                    <a:lumMod val="50000"/>
                    <a:lumOff val="50000"/>
                  </a:schemeClr>
                </a:solidFill>
                <a:latin typeface="Bahnschrift SemiLight" panose="020B0502040204020203" pitchFamily="34" charset="0"/>
              </a:rPr>
              <a:t>l’agent un </a:t>
            </a:r>
            <a:r>
              <a:rPr lang="fr-FR" altLang="fr-FR" sz="1292" b="0" dirty="0">
                <a:solidFill>
                  <a:schemeClr val="tx1">
                    <a:lumMod val="50000"/>
                    <a:lumOff val="50000"/>
                  </a:schemeClr>
                </a:solidFill>
                <a:latin typeface="Bahnschrift SemiLight" panose="020B0502040204020203" pitchFamily="34" charset="0"/>
              </a:rPr>
              <a:t>suivi psychologique personnalisé, au cabinet d’un psychologue proche </a:t>
            </a:r>
            <a:r>
              <a:rPr lang="fr-FR" altLang="fr-FR" sz="1292" b="0" dirty="0" smtClean="0">
                <a:solidFill>
                  <a:schemeClr val="tx1">
                    <a:lumMod val="50000"/>
                    <a:lumOff val="50000"/>
                  </a:schemeClr>
                </a:solidFill>
                <a:latin typeface="Bahnschrift SemiLight" panose="020B0502040204020203" pitchFamily="34" charset="0"/>
              </a:rPr>
              <a:t>de son domicile </a:t>
            </a:r>
            <a:r>
              <a:rPr lang="fr-FR" altLang="fr-FR" sz="1292" b="0" dirty="0">
                <a:solidFill>
                  <a:schemeClr val="tx1">
                    <a:lumMod val="50000"/>
                    <a:lumOff val="50000"/>
                  </a:schemeClr>
                </a:solidFill>
                <a:latin typeface="Bahnschrift SemiLight" panose="020B0502040204020203" pitchFamily="34" charset="0"/>
              </a:rPr>
              <a:t>de l’agent afin de l’aider à surmonter les problèmes professionnels ou personnels qu’il rencontre.</a:t>
            </a:r>
          </a:p>
        </p:txBody>
      </p:sp>
      <p:sp>
        <p:nvSpPr>
          <p:cNvPr id="16" name="ZoneTexte 2"/>
          <p:cNvSpPr txBox="1">
            <a:spLocks noChangeArrowheads="1"/>
          </p:cNvSpPr>
          <p:nvPr/>
        </p:nvSpPr>
        <p:spPr bwMode="auto">
          <a:xfrm>
            <a:off x="629813" y="2124345"/>
            <a:ext cx="6590178" cy="1115818"/>
          </a:xfrm>
          <a:prstGeom prst="rect">
            <a:avLst/>
          </a:prstGeom>
          <a:noFill/>
          <a:ln>
            <a:noFill/>
          </a:ln>
          <a:extLst/>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031"/>
              </a:lnSpc>
              <a:spcBef>
                <a:spcPct val="0"/>
              </a:spcBef>
            </a:pPr>
            <a:r>
              <a:rPr lang="fr-FR" altLang="fr-FR" sz="1662" dirty="0">
                <a:solidFill>
                  <a:srgbClr val="F07D00"/>
                </a:solidFill>
                <a:latin typeface="Bahnschrift" panose="020B0502040204020203" pitchFamily="34" charset="0"/>
              </a:rPr>
              <a:t>L’écoute </a:t>
            </a:r>
          </a:p>
          <a:p>
            <a:pPr eaLnBrk="1" hangingPunct="1">
              <a:spcBef>
                <a:spcPct val="0"/>
              </a:spcBef>
            </a:pPr>
            <a:endParaRPr lang="fr-FR" altLang="fr-FR" sz="1108" dirty="0">
              <a:solidFill>
                <a:srgbClr val="F07D00"/>
              </a:solidFill>
              <a:latin typeface="Bahnschrift" panose="020B0502040204020203" pitchFamily="34" charset="0"/>
            </a:endParaRPr>
          </a:p>
          <a:p>
            <a:pPr marL="304808" indent="-263776" algn="just">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Ce service anonyme et confidentiel est accessible par les agents à partir d’un numéro non surtaxé</a:t>
            </a:r>
          </a:p>
          <a:p>
            <a:pPr marL="304808" indent="-263776" algn="just">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Le numéro d’appel vous sera communiqué par le Centre de Gestion</a:t>
            </a:r>
          </a:p>
        </p:txBody>
      </p:sp>
      <p:sp>
        <p:nvSpPr>
          <p:cNvPr id="17" name="ZoneTexte 4"/>
          <p:cNvSpPr txBox="1">
            <a:spLocks noChangeArrowheads="1"/>
          </p:cNvSpPr>
          <p:nvPr/>
        </p:nvSpPr>
        <p:spPr bwMode="auto">
          <a:xfrm>
            <a:off x="629813" y="1324437"/>
            <a:ext cx="7395567" cy="6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b="0" dirty="0">
                <a:solidFill>
                  <a:schemeClr val="tx1">
                    <a:lumMod val="50000"/>
                    <a:lumOff val="50000"/>
                  </a:schemeClr>
                </a:solidFill>
                <a:latin typeface="Bahnschrift SemiLight" panose="020B0502040204020203" pitchFamily="34" charset="0"/>
              </a:rPr>
              <a:t>L’objectif est de maintenir ou d’aider au retour à l’emploi l’agent en difficulté, en souffrance. </a:t>
            </a:r>
          </a:p>
          <a:p>
            <a:pPr eaLnBrk="1" hangingPunct="1">
              <a:spcBef>
                <a:spcPct val="0"/>
              </a:spcBef>
            </a:pPr>
            <a:r>
              <a:rPr lang="fr-FR" altLang="fr-FR" sz="1292" b="0" dirty="0">
                <a:solidFill>
                  <a:schemeClr val="tx1">
                    <a:lumMod val="50000"/>
                    <a:lumOff val="50000"/>
                  </a:schemeClr>
                </a:solidFill>
                <a:latin typeface="Bahnschrift SemiLight" panose="020B0502040204020203" pitchFamily="34" charset="0"/>
              </a:rPr>
              <a:t>L’accompagnement sera adapté à sa situation</a:t>
            </a:r>
          </a:p>
          <a:p>
            <a:pPr eaLnBrk="1" hangingPunct="1">
              <a:spcBef>
                <a:spcPct val="0"/>
              </a:spcBef>
            </a:pPr>
            <a:endParaRPr lang="fr-FR" altLang="fr-FR" sz="1292" b="0" dirty="0">
              <a:solidFill>
                <a:schemeClr val="tx1">
                  <a:lumMod val="50000"/>
                  <a:lumOff val="50000"/>
                </a:schemeClr>
              </a:solidFill>
              <a:latin typeface="Bahnschrift SemiLight" panose="020B0502040204020203" pitchFamily="34" charset="0"/>
            </a:endParaRPr>
          </a:p>
        </p:txBody>
      </p:sp>
    </p:spTree>
    <p:extLst>
      <p:ext uri="{BB962C8B-B14F-4D97-AF65-F5344CB8AC3E}">
        <p14:creationId xmlns:p14="http://schemas.microsoft.com/office/powerpoint/2010/main" val="3888680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45</a:t>
            </a:fld>
            <a:endParaRPr lang="fr-FR"/>
          </a:p>
        </p:txBody>
      </p:sp>
      <p:sp>
        <p:nvSpPr>
          <p:cNvPr id="5" name="Rectangle 3"/>
          <p:cNvSpPr txBox="1">
            <a:spLocks noChangeArrowheads="1"/>
          </p:cNvSpPr>
          <p:nvPr/>
        </p:nvSpPr>
        <p:spPr bwMode="auto">
          <a:xfrm>
            <a:off x="601899" y="859876"/>
            <a:ext cx="2149719" cy="2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r>
              <a:rPr lang="fr-FR" altLang="fr-FR" sz="1662" dirty="0">
                <a:solidFill>
                  <a:srgbClr val="7D920C"/>
                </a:solidFill>
                <a:latin typeface="Bahnschrift" panose="020B0502040204020203" pitchFamily="34" charset="0"/>
                <a:ea typeface="+mj-ea"/>
                <a:cs typeface="+mj-cs"/>
              </a:rPr>
              <a:t>LA RÉADAPTATION</a:t>
            </a:r>
          </a:p>
          <a:p>
            <a:pPr eaLnBrk="1" hangingPunct="1">
              <a:spcBef>
                <a:spcPct val="50000"/>
              </a:spcBef>
            </a:pPr>
            <a:endParaRPr lang="fr-FR" altLang="fr-FR" sz="1292" dirty="0">
              <a:solidFill>
                <a:srgbClr val="EF7D0B"/>
              </a:solidFill>
            </a:endParaRPr>
          </a:p>
        </p:txBody>
      </p:sp>
      <p:sp>
        <p:nvSpPr>
          <p:cNvPr id="6" name="ZoneTexte 2"/>
          <p:cNvSpPr txBox="1">
            <a:spLocks noChangeArrowheads="1"/>
          </p:cNvSpPr>
          <p:nvPr/>
        </p:nvSpPr>
        <p:spPr bwMode="auto">
          <a:xfrm>
            <a:off x="600295" y="4604720"/>
            <a:ext cx="7812171" cy="1285608"/>
          </a:xfrm>
          <a:prstGeom prst="rect">
            <a:avLst/>
          </a:prstGeom>
          <a:noFill/>
          <a:ln>
            <a:noFill/>
          </a:ln>
          <a:extLst/>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r>
              <a:rPr lang="fr-FR" altLang="fr-FR" sz="1662" dirty="0">
                <a:solidFill>
                  <a:srgbClr val="F07D00"/>
                </a:solidFill>
                <a:latin typeface="Bahnschrift" panose="020B0502040204020203" pitchFamily="34" charset="0"/>
              </a:rPr>
              <a:t>Les 3 étapes de SIACI Réadaptation</a:t>
            </a:r>
          </a:p>
          <a:p>
            <a:pPr>
              <a:spcBef>
                <a:spcPct val="0"/>
              </a:spcBef>
            </a:pPr>
            <a:endParaRPr lang="fr-FR" altLang="fr-FR" sz="1108" b="0" dirty="0">
              <a:solidFill>
                <a:srgbClr val="535355"/>
              </a:solidFill>
            </a:endParaRPr>
          </a:p>
          <a:p>
            <a:pPr marL="244726" indent="-203694" algn="just">
              <a:spcBef>
                <a:spcPct val="0"/>
              </a:spcBef>
              <a:buClr>
                <a:srgbClr val="EF7D0B"/>
              </a:buClr>
              <a:buFontTx/>
              <a:buAutoNum type="arabicPeriod"/>
            </a:pPr>
            <a:r>
              <a:rPr lang="fr-FR" altLang="fr-FR" sz="1292" b="0" dirty="0">
                <a:solidFill>
                  <a:schemeClr val="tx1">
                    <a:lumMod val="50000"/>
                    <a:lumOff val="50000"/>
                  </a:schemeClr>
                </a:solidFill>
                <a:latin typeface="Bahnschrift SemiLight" panose="020B0502040204020203" pitchFamily="34" charset="0"/>
              </a:rPr>
              <a:t>L’élaboration d’un plan d’intervention personnalisé selon les besoins de l’agent et de la collectivité</a:t>
            </a:r>
          </a:p>
          <a:p>
            <a:pPr marL="244726" indent="-203694" algn="just">
              <a:spcBef>
                <a:spcPct val="0"/>
              </a:spcBef>
              <a:buClr>
                <a:srgbClr val="EF7D0B"/>
              </a:buClr>
              <a:buFontTx/>
              <a:buAutoNum type="arabicPeriod"/>
            </a:pPr>
            <a:r>
              <a:rPr lang="fr-FR" altLang="fr-FR" sz="1292" b="0" dirty="0">
                <a:solidFill>
                  <a:schemeClr val="tx1">
                    <a:lumMod val="50000"/>
                    <a:lumOff val="50000"/>
                  </a:schemeClr>
                </a:solidFill>
                <a:latin typeface="Bahnschrift SemiLight" panose="020B0502040204020203" pitchFamily="34" charset="0"/>
              </a:rPr>
              <a:t>Un accompagnement psychosocial et professionnel</a:t>
            </a:r>
          </a:p>
          <a:p>
            <a:pPr marL="244726" indent="-203694" algn="just">
              <a:spcBef>
                <a:spcPct val="0"/>
              </a:spcBef>
              <a:buClr>
                <a:srgbClr val="EF7D0B"/>
              </a:buClr>
              <a:buFontTx/>
              <a:buAutoNum type="arabicPeriod"/>
            </a:pPr>
            <a:r>
              <a:rPr lang="fr-FR" altLang="fr-FR" sz="1292" b="0" dirty="0">
                <a:solidFill>
                  <a:schemeClr val="tx1">
                    <a:lumMod val="50000"/>
                    <a:lumOff val="50000"/>
                  </a:schemeClr>
                </a:solidFill>
                <a:latin typeface="Bahnschrift SemiLight" panose="020B0502040204020203" pitchFamily="34" charset="0"/>
              </a:rPr>
              <a:t>Un soutien de l’employeur pour favoriser la réinsertion professionnelle de l’agent.</a:t>
            </a:r>
          </a:p>
          <a:p>
            <a:pPr marL="244726" indent="-203694">
              <a:spcBef>
                <a:spcPct val="0"/>
              </a:spcBef>
            </a:pPr>
            <a:endParaRPr lang="fr-FR" altLang="fr-FR" sz="1108" b="0" dirty="0">
              <a:solidFill>
                <a:srgbClr val="535355"/>
              </a:solidFill>
            </a:endParaRPr>
          </a:p>
        </p:txBody>
      </p:sp>
      <p:sp>
        <p:nvSpPr>
          <p:cNvPr id="7" name="ZoneTexte 4"/>
          <p:cNvSpPr txBox="1">
            <a:spLocks noChangeArrowheads="1"/>
          </p:cNvSpPr>
          <p:nvPr/>
        </p:nvSpPr>
        <p:spPr bwMode="auto">
          <a:xfrm>
            <a:off x="498048" y="1259502"/>
            <a:ext cx="6560527"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b="0" dirty="0">
                <a:solidFill>
                  <a:schemeClr val="tx1">
                    <a:lumMod val="50000"/>
                    <a:lumOff val="50000"/>
                  </a:schemeClr>
                </a:solidFill>
                <a:latin typeface="Bahnschrift SemiLight" panose="020B0502040204020203" pitchFamily="34" charset="0"/>
              </a:rPr>
              <a:t>L’objectif est d’aider au retour à l’emploi l’agent dans une situation d’inaptitude totale ou partielle définitive</a:t>
            </a:r>
          </a:p>
        </p:txBody>
      </p:sp>
      <p:sp>
        <p:nvSpPr>
          <p:cNvPr id="8" name="ZoneTexte 2"/>
          <p:cNvSpPr txBox="1">
            <a:spLocks noChangeArrowheads="1"/>
          </p:cNvSpPr>
          <p:nvPr/>
        </p:nvSpPr>
        <p:spPr bwMode="auto">
          <a:xfrm>
            <a:off x="498048" y="1882103"/>
            <a:ext cx="7589834" cy="1798313"/>
          </a:xfrm>
          <a:prstGeom prst="rect">
            <a:avLst/>
          </a:prstGeom>
          <a:noFill/>
          <a:ln>
            <a:noFill/>
          </a:ln>
          <a:extLst/>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031"/>
              </a:lnSpc>
              <a:spcBef>
                <a:spcPct val="0"/>
              </a:spcBef>
            </a:pPr>
            <a:r>
              <a:rPr lang="fr-FR" altLang="fr-FR" sz="1662" dirty="0">
                <a:solidFill>
                  <a:srgbClr val="F07D00"/>
                </a:solidFill>
                <a:latin typeface="Bahnschrift" panose="020B0502040204020203" pitchFamily="34" charset="0"/>
              </a:rPr>
              <a:t>L’approche</a:t>
            </a:r>
          </a:p>
          <a:p>
            <a:pPr>
              <a:lnSpc>
                <a:spcPts val="2031"/>
              </a:lnSpc>
              <a:spcBef>
                <a:spcPct val="0"/>
              </a:spcBef>
            </a:pPr>
            <a:endParaRPr lang="fr-FR" altLang="fr-FR" sz="1662" dirty="0">
              <a:solidFill>
                <a:srgbClr val="F07D00"/>
              </a:solidFill>
              <a:latin typeface="Bahnschrift" panose="020B0502040204020203" pitchFamily="34" charset="0"/>
            </a:endParaRPr>
          </a:p>
          <a:p>
            <a:pPr marL="199297" indent="-158265" algn="just">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Une approche proactive centrée sur les solutions et qui tient compte des besoins de votre organisation, des ressources de l’agent et des exigences de sa tâche.</a:t>
            </a:r>
          </a:p>
          <a:p>
            <a:pPr marL="199297" indent="-158265" algn="just">
              <a:spcBef>
                <a:spcPct val="0"/>
              </a:spcBef>
              <a:buClr>
                <a:srgbClr val="EF7D0B"/>
              </a:buClr>
              <a:buFont typeface="Symbol" panose="05050102010706020507" pitchFamily="18" charset="2"/>
              <a:buChar char="&gt;"/>
            </a:pPr>
            <a:r>
              <a:rPr lang="fr-FR" altLang="fr-FR" sz="1292" b="0" dirty="0">
                <a:solidFill>
                  <a:schemeClr val="tx1">
                    <a:lumMod val="50000"/>
                    <a:lumOff val="50000"/>
                  </a:schemeClr>
                </a:solidFill>
                <a:latin typeface="Bahnschrift SemiLight" panose="020B0502040204020203" pitchFamily="34" charset="0"/>
              </a:rPr>
              <a:t>Un accompagnement pluridisciplinaire s’appuyant sur un réseau national d’intervenants spécialisés dans la relation d’aide aux personnes en situation d’arrêt de travail (conseillers professionnels, psychologues, ergonomes et ergothérapeutes, préparateurs physiques et médecins)</a:t>
            </a:r>
          </a:p>
        </p:txBody>
      </p:sp>
      <p:sp>
        <p:nvSpPr>
          <p:cNvPr id="10" name="Rectangle 9"/>
          <p:cNvSpPr/>
          <p:nvPr/>
        </p:nvSpPr>
        <p:spPr>
          <a:xfrm>
            <a:off x="5995783" y="3726454"/>
            <a:ext cx="2416682" cy="1092837"/>
          </a:xfrm>
          <a:prstGeom prst="rect">
            <a:avLst/>
          </a:prstGeom>
          <a:solidFill>
            <a:srgbClr val="7D920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schemeClr val="bg1"/>
              </a:solidFill>
            </a:endParaRP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3058" t="-6612" r="1"/>
          <a:stretch/>
        </p:blipFill>
        <p:spPr>
          <a:xfrm rot="16200000">
            <a:off x="7935124" y="3271830"/>
            <a:ext cx="757966" cy="784094"/>
          </a:xfrm>
          <a:prstGeom prst="rect">
            <a:avLst/>
          </a:prstGeom>
        </p:spPr>
      </p:pic>
      <p:sp>
        <p:nvSpPr>
          <p:cNvPr id="13" name="Rectangle 12"/>
          <p:cNvSpPr/>
          <p:nvPr/>
        </p:nvSpPr>
        <p:spPr>
          <a:xfrm>
            <a:off x="6076511" y="3794358"/>
            <a:ext cx="2255227" cy="973152"/>
          </a:xfrm>
          <a:prstGeom prst="rect">
            <a:avLst/>
          </a:prstGeom>
        </p:spPr>
        <p:txBody>
          <a:bodyPr wrap="square">
            <a:spAutoFit/>
          </a:bodyPr>
          <a:lstStyle/>
          <a:p>
            <a:pPr algn="ctr">
              <a:spcBef>
                <a:spcPct val="0"/>
              </a:spcBef>
            </a:pPr>
            <a:r>
              <a:rPr lang="fr-FR" altLang="fr-FR" sz="1292" b="1" dirty="0">
                <a:solidFill>
                  <a:schemeClr val="bg1"/>
                </a:solidFill>
                <a:latin typeface="Bahnschrift SemiLight" panose="020B0502040204020203" pitchFamily="34" charset="0"/>
              </a:rPr>
              <a:t>Les PLUS du CDG </a:t>
            </a:r>
          </a:p>
          <a:p>
            <a:pPr algn="ctr">
              <a:spcBef>
                <a:spcPct val="0"/>
              </a:spcBef>
            </a:pPr>
            <a:r>
              <a:rPr lang="fr-FR" altLang="fr-FR" sz="1108" dirty="0">
                <a:solidFill>
                  <a:schemeClr val="bg1"/>
                </a:solidFill>
                <a:latin typeface="Bahnschrift SemiLight" panose="020B0502040204020203" pitchFamily="34" charset="0"/>
              </a:rPr>
              <a:t>Selon la situation et l’urgence, </a:t>
            </a:r>
          </a:p>
          <a:p>
            <a:pPr algn="ctr">
              <a:spcBef>
                <a:spcPct val="0"/>
              </a:spcBef>
            </a:pPr>
            <a:r>
              <a:rPr lang="fr-FR" altLang="fr-FR" sz="1108" dirty="0">
                <a:solidFill>
                  <a:schemeClr val="bg1"/>
                </a:solidFill>
                <a:latin typeface="Bahnschrift SemiLight" panose="020B0502040204020203" pitchFamily="34" charset="0"/>
              </a:rPr>
              <a:t>le CDG mobilisera les équipes internes et/ou externes nécessaires</a:t>
            </a:r>
            <a:endParaRPr lang="fr-FR" sz="1108" dirty="0">
              <a:solidFill>
                <a:schemeClr val="bg1"/>
              </a:solidFill>
              <a:latin typeface="Bahnschrift SemiLight" panose="020B0502040204020203" pitchFamily="34" charset="0"/>
            </a:endParaRPr>
          </a:p>
        </p:txBody>
      </p:sp>
    </p:spTree>
    <p:extLst>
      <p:ext uri="{BB962C8B-B14F-4D97-AF65-F5344CB8AC3E}">
        <p14:creationId xmlns:p14="http://schemas.microsoft.com/office/powerpoint/2010/main" val="1526302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46</a:t>
            </a:fld>
            <a:endParaRPr lang="fr-FR"/>
          </a:p>
        </p:txBody>
      </p:sp>
      <p:sp>
        <p:nvSpPr>
          <p:cNvPr id="6" name="ZoneTexte 2"/>
          <p:cNvSpPr txBox="1">
            <a:spLocks noChangeArrowheads="1"/>
          </p:cNvSpPr>
          <p:nvPr/>
        </p:nvSpPr>
        <p:spPr bwMode="auto">
          <a:xfrm>
            <a:off x="583389" y="1474096"/>
            <a:ext cx="7931961" cy="3510128"/>
          </a:xfrm>
          <a:prstGeom prst="rect">
            <a:avLst/>
          </a:prstGeom>
          <a:noFill/>
          <a:ln>
            <a:noFill/>
          </a:ln>
          <a:extLst/>
        </p:spPr>
        <p:txBody>
          <a:bodyPr wrap="square">
            <a:spAutoFit/>
          </a:bodyPr>
          <a:lstStyle>
            <a:lvl1pPr marL="44450">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altLang="fr-FR" sz="1292" b="0" dirty="0">
                <a:solidFill>
                  <a:srgbClr val="535355"/>
                </a:solidFill>
                <a:latin typeface="Bahnschrift SemiLight" panose="020B0502040204020203" pitchFamily="34" charset="0"/>
              </a:rPr>
              <a:t>Lorsque l’un de vos agents est accidenté par le fait d’une personne ou d’un élément tiers identifié, vous pouvez déclencher un recours contre tiers responsable. Cette procédure permet de recouvrer selon les cas : </a:t>
            </a:r>
          </a:p>
          <a:p>
            <a:pPr marL="199297" indent="-158265">
              <a:lnSpc>
                <a:spcPts val="2031"/>
              </a:lnSpc>
              <a:buClr>
                <a:srgbClr val="EF7D0B"/>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Les traitements </a:t>
            </a:r>
          </a:p>
          <a:p>
            <a:pPr marL="199297" indent="-158265">
              <a:lnSpc>
                <a:spcPts val="2031"/>
              </a:lnSpc>
              <a:buClr>
                <a:srgbClr val="EF7D0B"/>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Les charges patronales </a:t>
            </a:r>
          </a:p>
          <a:p>
            <a:pPr marL="199297" indent="-158265">
              <a:lnSpc>
                <a:spcPts val="2031"/>
              </a:lnSpc>
              <a:buClr>
                <a:srgbClr val="EF7D0B"/>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Les frais médicaux </a:t>
            </a:r>
          </a:p>
          <a:p>
            <a:pPr marL="199297" indent="-158265">
              <a:lnSpc>
                <a:spcPts val="2031"/>
              </a:lnSpc>
              <a:buClr>
                <a:srgbClr val="EF7D0B"/>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Le capital-décès engagé </a:t>
            </a:r>
          </a:p>
          <a:p>
            <a:pPr>
              <a:lnSpc>
                <a:spcPts val="2031"/>
              </a:lnSpc>
            </a:pPr>
            <a:endParaRPr lang="fr-FR" altLang="fr-FR" sz="1292" dirty="0">
              <a:solidFill>
                <a:srgbClr val="535355"/>
              </a:solidFill>
              <a:latin typeface="Bahnschrift SemiLight" panose="020B0502040204020203" pitchFamily="34" charset="0"/>
            </a:endParaRPr>
          </a:p>
          <a:p>
            <a:pPr>
              <a:lnSpc>
                <a:spcPts val="2031"/>
              </a:lnSpc>
            </a:pPr>
            <a:r>
              <a:rPr lang="fr-FR" altLang="fr-FR" sz="1477" dirty="0">
                <a:solidFill>
                  <a:srgbClr val="F07D00"/>
                </a:solidFill>
                <a:latin typeface="Bahnschrift SemiLight" panose="020B0502040204020203" pitchFamily="34" charset="0"/>
              </a:rPr>
              <a:t>Cette procédure permet de réduire voire d’annuler le coût financier d’un accident </a:t>
            </a:r>
          </a:p>
          <a:p>
            <a:pPr>
              <a:lnSpc>
                <a:spcPts val="2031"/>
              </a:lnSpc>
            </a:pPr>
            <a:endParaRPr lang="fr-FR" altLang="fr-FR" sz="1108" b="0" dirty="0">
              <a:solidFill>
                <a:srgbClr val="535355"/>
              </a:solidFill>
              <a:latin typeface="Bahnschrift SemiLight" panose="020B0502040204020203" pitchFamily="34" charset="0"/>
            </a:endParaRPr>
          </a:p>
          <a:p>
            <a:pPr>
              <a:lnSpc>
                <a:spcPts val="2031"/>
              </a:lnSpc>
            </a:pPr>
            <a:r>
              <a:rPr lang="fr-FR" altLang="fr-FR" sz="1292" b="0" dirty="0">
                <a:solidFill>
                  <a:srgbClr val="535355"/>
                </a:solidFill>
                <a:latin typeface="Bahnschrift SemiLight" panose="020B0502040204020203" pitchFamily="34" charset="0"/>
              </a:rPr>
              <a:t>Comment le signaler ? </a:t>
            </a:r>
          </a:p>
          <a:p>
            <a:pPr>
              <a:lnSpc>
                <a:spcPts val="2031"/>
              </a:lnSpc>
            </a:pPr>
            <a:r>
              <a:rPr lang="fr-FR" altLang="fr-FR" sz="1292" dirty="0">
                <a:solidFill>
                  <a:srgbClr val="535355"/>
                </a:solidFill>
                <a:latin typeface="Bahnschrift SemiLight" panose="020B0502040204020203" pitchFamily="34" charset="0"/>
              </a:rPr>
              <a:t>Lors de la déclaration de l’arrêt ou à votre gestionnaire</a:t>
            </a:r>
          </a:p>
          <a:p>
            <a:pPr>
              <a:lnSpc>
                <a:spcPts val="2031"/>
              </a:lnSpc>
            </a:pPr>
            <a:endParaRPr lang="fr-FR" altLang="fr-FR" sz="1292" b="0" dirty="0">
              <a:solidFill>
                <a:srgbClr val="535355"/>
              </a:solidFill>
              <a:latin typeface="Bahnschrift SemiLight" panose="020B0502040204020203" pitchFamily="34" charset="0"/>
            </a:endParaRPr>
          </a:p>
          <a:p>
            <a:pPr>
              <a:lnSpc>
                <a:spcPts val="2031"/>
              </a:lnSpc>
            </a:pPr>
            <a:r>
              <a:rPr lang="fr-FR" altLang="fr-FR" sz="1292" dirty="0">
                <a:solidFill>
                  <a:srgbClr val="F07D00"/>
                </a:solidFill>
                <a:latin typeface="Bahnschrift SemiLight" panose="020B0502040204020203" pitchFamily="34" charset="0"/>
              </a:rPr>
              <a:t>Notre service dédié vous contactera</a:t>
            </a:r>
            <a:r>
              <a:rPr lang="fr-FR" altLang="fr-FR" sz="1292" dirty="0">
                <a:solidFill>
                  <a:srgbClr val="535355"/>
                </a:solidFill>
                <a:latin typeface="Bahnschrift SemiLight" panose="020B0502040204020203" pitchFamily="34" charset="0"/>
              </a:rPr>
              <a:t>. </a:t>
            </a:r>
            <a:r>
              <a:rPr lang="fr-FR" altLang="fr-FR" sz="1292" b="0" dirty="0">
                <a:solidFill>
                  <a:srgbClr val="535355"/>
                </a:solidFill>
                <a:latin typeface="Bahnschrift SemiLight" panose="020B0502040204020203" pitchFamily="34" charset="0"/>
              </a:rPr>
              <a:t>Le recours n’est engagé que sous réserve de votre accord</a:t>
            </a:r>
          </a:p>
        </p:txBody>
      </p:sp>
      <p:sp>
        <p:nvSpPr>
          <p:cNvPr id="7" name="Rectangle 6"/>
          <p:cNvSpPr/>
          <p:nvPr/>
        </p:nvSpPr>
        <p:spPr>
          <a:xfrm>
            <a:off x="583389" y="836712"/>
            <a:ext cx="2592376" cy="348109"/>
          </a:xfrm>
          <a:prstGeom prst="rect">
            <a:avLst/>
          </a:prstGeom>
        </p:spPr>
        <p:txBody>
          <a:bodyPr wrap="none">
            <a:spAutoFit/>
          </a:bodyPr>
          <a:lstStyle/>
          <a:p>
            <a:pPr>
              <a:spcBef>
                <a:spcPct val="50000"/>
              </a:spcBef>
            </a:pPr>
            <a:r>
              <a:rPr lang="fr-FR" altLang="fr-FR" sz="1662" dirty="0">
                <a:solidFill>
                  <a:srgbClr val="7D920C"/>
                </a:solidFill>
                <a:latin typeface="Bahnschrift" panose="020B0502040204020203" pitchFamily="34" charset="0"/>
                <a:ea typeface="+mj-ea"/>
                <a:cs typeface="+mj-cs"/>
              </a:rPr>
              <a:t>RECOURS CONTRE TIERS</a:t>
            </a:r>
          </a:p>
        </p:txBody>
      </p:sp>
    </p:spTree>
    <p:extLst>
      <p:ext uri="{BB962C8B-B14F-4D97-AF65-F5344CB8AC3E}">
        <p14:creationId xmlns:p14="http://schemas.microsoft.com/office/powerpoint/2010/main" val="1828045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3299545" y="3635896"/>
            <a:ext cx="5596166"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FR" sz="2585" dirty="0"/>
              <a:t>Les services du contrat groupe et la mission facultative du </a:t>
            </a:r>
          </a:p>
          <a:p>
            <a:pPr algn="ctr">
              <a:spcBef>
                <a:spcPts val="0"/>
              </a:spcBef>
            </a:pPr>
            <a:r>
              <a:rPr lang="fr-FR" sz="2585" dirty="0"/>
              <a:t>Centre de Gestion 41</a:t>
            </a:r>
          </a:p>
          <a:p>
            <a:pPr algn="ctr"/>
            <a:endParaRPr lang="fr-FR" sz="2585" dirty="0"/>
          </a:p>
        </p:txBody>
      </p:sp>
      <p:grpSp>
        <p:nvGrpSpPr>
          <p:cNvPr id="20" name="Groupe 19"/>
          <p:cNvGrpSpPr/>
          <p:nvPr/>
        </p:nvGrpSpPr>
        <p:grpSpPr>
          <a:xfrm>
            <a:off x="208708" y="1334234"/>
            <a:ext cx="7665257" cy="1181780"/>
            <a:chOff x="691116" y="2103976"/>
            <a:chExt cx="8304028" cy="1280262"/>
          </a:xfrm>
        </p:grpSpPr>
        <p:sp>
          <p:nvSpPr>
            <p:cNvPr id="4" name="Titre 1"/>
            <p:cNvSpPr txBox="1">
              <a:spLocks/>
            </p:cNvSpPr>
            <p:nvPr/>
          </p:nvSpPr>
          <p:spPr>
            <a:xfrm>
              <a:off x="691116" y="2103976"/>
              <a:ext cx="8304028" cy="1280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539" dirty="0">
                  <a:solidFill>
                    <a:srgbClr val="7D920C"/>
                  </a:solidFill>
                  <a:latin typeface="Bahnschrift" panose="020B0502040204020203" pitchFamily="34" charset="0"/>
                </a:rPr>
                <a:t>Partie 5</a:t>
              </a:r>
            </a:p>
          </p:txBody>
        </p:sp>
        <p:sp>
          <p:nvSpPr>
            <p:cNvPr id="6" name="Rectangle 2"/>
            <p:cNvSpPr>
              <a:spLocks noChangeArrowheads="1"/>
            </p:cNvSpPr>
            <p:nvPr/>
          </p:nvSpPr>
          <p:spPr bwMode="auto">
            <a:xfrm flipV="1">
              <a:off x="3915730" y="3294566"/>
              <a:ext cx="1734295" cy="4571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grpSp>
      <p:grpSp>
        <p:nvGrpSpPr>
          <p:cNvPr id="7" name="Groupe 6"/>
          <p:cNvGrpSpPr/>
          <p:nvPr/>
        </p:nvGrpSpPr>
        <p:grpSpPr>
          <a:xfrm>
            <a:off x="0" y="2548258"/>
            <a:ext cx="3547283" cy="3518422"/>
            <a:chOff x="319672" y="1159341"/>
            <a:chExt cx="4334819" cy="3884298"/>
          </a:xfrm>
        </p:grpSpPr>
        <p:grpSp>
          <p:nvGrpSpPr>
            <p:cNvPr id="8" name="Groupe 7"/>
            <p:cNvGrpSpPr/>
            <p:nvPr/>
          </p:nvGrpSpPr>
          <p:grpSpPr>
            <a:xfrm>
              <a:off x="355763" y="1159341"/>
              <a:ext cx="4298728" cy="3884298"/>
              <a:chOff x="263443" y="1688730"/>
              <a:chExt cx="4298728" cy="3884298"/>
            </a:xfrm>
          </p:grpSpPr>
          <p:sp>
            <p:nvSpPr>
              <p:cNvPr id="10" name="Ellipse 9"/>
              <p:cNvSpPr/>
              <p:nvPr/>
            </p:nvSpPr>
            <p:spPr>
              <a:xfrm>
                <a:off x="263443" y="1817303"/>
                <a:ext cx="3956059" cy="325893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1" name="Arc 10"/>
              <p:cNvSpPr/>
              <p:nvPr/>
            </p:nvSpPr>
            <p:spPr>
              <a:xfrm>
                <a:off x="519765" y="1688730"/>
                <a:ext cx="4042406" cy="3884298"/>
              </a:xfrm>
              <a:prstGeom prst="arc">
                <a:avLst>
                  <a:gd name="adj1" fmla="val 16240277"/>
                  <a:gd name="adj2" fmla="val 21545735"/>
                </a:avLst>
              </a:prstGeom>
              <a:ln w="19050">
                <a:solidFill>
                  <a:srgbClr val="7D920C"/>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9" name="Ellipse 8"/>
            <p:cNvSpPr/>
            <p:nvPr/>
          </p:nvSpPr>
          <p:spPr>
            <a:xfrm>
              <a:off x="319672" y="1255769"/>
              <a:ext cx="3989266" cy="3323224"/>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12" name="Groupe 11"/>
          <p:cNvGrpSpPr/>
          <p:nvPr/>
        </p:nvGrpSpPr>
        <p:grpSpPr>
          <a:xfrm flipH="1">
            <a:off x="5461212" y="437456"/>
            <a:ext cx="3739202" cy="3565702"/>
            <a:chOff x="256669" y="1159341"/>
            <a:chExt cx="4397822" cy="3884298"/>
          </a:xfrm>
        </p:grpSpPr>
        <p:grpSp>
          <p:nvGrpSpPr>
            <p:cNvPr id="13" name="Groupe 12"/>
            <p:cNvGrpSpPr/>
            <p:nvPr/>
          </p:nvGrpSpPr>
          <p:grpSpPr>
            <a:xfrm>
              <a:off x="355763" y="1159341"/>
              <a:ext cx="4298728" cy="3884298"/>
              <a:chOff x="263443" y="1688730"/>
              <a:chExt cx="4298728" cy="3884298"/>
            </a:xfrm>
          </p:grpSpPr>
          <p:sp>
            <p:nvSpPr>
              <p:cNvPr id="15" name="Ellipse 14"/>
              <p:cNvSpPr/>
              <p:nvPr/>
            </p:nvSpPr>
            <p:spPr>
              <a:xfrm>
                <a:off x="263443" y="1817303"/>
                <a:ext cx="3956059" cy="325893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6" name="Arc 15"/>
              <p:cNvSpPr/>
              <p:nvPr/>
            </p:nvSpPr>
            <p:spPr>
              <a:xfrm>
                <a:off x="519765" y="1688730"/>
                <a:ext cx="4042406" cy="3884298"/>
              </a:xfrm>
              <a:prstGeom prst="arc">
                <a:avLst>
                  <a:gd name="adj1" fmla="val 16240277"/>
                  <a:gd name="adj2" fmla="val 21545735"/>
                </a:avLst>
              </a:prstGeom>
              <a:ln w="19050">
                <a:solidFill>
                  <a:srgbClr val="F07D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sz="1662"/>
              </a:p>
            </p:txBody>
          </p:sp>
        </p:grpSp>
        <p:sp>
          <p:nvSpPr>
            <p:cNvPr id="14" name="Ellipse 13"/>
            <p:cNvSpPr/>
            <p:nvPr/>
          </p:nvSpPr>
          <p:spPr>
            <a:xfrm>
              <a:off x="256669" y="1205301"/>
              <a:ext cx="4097586" cy="3424161"/>
            </a:xfrm>
            <a:prstGeom prst="ellipse">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397" y="5964378"/>
            <a:ext cx="2087442" cy="204604"/>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37" y="5890834"/>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Espace réservé du numéro de diapositive 20"/>
          <p:cNvSpPr>
            <a:spLocks noGrp="1"/>
          </p:cNvSpPr>
          <p:nvPr>
            <p:ph type="sldNum" sz="quarter" idx="12"/>
          </p:nvPr>
        </p:nvSpPr>
        <p:spPr/>
        <p:txBody>
          <a:bodyPr/>
          <a:lstStyle/>
          <a:p>
            <a:fld id="{43358468-A690-4B95-98B9-3C4841944A57}" type="slidenum">
              <a:rPr lang="fr-FR" smtClean="0"/>
              <a:pPr/>
              <a:t>47</a:t>
            </a:fld>
            <a:endParaRPr lang="fr-F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2018" y="5810460"/>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629743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48</a:t>
            </a:fld>
            <a:endParaRPr lang="fr-FR"/>
          </a:p>
        </p:txBody>
      </p:sp>
      <p:sp>
        <p:nvSpPr>
          <p:cNvPr id="6" name="Rectangle 3"/>
          <p:cNvSpPr txBox="1">
            <a:spLocks noChangeArrowheads="1"/>
          </p:cNvSpPr>
          <p:nvPr/>
        </p:nvSpPr>
        <p:spPr bwMode="auto">
          <a:xfrm>
            <a:off x="700580" y="788778"/>
            <a:ext cx="6836019" cy="2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r>
              <a:rPr lang="fr-FR" altLang="fr-FR" sz="1662" dirty="0">
                <a:solidFill>
                  <a:srgbClr val="7D920C"/>
                </a:solidFill>
                <a:latin typeface="Bahnschrift" panose="020B0502040204020203" pitchFamily="34" charset="0"/>
                <a:ea typeface="+mj-ea"/>
                <a:cs typeface="+mj-cs"/>
              </a:rPr>
              <a:t>ORGANISATION ET PRISE EN CHARGE DE LA MISE EN CONCURRENCE</a:t>
            </a:r>
          </a:p>
        </p:txBody>
      </p:sp>
      <p:sp>
        <p:nvSpPr>
          <p:cNvPr id="7" name="ZoneTexte 2"/>
          <p:cNvSpPr txBox="1">
            <a:spLocks noChangeArrowheads="1"/>
          </p:cNvSpPr>
          <p:nvPr/>
        </p:nvSpPr>
        <p:spPr bwMode="auto">
          <a:xfrm>
            <a:off x="631450" y="2327451"/>
            <a:ext cx="7735648" cy="1997150"/>
          </a:xfrm>
          <a:prstGeom prst="rect">
            <a:avLst/>
          </a:prstGeom>
          <a:noFill/>
          <a:ln>
            <a:noFill/>
          </a:ln>
          <a:extLst/>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marL="199297" indent="-158265">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La consultation s’est effectuée par la voie d’une procédure concurrentielle d’appel d’offres ouvert.</a:t>
            </a:r>
          </a:p>
          <a:p>
            <a:pPr marL="199297" indent="-158265">
              <a:spcBef>
                <a:spcPct val="0"/>
              </a:spcBef>
              <a:buClr>
                <a:srgbClr val="F07D00"/>
              </a:buClr>
              <a:buFont typeface="Symbol" panose="05050102010706020507" pitchFamily="18" charset="2"/>
              <a:buChar char="&gt;"/>
            </a:pPr>
            <a:endParaRPr lang="fr-FR" altLang="fr-FR" sz="1292" b="0" dirty="0">
              <a:solidFill>
                <a:srgbClr val="535355"/>
              </a:solidFill>
              <a:latin typeface="Bahnschrift SemiLight" panose="020B0502040204020203" pitchFamily="34" charset="0"/>
            </a:endParaRPr>
          </a:p>
          <a:p>
            <a:pPr marL="199297" indent="-158265">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Le cahier des charges a été établi pour correspondre parfaitement aux exigences liées au statut de la fonction publique,</a:t>
            </a:r>
          </a:p>
          <a:p>
            <a:pPr marL="199297" indent="-158265">
              <a:spcBef>
                <a:spcPct val="0"/>
              </a:spcBef>
              <a:buClr>
                <a:srgbClr val="F07D00"/>
              </a:buClr>
              <a:buFont typeface="Symbol" panose="05050102010706020507" pitchFamily="18" charset="2"/>
              <a:buChar char="&gt;"/>
            </a:pPr>
            <a:endParaRPr lang="fr-FR" altLang="fr-FR" sz="1292" b="0" dirty="0">
              <a:solidFill>
                <a:srgbClr val="535355"/>
              </a:solidFill>
              <a:latin typeface="Bahnschrift SemiLight" panose="020B0502040204020203" pitchFamily="34" charset="0"/>
            </a:endParaRPr>
          </a:p>
          <a:p>
            <a:pPr marL="199297" indent="-158265">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Un audit indépendant a assisté le Centre de gestion notamment pour évaluer au mieux les impacts financiers des différentes propositions. </a:t>
            </a:r>
          </a:p>
          <a:p>
            <a:pPr marL="199297" indent="-158265">
              <a:lnSpc>
                <a:spcPts val="2031"/>
              </a:lnSpc>
              <a:spcBef>
                <a:spcPct val="0"/>
              </a:spcBef>
              <a:buClr>
                <a:srgbClr val="F07D00"/>
              </a:buClr>
              <a:buFont typeface="Symbol" panose="05050102010706020507" pitchFamily="18" charset="2"/>
              <a:buChar char="&gt;"/>
            </a:pPr>
            <a:endParaRPr lang="fr-FR" altLang="fr-FR" sz="1108" b="0" dirty="0">
              <a:solidFill>
                <a:srgbClr val="535355"/>
              </a:solidFill>
              <a:latin typeface="Bahnschrift SemiLight" panose="020B0502040204020203" pitchFamily="34" charset="0"/>
            </a:endParaRPr>
          </a:p>
          <a:p>
            <a:pPr marL="304808" indent="-263776">
              <a:lnSpc>
                <a:spcPts val="2031"/>
              </a:lnSpc>
              <a:spcBef>
                <a:spcPct val="0"/>
              </a:spcBef>
              <a:buClr>
                <a:srgbClr val="F07D00"/>
              </a:buClr>
              <a:buFont typeface="Symbol" panose="05050102010706020507" pitchFamily="18" charset="2"/>
              <a:buChar char="&gt;"/>
            </a:pPr>
            <a:endParaRPr lang="fr-FR" altLang="fr-FR" sz="1292" b="0" dirty="0">
              <a:solidFill>
                <a:srgbClr val="535355"/>
              </a:solidFill>
            </a:endParaRPr>
          </a:p>
        </p:txBody>
      </p:sp>
      <p:sp>
        <p:nvSpPr>
          <p:cNvPr id="8" name="ZoneTexte 4"/>
          <p:cNvSpPr txBox="1">
            <a:spLocks noChangeArrowheads="1"/>
          </p:cNvSpPr>
          <p:nvPr/>
        </p:nvSpPr>
        <p:spPr bwMode="auto">
          <a:xfrm>
            <a:off x="719154" y="1457885"/>
            <a:ext cx="6560526"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b="0" dirty="0">
                <a:solidFill>
                  <a:srgbClr val="535355"/>
                </a:solidFill>
                <a:latin typeface="Bahnschrift SemiLight" panose="020B0502040204020203" pitchFamily="34" charset="0"/>
              </a:rPr>
              <a:t>En lui donnant mandat, le CDG s’est chargé de la consultation en respectant scrupuleusement les règles relatives à la commande publique.</a:t>
            </a: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t="25094"/>
          <a:stretch/>
        </p:blipFill>
        <p:spPr>
          <a:xfrm>
            <a:off x="1443376" y="4875012"/>
            <a:ext cx="6111797" cy="1729795"/>
          </a:xfrm>
          <a:prstGeom prst="rect">
            <a:avLst/>
          </a:prstGeom>
        </p:spPr>
      </p:pic>
      <p:sp>
        <p:nvSpPr>
          <p:cNvPr id="9" name="Rectangle 8"/>
          <p:cNvSpPr/>
          <p:nvPr/>
        </p:nvSpPr>
        <p:spPr>
          <a:xfrm>
            <a:off x="1443376" y="4875011"/>
            <a:ext cx="6111797" cy="1719220"/>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978310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49</a:t>
            </a:fld>
            <a:endParaRPr lang="fr-FR"/>
          </a:p>
        </p:txBody>
      </p:sp>
      <p:sp>
        <p:nvSpPr>
          <p:cNvPr id="6" name="Rectangle 3"/>
          <p:cNvSpPr txBox="1">
            <a:spLocks noChangeArrowheads="1"/>
          </p:cNvSpPr>
          <p:nvPr/>
        </p:nvSpPr>
        <p:spPr bwMode="auto">
          <a:xfrm>
            <a:off x="719154" y="875069"/>
            <a:ext cx="6836019" cy="2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50000"/>
              </a:spcBef>
            </a:pPr>
            <a:r>
              <a:rPr lang="fr-FR" altLang="fr-FR" sz="1662" dirty="0">
                <a:solidFill>
                  <a:srgbClr val="7D920C"/>
                </a:solidFill>
                <a:latin typeface="Bahnschrift" panose="020B0502040204020203" pitchFamily="34" charset="0"/>
                <a:ea typeface="+mj-ea"/>
                <a:cs typeface="+mj-cs"/>
              </a:rPr>
              <a:t>UN CONTRAT GROUPE AVEC DES RISQUES MUTUALISÉS</a:t>
            </a:r>
          </a:p>
          <a:p>
            <a:pPr>
              <a:spcBef>
                <a:spcPct val="50000"/>
              </a:spcBef>
            </a:pPr>
            <a:endParaRPr lang="fr-FR" altLang="fr-FR" sz="1662" dirty="0">
              <a:solidFill>
                <a:srgbClr val="7D920C"/>
              </a:solidFill>
              <a:latin typeface="Bahnschrift" panose="020B0502040204020203" pitchFamily="34" charset="0"/>
              <a:ea typeface="+mj-ea"/>
              <a:cs typeface="+mj-cs"/>
            </a:endParaRPr>
          </a:p>
        </p:txBody>
      </p:sp>
      <p:sp>
        <p:nvSpPr>
          <p:cNvPr id="10" name="ZoneTexte 2"/>
          <p:cNvSpPr txBox="1">
            <a:spLocks noChangeArrowheads="1"/>
          </p:cNvSpPr>
          <p:nvPr/>
        </p:nvSpPr>
        <p:spPr bwMode="auto">
          <a:xfrm>
            <a:off x="645884" y="2551387"/>
            <a:ext cx="6485792" cy="3269806"/>
          </a:xfrm>
          <a:prstGeom prst="rect">
            <a:avLst/>
          </a:prstGeom>
          <a:noFill/>
          <a:ln>
            <a:noFill/>
          </a:ln>
          <a:extLst/>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b="0" dirty="0">
                <a:solidFill>
                  <a:srgbClr val="F07D00"/>
                </a:solidFill>
                <a:latin typeface="Bahnschrift SemiLight" panose="020B0502040204020203" pitchFamily="34" charset="0"/>
              </a:rPr>
              <a:t>Exemples :</a:t>
            </a:r>
          </a:p>
          <a:p>
            <a:pPr marL="199297" indent="-158265">
              <a:spcBef>
                <a:spcPts val="1108"/>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Les indemnités journalières sont revalorisées, pendant et après la durée du contrat, en fonction de l’augmentation générale des rémunérations de la Fonction Publique Territoriale et du déroulement de carrière des agents admis à l’assurance.</a:t>
            </a:r>
          </a:p>
          <a:p>
            <a:pPr marL="199297" indent="-158265">
              <a:spcBef>
                <a:spcPts val="1108"/>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Respect de la décision de l’employeur en cas de décision non conforme à l’avis du comité médical ou de la commission de réforme</a:t>
            </a:r>
          </a:p>
          <a:p>
            <a:pPr marL="199297" indent="-158265">
              <a:spcBef>
                <a:spcPts val="1108"/>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Taux garantis pendant </a:t>
            </a:r>
            <a:r>
              <a:rPr lang="fr-FR" altLang="fr-FR" sz="1292" b="0" dirty="0">
                <a:solidFill>
                  <a:srgbClr val="F07D00"/>
                </a:solidFill>
                <a:latin typeface="Bahnschrift SemiLight" panose="020B0502040204020203" pitchFamily="34" charset="0"/>
              </a:rPr>
              <a:t>deux ans</a:t>
            </a:r>
          </a:p>
          <a:p>
            <a:pPr marL="199297" indent="-158265">
              <a:spcBef>
                <a:spcPts val="1108"/>
              </a:spcBef>
              <a:buClr>
                <a:srgbClr val="F07D00"/>
              </a:buClr>
              <a:buFont typeface="Symbol" panose="05050102010706020507" pitchFamily="18" charset="2"/>
              <a:buChar char="&gt;"/>
            </a:pPr>
            <a:endParaRPr lang="fr-FR" altLang="fr-FR" sz="1292" b="0" dirty="0">
              <a:solidFill>
                <a:srgbClr val="F07D00"/>
              </a:solidFill>
              <a:latin typeface="Bahnschrift SemiLight" panose="020B0502040204020203" pitchFamily="34" charset="0"/>
            </a:endParaRPr>
          </a:p>
          <a:p>
            <a:pPr marL="199297" indent="-158265">
              <a:spcBef>
                <a:spcPts val="1108"/>
              </a:spcBef>
              <a:buClr>
                <a:srgbClr val="F07D00"/>
              </a:buClr>
              <a:buFont typeface="Symbol" panose="05050102010706020507" pitchFamily="18" charset="2"/>
              <a:buChar char="&gt;"/>
            </a:pPr>
            <a:endParaRPr lang="fr-FR" altLang="fr-FR" sz="1292" b="0" dirty="0">
              <a:solidFill>
                <a:srgbClr val="F07D00"/>
              </a:solidFill>
              <a:latin typeface="Bahnschrift SemiLight" panose="020B0502040204020203" pitchFamily="34" charset="0"/>
            </a:endParaRPr>
          </a:p>
          <a:p>
            <a:pPr eaLnBrk="1" hangingPunct="1">
              <a:spcBef>
                <a:spcPct val="0"/>
              </a:spcBef>
            </a:pPr>
            <a:r>
              <a:rPr lang="fr-FR" altLang="fr-FR" sz="1477" b="0" dirty="0">
                <a:solidFill>
                  <a:srgbClr val="535355"/>
                </a:solidFill>
              </a:rPr>
              <a:t> </a:t>
            </a:r>
          </a:p>
          <a:p>
            <a:pPr>
              <a:lnSpc>
                <a:spcPts val="2031"/>
              </a:lnSpc>
              <a:spcBef>
                <a:spcPct val="0"/>
              </a:spcBef>
            </a:pPr>
            <a:endParaRPr lang="fr-FR" altLang="fr-FR" sz="1477" b="0" dirty="0">
              <a:solidFill>
                <a:srgbClr val="535355"/>
              </a:solidFill>
            </a:endParaRPr>
          </a:p>
        </p:txBody>
      </p:sp>
      <p:sp>
        <p:nvSpPr>
          <p:cNvPr id="11" name="ZoneTexte 4"/>
          <p:cNvSpPr txBox="1">
            <a:spLocks noChangeArrowheads="1"/>
          </p:cNvSpPr>
          <p:nvPr/>
        </p:nvSpPr>
        <p:spPr bwMode="auto">
          <a:xfrm>
            <a:off x="645884" y="1625590"/>
            <a:ext cx="6560526" cy="88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just" eaLnBrk="1" hangingPunct="1">
              <a:spcBef>
                <a:spcPct val="0"/>
              </a:spcBef>
            </a:pPr>
            <a:r>
              <a:rPr lang="fr-FR" altLang="fr-FR" sz="1292" b="0" dirty="0">
                <a:solidFill>
                  <a:srgbClr val="535355"/>
                </a:solidFill>
                <a:latin typeface="Bahnschrift SemiLight" panose="020B0502040204020203" pitchFamily="34" charset="0"/>
              </a:rPr>
              <a:t>En fédérant un grand nombre de collectivités du département, le contrat groupe  constitue une force d’achat importante qui permet de négocier au mieux les tarifs et les prestations proposées. </a:t>
            </a:r>
          </a:p>
          <a:p>
            <a:pPr algn="just" eaLnBrk="1" hangingPunct="1">
              <a:spcBef>
                <a:spcPct val="0"/>
              </a:spcBef>
            </a:pPr>
            <a:endParaRPr lang="fr-FR" altLang="fr-FR" sz="1292" b="0" dirty="0">
              <a:solidFill>
                <a:srgbClr val="535355"/>
              </a:solidFill>
              <a:latin typeface="Bahnschrift SemiLight" panose="020B0502040204020203" pitchFamily="34" charset="0"/>
            </a:endParaRPr>
          </a:p>
        </p:txBody>
      </p:sp>
      <p:sp>
        <p:nvSpPr>
          <p:cNvPr id="12" name="ZoneTexte 4"/>
          <p:cNvSpPr txBox="1">
            <a:spLocks noChangeArrowheads="1"/>
          </p:cNvSpPr>
          <p:nvPr/>
        </p:nvSpPr>
        <p:spPr bwMode="auto">
          <a:xfrm>
            <a:off x="719154" y="4928013"/>
            <a:ext cx="6560526"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b="0" dirty="0">
                <a:solidFill>
                  <a:srgbClr val="535355"/>
                </a:solidFill>
                <a:latin typeface="Bahnschrift SemiLight" panose="020B0502040204020203" pitchFamily="34" charset="0"/>
              </a:rPr>
              <a:t>La mutualisation du risque évite une forte fluctuation des taux en cas d’aggravation de la sinistralité dans votre collectivité.</a:t>
            </a:r>
          </a:p>
        </p:txBody>
      </p:sp>
    </p:spTree>
    <p:extLst>
      <p:ext uri="{BB962C8B-B14F-4D97-AF65-F5344CB8AC3E}">
        <p14:creationId xmlns:p14="http://schemas.microsoft.com/office/powerpoint/2010/main" val="2754552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68107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a:solidFill>
                  <a:srgbClr val="002060"/>
                </a:solidFill>
                <a:latin typeface="Arial" panose="020B0604020202020204" pitchFamily="34" charset="0"/>
                <a:cs typeface="Arial" panose="020B0604020202020204" pitchFamily="34" charset="0"/>
              </a:rPr>
              <a:t>Le Contrat groupe Assurance Statutaire du Centre de Gestion</a:t>
            </a:r>
          </a:p>
          <a:p>
            <a:pPr algn="l"/>
            <a:r>
              <a:rPr lang="fr-FR" sz="1200" b="1" dirty="0">
                <a:solidFill>
                  <a:srgbClr val="002060"/>
                </a:solidFill>
                <a:latin typeface="Arial" panose="020B0604020202020204" pitchFamily="34" charset="0"/>
                <a:cs typeface="Arial" panose="020B0604020202020204" pitchFamily="34" charset="0"/>
              </a:rPr>
              <a:t> </a:t>
            </a:r>
            <a:endParaRPr lang="fr-FR" sz="1200" b="1" dirty="0" smtClean="0">
              <a:solidFill>
                <a:srgbClr val="002060"/>
              </a:solidFill>
              <a:latin typeface="Arial" panose="020B0604020202020204" pitchFamily="34" charset="0"/>
              <a:cs typeface="Arial" panose="020B0604020202020204" pitchFamily="34" charset="0"/>
            </a:endParaRPr>
          </a:p>
          <a:p>
            <a:pPr algn="l"/>
            <a:endParaRPr lang="fr-FR" sz="1200" b="1" dirty="0" smtClean="0">
              <a:solidFill>
                <a:srgbClr val="002060"/>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r>
              <a:rPr lang="fr-FR" sz="1600" b="1" dirty="0" smtClean="0">
                <a:solidFill>
                  <a:srgbClr val="002060"/>
                </a:solidFill>
                <a:latin typeface="Arial" panose="020B0604020202020204" pitchFamily="34" charset="0"/>
                <a:cs typeface="Arial" panose="020B0604020202020204" pitchFamily="34" charset="0"/>
              </a:rPr>
              <a:t>Les points de vigilance</a:t>
            </a:r>
            <a:r>
              <a:rPr lang="fr-FR" sz="1600" dirty="0">
                <a:solidFill>
                  <a:srgbClr val="002060"/>
                </a:solidFill>
                <a:latin typeface="Arial" panose="020B0604020202020204" pitchFamily="34" charset="0"/>
                <a:cs typeface="Arial" panose="020B0604020202020204" pitchFamily="34" charset="0"/>
              </a:rPr>
              <a:t> : </a:t>
            </a:r>
            <a:endParaRPr lang="fr-FR" sz="1600" dirty="0" smtClean="0">
              <a:solidFill>
                <a:srgbClr val="002060"/>
              </a:solidFill>
              <a:latin typeface="Arial" panose="020B0604020202020204" pitchFamily="34" charset="0"/>
              <a:cs typeface="Arial" panose="020B0604020202020204" pitchFamily="34" charset="0"/>
            </a:endParaRPr>
          </a:p>
          <a:p>
            <a:pPr algn="l"/>
            <a:endParaRPr lang="fr-FR" sz="1600" dirty="0" smtClean="0">
              <a:solidFill>
                <a:srgbClr val="002060"/>
              </a:solidFill>
              <a:latin typeface="Arial" panose="020B0604020202020204" pitchFamily="34" charset="0"/>
              <a:cs typeface="Arial" panose="020B0604020202020204" pitchFamily="34" charset="0"/>
            </a:endParaRPr>
          </a:p>
          <a:p>
            <a:pPr lvl="1" algn="l"/>
            <a:r>
              <a:rPr lang="fr-FR" sz="1400" dirty="0" smtClean="0">
                <a:solidFill>
                  <a:srgbClr val="002060"/>
                </a:solidFill>
                <a:latin typeface="Arial" panose="020B0604020202020204" pitchFamily="34" charset="0"/>
                <a:cs typeface="Arial" panose="020B0604020202020204" pitchFamily="34" charset="0"/>
              </a:rPr>
              <a:t>- Pour les adhérents à l’actuel contrat groupe</a:t>
            </a:r>
          </a:p>
          <a:p>
            <a:pPr marL="628650" lvl="1" indent="-285750" algn="l">
              <a:buFont typeface="Wingdings" panose="05000000000000000000" pitchFamily="2" charset="2"/>
              <a:buChar char="ü"/>
            </a:pPr>
            <a:endParaRPr lang="fr-FR" sz="1400" dirty="0">
              <a:solidFill>
                <a:srgbClr val="002060"/>
              </a:solidFill>
              <a:latin typeface="Arial" panose="020B0604020202020204" pitchFamily="34" charset="0"/>
              <a:cs typeface="Arial" panose="020B0604020202020204" pitchFamily="34" charset="0"/>
            </a:endParaRPr>
          </a:p>
          <a:p>
            <a:pPr marL="1314450" lvl="3" indent="-285750" algn="l">
              <a:buFont typeface="Arial" panose="020B0604020202020204" pitchFamily="34" charset="0"/>
              <a:buChar char="•"/>
            </a:pPr>
            <a:r>
              <a:rPr lang="fr-FR" sz="1400" dirty="0" smtClean="0">
                <a:solidFill>
                  <a:srgbClr val="002060"/>
                </a:solidFill>
                <a:latin typeface="Arial" panose="020B0604020202020204" pitchFamily="34" charset="0"/>
                <a:cs typeface="Arial" panose="020B0604020202020204" pitchFamily="34" charset="0"/>
              </a:rPr>
              <a:t>Le contrat groupe prend fin le 31 décembre 2021 à minuit.</a:t>
            </a:r>
          </a:p>
          <a:p>
            <a:pPr marL="1314450" lvl="3" indent="-285750" algn="l">
              <a:buFont typeface="Arial" panose="020B0604020202020204" pitchFamily="34" charset="0"/>
              <a:buChar char="•"/>
            </a:pPr>
            <a:endParaRPr lang="fr-FR" sz="1400" dirty="0">
              <a:solidFill>
                <a:srgbClr val="002060"/>
              </a:solidFill>
              <a:latin typeface="Arial" panose="020B0604020202020204" pitchFamily="34" charset="0"/>
              <a:cs typeface="Arial" panose="020B0604020202020204" pitchFamily="34" charset="0"/>
            </a:endParaRPr>
          </a:p>
          <a:p>
            <a:pPr marL="1314450" lvl="3" indent="-285750" algn="l">
              <a:buFont typeface="Arial" panose="020B0604020202020204" pitchFamily="34" charset="0"/>
              <a:buChar char="•"/>
            </a:pPr>
            <a:r>
              <a:rPr lang="fr-FR" sz="1400" dirty="0" smtClean="0">
                <a:solidFill>
                  <a:srgbClr val="002060"/>
                </a:solidFill>
                <a:latin typeface="Arial" panose="020B0604020202020204" pitchFamily="34" charset="0"/>
                <a:cs typeface="Arial" panose="020B0604020202020204" pitchFamily="34" charset="0"/>
              </a:rPr>
              <a:t>Plus de couverture à compter du 01 janvier 2022 pour les nouveaux sinistres qui pourraient survenir à compter de cette date.</a:t>
            </a:r>
          </a:p>
          <a:p>
            <a:pPr lvl="3" algn="l"/>
            <a:endParaRPr lang="fr-FR" sz="1400" dirty="0">
              <a:solidFill>
                <a:srgbClr val="002060"/>
              </a:solidFill>
              <a:latin typeface="Arial" panose="020B0604020202020204" pitchFamily="34" charset="0"/>
              <a:cs typeface="Arial" panose="020B0604020202020204" pitchFamily="34" charset="0"/>
            </a:endParaRPr>
          </a:p>
          <a:p>
            <a:pPr marL="1314450" lvl="3" indent="-285750" algn="l">
              <a:buFont typeface="Arial" panose="020B0604020202020204" pitchFamily="34" charset="0"/>
              <a:buChar char="•"/>
            </a:pPr>
            <a:r>
              <a:rPr lang="fr-FR" sz="1400" dirty="0" smtClean="0">
                <a:solidFill>
                  <a:srgbClr val="002060"/>
                </a:solidFill>
                <a:latin typeface="Arial" panose="020B0604020202020204" pitchFamily="34" charset="0"/>
                <a:cs typeface="Arial" panose="020B0604020202020204" pitchFamily="34" charset="0"/>
              </a:rPr>
              <a:t>Les sinistres en cours et survenus avant le 31 décembre 2021 minuit continuent à être portés par l’assureur actuel Groupama Paris Val </a:t>
            </a:r>
            <a:r>
              <a:rPr lang="fr-FR" sz="1400" smtClean="0">
                <a:solidFill>
                  <a:srgbClr val="002060"/>
                </a:solidFill>
                <a:latin typeface="Arial" panose="020B0604020202020204" pitchFamily="34" charset="0"/>
                <a:cs typeface="Arial" panose="020B0604020202020204" pitchFamily="34" charset="0"/>
              </a:rPr>
              <a:t>de Loire </a:t>
            </a:r>
            <a:r>
              <a:rPr lang="fr-FR" sz="1400" dirty="0" smtClean="0">
                <a:solidFill>
                  <a:srgbClr val="002060"/>
                </a:solidFill>
                <a:latin typeface="Arial" panose="020B0604020202020204" pitchFamily="34" charset="0"/>
                <a:cs typeface="Arial" panose="020B0604020202020204" pitchFamily="34" charset="0"/>
              </a:rPr>
              <a:t>: régime de capitalisation.</a:t>
            </a:r>
          </a:p>
          <a:p>
            <a:pPr lvl="3" algn="l"/>
            <a:endParaRPr lang="fr-FR" sz="1400" dirty="0">
              <a:solidFill>
                <a:srgbClr val="002060"/>
              </a:solidFill>
              <a:latin typeface="Arial" panose="020B0604020202020204" pitchFamily="34" charset="0"/>
              <a:cs typeface="Arial" panose="020B0604020202020204" pitchFamily="34" charset="0"/>
            </a:endParaRPr>
          </a:p>
          <a:p>
            <a:pPr algn="l"/>
            <a:endParaRPr lang="fr-FR" sz="1200" b="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738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358468-A690-4B95-98B9-3C4841944A57}" type="slidenum">
              <a:rPr lang="fr-FR" smtClean="0"/>
              <a:t>50</a:t>
            </a:fld>
            <a:endParaRPr lang="fr-FR"/>
          </a:p>
        </p:txBody>
      </p:sp>
      <p:sp>
        <p:nvSpPr>
          <p:cNvPr id="8" name="Rectangle 3"/>
          <p:cNvSpPr txBox="1">
            <a:spLocks noChangeArrowheads="1"/>
          </p:cNvSpPr>
          <p:nvPr/>
        </p:nvSpPr>
        <p:spPr bwMode="auto">
          <a:xfrm>
            <a:off x="703633" y="883110"/>
            <a:ext cx="6836019" cy="2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r>
              <a:rPr lang="fr-FR" altLang="fr-FR" sz="1662" dirty="0">
                <a:solidFill>
                  <a:srgbClr val="7D920C"/>
                </a:solidFill>
                <a:latin typeface="Bahnschrift" panose="020B0502040204020203" pitchFamily="34" charset="0"/>
                <a:ea typeface="+mj-ea"/>
                <a:cs typeface="+mj-cs"/>
              </a:rPr>
              <a:t>LA RÉALISATION DE LA GESTION ET DU SUIVI DU CONTRAT</a:t>
            </a:r>
          </a:p>
        </p:txBody>
      </p:sp>
      <p:sp>
        <p:nvSpPr>
          <p:cNvPr id="9" name="ZoneTexte 4"/>
          <p:cNvSpPr txBox="1">
            <a:spLocks noChangeArrowheads="1"/>
          </p:cNvSpPr>
          <p:nvPr/>
        </p:nvSpPr>
        <p:spPr bwMode="auto">
          <a:xfrm>
            <a:off x="719154" y="1386311"/>
            <a:ext cx="7930111" cy="377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r>
              <a:rPr lang="fr-FR" altLang="fr-FR" sz="1292" b="0" dirty="0">
                <a:solidFill>
                  <a:srgbClr val="F07D00"/>
                </a:solidFill>
                <a:latin typeface="Bahnschrift SemiLight" panose="020B0502040204020203" pitchFamily="34" charset="0"/>
              </a:rPr>
              <a:t>Le Centre de Gestion de Loir-et-Cher  est un centre de gestion « gérant ».</a:t>
            </a:r>
          </a:p>
          <a:p>
            <a:pPr eaLnBrk="1" hangingPunct="1">
              <a:spcBef>
                <a:spcPct val="0"/>
              </a:spcBef>
            </a:pPr>
            <a:endParaRPr lang="fr-FR" altLang="fr-FR" sz="1292" b="0" dirty="0">
              <a:solidFill>
                <a:srgbClr val="535355"/>
              </a:solidFill>
            </a:endParaRPr>
          </a:p>
          <a:p>
            <a:pPr eaLnBrk="1" hangingPunct="1">
              <a:spcBef>
                <a:spcPct val="0"/>
              </a:spcBef>
            </a:pPr>
            <a:endParaRPr lang="fr-FR" altLang="fr-FR" sz="1292" b="0" dirty="0">
              <a:solidFill>
                <a:srgbClr val="535355"/>
              </a:solidFill>
            </a:endParaRPr>
          </a:p>
          <a:p>
            <a:pPr eaLnBrk="1" hangingPunct="1">
              <a:spcBef>
                <a:spcPct val="0"/>
              </a:spcBef>
            </a:pPr>
            <a:r>
              <a:rPr lang="fr-FR" altLang="fr-FR" sz="1292" b="0" dirty="0">
                <a:solidFill>
                  <a:srgbClr val="535355"/>
                </a:solidFill>
                <a:latin typeface="Bahnschrift SemiLight" panose="020B0502040204020203" pitchFamily="34" charset="0"/>
              </a:rPr>
              <a:t>A ce titre, il assure toutes les phases d’exécution du contrat groupe :</a:t>
            </a:r>
          </a:p>
          <a:p>
            <a:pPr eaLnBrk="1" hangingPunct="1">
              <a:spcBef>
                <a:spcPct val="0"/>
              </a:spcBef>
            </a:pPr>
            <a:endParaRPr lang="fr-FR" altLang="fr-FR" sz="1292" b="0" dirty="0">
              <a:solidFill>
                <a:srgbClr val="535355"/>
              </a:solidFill>
              <a:latin typeface="Bahnschrift SemiLight" panose="020B0502040204020203" pitchFamily="34" charset="0"/>
            </a:endParaRP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Gestion des contrats d’assurance statutaire</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Gestion des demandes d’indemnisation</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Gestion des prestations complémentaires du contrat</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Conseil sur les questions relatives à l’absentéisme pour raison de santé</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Accompagnement dans la marche à suivre pour une gestion optimale des dossiers</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Conseil dans l’utilisation du PROGICIEL mis à disposition des collectivités et établissements publics</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 Accompagnement dans la mise en place d’actions de prévention…</a:t>
            </a:r>
          </a:p>
          <a:p>
            <a:pPr marL="158265" indent="-158265">
              <a:lnSpc>
                <a:spcPct val="150000"/>
              </a:lnSpc>
              <a:spcBef>
                <a:spcPct val="0"/>
              </a:spcBef>
              <a:buClr>
                <a:srgbClr val="F07D00"/>
              </a:buClr>
              <a:buFont typeface="Symbol" panose="05050102010706020507" pitchFamily="18" charset="2"/>
              <a:buChar char="&gt;"/>
            </a:pPr>
            <a:r>
              <a:rPr lang="fr-FR" altLang="fr-FR" sz="1292" b="0" dirty="0">
                <a:solidFill>
                  <a:srgbClr val="535355"/>
                </a:solidFill>
                <a:latin typeface="Bahnschrift SemiLight" panose="020B0502040204020203" pitchFamily="34" charset="0"/>
              </a:rPr>
              <a:t>Une interlocutrice privilégiée mise à disposition pour répondre à toutes les interrogations et porter assistance dans la gestion des sinistres</a:t>
            </a:r>
          </a:p>
        </p:txBody>
      </p:sp>
      <p:sp>
        <p:nvSpPr>
          <p:cNvPr id="5" name="ZoneTexte 2"/>
          <p:cNvSpPr txBox="1">
            <a:spLocks noChangeArrowheads="1"/>
          </p:cNvSpPr>
          <p:nvPr/>
        </p:nvSpPr>
        <p:spPr bwMode="auto">
          <a:xfrm>
            <a:off x="1080477" y="5423217"/>
            <a:ext cx="6560527" cy="688843"/>
          </a:xfrm>
          <a:prstGeom prst="rect">
            <a:avLst/>
          </a:prstGeom>
          <a:gradFill rotWithShape="1">
            <a:gsLst>
              <a:gs pos="0">
                <a:srgbClr val="959595"/>
              </a:gs>
              <a:gs pos="50000">
                <a:srgbClr val="D6D6D6"/>
              </a:gs>
              <a:gs pos="100000">
                <a:srgbClr val="FFFFFF"/>
              </a:gs>
            </a:gsLst>
            <a:lin ang="5400000" scaled="1"/>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dirty="0">
                <a:solidFill>
                  <a:srgbClr val="535355"/>
                </a:solidFill>
              </a:rPr>
              <a:t>Le </a:t>
            </a:r>
            <a:r>
              <a:rPr lang="fr-FR" altLang="fr-FR" sz="1292" b="0" dirty="0">
                <a:solidFill>
                  <a:srgbClr val="535355"/>
                </a:solidFill>
              </a:rPr>
              <a:t>service sera financé par une participation financière indexée sur la masse salariale de votre collectivité (….%) </a:t>
            </a:r>
            <a:r>
              <a:rPr lang="fr-FR" altLang="fr-FR" sz="1292" b="0" dirty="0">
                <a:solidFill>
                  <a:srgbClr val="FF0000"/>
                </a:solidFill>
              </a:rPr>
              <a:t>pour les contrats CNRACL et …. % pour les contrats IRCANTEC</a:t>
            </a:r>
            <a:r>
              <a:rPr lang="fr-FR" altLang="fr-FR" sz="1292" b="0" dirty="0">
                <a:solidFill>
                  <a:srgbClr val="535355"/>
                </a:solidFill>
              </a:rPr>
              <a:t> réclamée par le CDG à travers l’émission d’un titre de recette.</a:t>
            </a:r>
          </a:p>
        </p:txBody>
      </p:sp>
    </p:spTree>
    <p:extLst>
      <p:ext uri="{BB962C8B-B14F-4D97-AF65-F5344CB8AC3E}">
        <p14:creationId xmlns:p14="http://schemas.microsoft.com/office/powerpoint/2010/main" val="3251077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432482" y="4694865"/>
            <a:ext cx="4642820" cy="348109"/>
          </a:xfrm>
          <a:prstGeom prst="rect">
            <a:avLst/>
          </a:prstGeom>
          <a:solidFill>
            <a:srgbClr val="F07D00"/>
          </a:solidFill>
          <a:effectLst>
            <a:outerShdw blurRad="50800" dist="38100" dir="5400000" algn="t" rotWithShape="0">
              <a:prstClr val="black">
                <a:alpha val="40000"/>
              </a:prstClr>
            </a:outerShdw>
          </a:effectLst>
        </p:spPr>
        <p:txBody>
          <a:bodyPr wrap="square" rtlCol="0">
            <a:spAutoFit/>
          </a:bodyPr>
          <a:lstStyle/>
          <a:p>
            <a:endParaRPr lang="fr-FR" sz="1662" dirty="0"/>
          </a:p>
        </p:txBody>
      </p:sp>
      <p:sp>
        <p:nvSpPr>
          <p:cNvPr id="4" name="ZoneTexte 3"/>
          <p:cNvSpPr txBox="1"/>
          <p:nvPr/>
        </p:nvSpPr>
        <p:spPr>
          <a:xfrm>
            <a:off x="2432482" y="2955881"/>
            <a:ext cx="4642820" cy="348109"/>
          </a:xfrm>
          <a:prstGeom prst="rect">
            <a:avLst/>
          </a:prstGeom>
          <a:solidFill>
            <a:srgbClr val="F07D00"/>
          </a:solidFill>
          <a:effectLst>
            <a:outerShdw blurRad="50800" dist="38100" dir="2700000" algn="tl" rotWithShape="0">
              <a:prstClr val="black">
                <a:alpha val="40000"/>
              </a:prstClr>
            </a:outerShdw>
          </a:effectLst>
        </p:spPr>
        <p:txBody>
          <a:bodyPr wrap="square" rtlCol="0">
            <a:spAutoFit/>
          </a:bodyPr>
          <a:lstStyle/>
          <a:p>
            <a:endParaRPr lang="fr-FR" sz="1662" dirty="0"/>
          </a:p>
        </p:txBody>
      </p:sp>
      <p:sp>
        <p:nvSpPr>
          <p:cNvPr id="2" name="Titre 1"/>
          <p:cNvSpPr>
            <a:spLocks noGrp="1"/>
          </p:cNvSpPr>
          <p:nvPr>
            <p:ph type="title"/>
          </p:nvPr>
        </p:nvSpPr>
        <p:spPr>
          <a:xfrm>
            <a:off x="730600" y="899555"/>
            <a:ext cx="7886700" cy="1181780"/>
          </a:xfrm>
        </p:spPr>
        <p:txBody>
          <a:bodyPr/>
          <a:lstStyle/>
          <a:p>
            <a:r>
              <a:rPr lang="fr-FR" dirty="0" smtClean="0"/>
              <a:t>VOS CONTACTS UTILES</a:t>
            </a:r>
            <a:endParaRPr lang="fr-FR" dirty="0"/>
          </a:p>
        </p:txBody>
      </p:sp>
      <p:sp>
        <p:nvSpPr>
          <p:cNvPr id="3" name="Espace réservé du numéro de diapositive 2"/>
          <p:cNvSpPr>
            <a:spLocks noGrp="1"/>
          </p:cNvSpPr>
          <p:nvPr>
            <p:ph type="sldNum" sz="quarter" idx="12"/>
          </p:nvPr>
        </p:nvSpPr>
        <p:spPr/>
        <p:txBody>
          <a:bodyPr/>
          <a:lstStyle/>
          <a:p>
            <a:fld id="{43358468-A690-4B95-98B9-3C4841944A57}" type="slidenum">
              <a:rPr lang="fr-FR" smtClean="0"/>
              <a:pPr/>
              <a:t>51</a:t>
            </a:fld>
            <a:endParaRPr lang="fr-FR" dirty="0"/>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430" y="4619067"/>
            <a:ext cx="2746105" cy="41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11"/>
          <p:cNvSpPr txBox="1">
            <a:spLocks noChangeArrowheads="1"/>
          </p:cNvSpPr>
          <p:nvPr/>
        </p:nvSpPr>
        <p:spPr bwMode="auto">
          <a:xfrm>
            <a:off x="3174525" y="5201078"/>
            <a:ext cx="3900777"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292" dirty="0">
                <a:solidFill>
                  <a:schemeClr val="bg1"/>
                </a:solidFill>
                <a:latin typeface="Bahnschrift SemiLight" panose="020B0502040204020203" pitchFamily="34" charset="0"/>
              </a:rPr>
              <a:t>Jean-Philippe ROBERT /  Nadège DEPAIX</a:t>
            </a:r>
          </a:p>
          <a:p>
            <a:pPr eaLnBrk="1" hangingPunct="1">
              <a:spcBef>
                <a:spcPct val="0"/>
              </a:spcBef>
            </a:pPr>
            <a:r>
              <a:rPr lang="fr-FR" altLang="fr-FR" sz="1292" dirty="0">
                <a:solidFill>
                  <a:schemeClr val="bg1"/>
                </a:solidFill>
                <a:latin typeface="Bahnschrift SemiLight" panose="020B0502040204020203" pitchFamily="34" charset="0"/>
              </a:rPr>
              <a:t>Responsables de la Relation avec le CDG</a:t>
            </a:r>
          </a:p>
        </p:txBody>
      </p:sp>
      <p:sp>
        <p:nvSpPr>
          <p:cNvPr id="7" name="ZoneTexte 11"/>
          <p:cNvSpPr txBox="1">
            <a:spLocks noChangeArrowheads="1"/>
          </p:cNvSpPr>
          <p:nvPr/>
        </p:nvSpPr>
        <p:spPr bwMode="auto">
          <a:xfrm>
            <a:off x="2532687" y="3315432"/>
            <a:ext cx="1950389" cy="100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r>
              <a:rPr lang="fr-FR" sz="1292" dirty="0">
                <a:solidFill>
                  <a:schemeClr val="bg1"/>
                </a:solidFill>
                <a:latin typeface="Bahnschrift SemiLight" panose="020B0502040204020203" pitchFamily="34" charset="0"/>
              </a:rPr>
              <a:t>Patricia DUCHATEAU </a:t>
            </a:r>
          </a:p>
          <a:p>
            <a:r>
              <a:rPr lang="fr-FR" sz="1292" dirty="0">
                <a:solidFill>
                  <a:schemeClr val="bg1"/>
                </a:solidFill>
                <a:latin typeface="Bahnschrift SemiLight" panose="020B0502040204020203" pitchFamily="34" charset="0"/>
              </a:rPr>
              <a:t>Secteur Sud Loire</a:t>
            </a:r>
          </a:p>
          <a:p>
            <a:r>
              <a:rPr lang="fr-FR" sz="1292" dirty="0">
                <a:solidFill>
                  <a:schemeClr val="bg1"/>
                </a:solidFill>
                <a:latin typeface="Bahnschrift SemiLight" panose="020B0502040204020203" pitchFamily="34" charset="0"/>
              </a:rPr>
              <a:t>p.duchateau@cdg41.org</a:t>
            </a:r>
          </a:p>
          <a:p>
            <a:r>
              <a:rPr lang="fr-FR" sz="1292" dirty="0">
                <a:solidFill>
                  <a:schemeClr val="bg1"/>
                </a:solidFill>
                <a:latin typeface="Bahnschrift SemiLight" panose="020B0502040204020203" pitchFamily="34" charset="0"/>
              </a:rPr>
              <a:t>Tél : 02.54.56.22.98</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695" y="2467601"/>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ZoneTexte 11"/>
          <p:cNvSpPr txBox="1">
            <a:spLocks noChangeArrowheads="1"/>
          </p:cNvSpPr>
          <p:nvPr/>
        </p:nvSpPr>
        <p:spPr bwMode="auto">
          <a:xfrm>
            <a:off x="4915402" y="3333749"/>
            <a:ext cx="1950389" cy="100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r>
              <a:rPr lang="fr-FR" sz="1292" dirty="0">
                <a:solidFill>
                  <a:schemeClr val="bg1"/>
                </a:solidFill>
                <a:latin typeface="Bahnschrift SemiLight" panose="020B0502040204020203" pitchFamily="34" charset="0"/>
              </a:rPr>
              <a:t>Virginie AIDOUNI</a:t>
            </a:r>
          </a:p>
          <a:p>
            <a:r>
              <a:rPr lang="fr-FR" sz="1292" dirty="0">
                <a:solidFill>
                  <a:schemeClr val="bg1"/>
                </a:solidFill>
                <a:latin typeface="Bahnschrift SemiLight" panose="020B0502040204020203" pitchFamily="34" charset="0"/>
              </a:rPr>
              <a:t>Secteur Nord Loire</a:t>
            </a:r>
          </a:p>
          <a:p>
            <a:r>
              <a:rPr lang="fr-FR" sz="1292" dirty="0">
                <a:solidFill>
                  <a:schemeClr val="bg1"/>
                </a:solidFill>
                <a:latin typeface="Bahnschrift SemiLight" panose="020B0502040204020203" pitchFamily="34" charset="0"/>
              </a:rPr>
              <a:t>v.aidouni@cdg41.org</a:t>
            </a:r>
          </a:p>
          <a:p>
            <a:r>
              <a:rPr lang="fr-FR" sz="1292" dirty="0">
                <a:solidFill>
                  <a:schemeClr val="bg1"/>
                </a:solidFill>
                <a:latin typeface="Bahnschrift SemiLight" panose="020B0502040204020203" pitchFamily="34" charset="0"/>
              </a:rPr>
              <a:t>Tél : 02.54.56.28.59</a:t>
            </a:r>
          </a:p>
        </p:txBody>
      </p:sp>
    </p:spTree>
    <p:extLst>
      <p:ext uri="{BB962C8B-B14F-4D97-AF65-F5344CB8AC3E}">
        <p14:creationId xmlns:p14="http://schemas.microsoft.com/office/powerpoint/2010/main" val="4032103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0" y="531415"/>
            <a:ext cx="8229620" cy="5061173"/>
            <a:chOff x="0" y="2548128"/>
            <a:chExt cx="6458712" cy="4309872"/>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8128"/>
              <a:ext cx="6458712" cy="4309872"/>
            </a:xfrm>
            <a:prstGeom prst="rect">
              <a:avLst/>
            </a:prstGeom>
          </p:spPr>
        </p:pic>
        <p:sp>
          <p:nvSpPr>
            <p:cNvPr id="4" name="Rectangle 3"/>
            <p:cNvSpPr/>
            <p:nvPr/>
          </p:nvSpPr>
          <p:spPr>
            <a:xfrm>
              <a:off x="0" y="2548128"/>
              <a:ext cx="6458712" cy="430987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sp>
        <p:nvSpPr>
          <p:cNvPr id="2" name="ZoneTexte 1"/>
          <p:cNvSpPr txBox="1"/>
          <p:nvPr/>
        </p:nvSpPr>
        <p:spPr>
          <a:xfrm>
            <a:off x="119161" y="1329506"/>
            <a:ext cx="8396190" cy="859402"/>
          </a:xfrm>
          <a:prstGeom prst="rect">
            <a:avLst/>
          </a:prstGeom>
          <a:noFill/>
        </p:spPr>
        <p:txBody>
          <a:bodyPr wrap="square" rtlCol="0">
            <a:spAutoFit/>
          </a:bodyPr>
          <a:lstStyle/>
          <a:p>
            <a:pPr algn="ctr">
              <a:lnSpc>
                <a:spcPct val="150000"/>
              </a:lnSpc>
            </a:pPr>
            <a:r>
              <a:rPr lang="fr-FR" sz="3323" dirty="0">
                <a:solidFill>
                  <a:srgbClr val="F07D00"/>
                </a:solidFill>
                <a:latin typeface="Bahnschrift" panose="020B0502040204020203" pitchFamily="34" charset="0"/>
                <a:cs typeface="Arial" panose="020B0604020202020204" pitchFamily="34" charset="0"/>
              </a:rPr>
              <a:t>Merci de votre attention</a:t>
            </a:r>
            <a:endParaRPr lang="fr-FR" sz="3323" b="1" dirty="0">
              <a:solidFill>
                <a:srgbClr val="7D920C"/>
              </a:solidFill>
              <a:latin typeface="Bahnschrift" panose="020B0502040204020203" pitchFamily="34"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058" y="6120523"/>
            <a:ext cx="2087442" cy="204604"/>
          </a:xfrm>
          <a:prstGeom prst="rect">
            <a:avLst/>
          </a:prstGeom>
        </p:spPr>
      </p:pic>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178" y="5974075"/>
            <a:ext cx="1578219"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a:spLocks noChangeArrowheads="1"/>
          </p:cNvSpPr>
          <p:nvPr/>
        </p:nvSpPr>
        <p:spPr bwMode="auto">
          <a:xfrm>
            <a:off x="0" y="5494058"/>
            <a:ext cx="8973707" cy="98529"/>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3" name="Rectangle 2"/>
          <p:cNvSpPr>
            <a:spLocks noChangeArrowheads="1"/>
          </p:cNvSpPr>
          <p:nvPr/>
        </p:nvSpPr>
        <p:spPr bwMode="auto">
          <a:xfrm>
            <a:off x="1" y="495877"/>
            <a:ext cx="6272710" cy="52208"/>
          </a:xfrm>
          <a:prstGeom prst="rect">
            <a:avLst/>
          </a:prstGeom>
          <a:solidFill>
            <a:srgbClr val="7D920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3762" tIns="33762" rIns="33762" bIns="33762" numCol="1" anchor="t" anchorCtr="0" compatLnSpc="1">
            <a:prstTxWarp prst="textNoShape">
              <a:avLst/>
            </a:prstTxWarp>
          </a:bodyPr>
          <a:lstStyle/>
          <a:p>
            <a:endParaRPr lang="fr-FR" sz="1662"/>
          </a:p>
        </p:txBody>
      </p:sp>
      <p:sp>
        <p:nvSpPr>
          <p:cNvPr id="14" name="Espace réservé du numéro de diapositive 13"/>
          <p:cNvSpPr>
            <a:spLocks noGrp="1"/>
          </p:cNvSpPr>
          <p:nvPr>
            <p:ph type="sldNum" sz="quarter" idx="12"/>
          </p:nvPr>
        </p:nvSpPr>
        <p:spPr/>
        <p:txBody>
          <a:bodyPr/>
          <a:lstStyle/>
          <a:p>
            <a:fld id="{43358468-A690-4B95-98B9-3C4841944A57}" type="slidenum">
              <a:rPr lang="fr-FR" smtClean="0"/>
              <a:pPr/>
              <a:t>52</a:t>
            </a:fld>
            <a:endParaRPr lang="fr-F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018" y="5801668"/>
            <a:ext cx="830914" cy="71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915722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3636" y="357166"/>
            <a:ext cx="2643206" cy="2928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39189" y="854735"/>
            <a:ext cx="7772400" cy="7020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smtClean="0">
                <a:solidFill>
                  <a:srgbClr val="002060"/>
                </a:solidFill>
                <a:latin typeface="Arial" pitchFamily="34" charset="0"/>
                <a:cs typeface="Arial" pitchFamily="34" charset="0"/>
              </a:rPr>
              <a:t>Le contrat groupe 2022-2025 – Contrat dit de 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génération</a:t>
            </a:r>
          </a:p>
          <a:p>
            <a:endParaRPr lang="fr-FR" sz="2000" b="1" dirty="0">
              <a:solidFill>
                <a:srgbClr val="9E0000"/>
              </a:solidFill>
              <a:latin typeface="Arial" pitchFamily="34" charset="0"/>
              <a:cs typeface="Arial" pitchFamily="34" charset="0"/>
            </a:endParaRPr>
          </a:p>
          <a:p>
            <a:r>
              <a:rPr lang="fr-FR" sz="2000" b="1" dirty="0" smtClean="0">
                <a:solidFill>
                  <a:srgbClr val="9E0000"/>
                </a:solidFill>
                <a:latin typeface="Arial" pitchFamily="34" charset="0"/>
                <a:cs typeface="Arial" pitchFamily="34" charset="0"/>
              </a:rPr>
              <a:t>Les différentes étapes </a:t>
            </a:r>
          </a:p>
          <a:p>
            <a:endParaRPr lang="fr-FR" sz="2000" b="1" dirty="0">
              <a:solidFill>
                <a:srgbClr val="9E0000"/>
              </a:solidFill>
              <a:latin typeface="Arial" pitchFamily="34" charset="0"/>
              <a:cs typeface="Arial" pitchFamily="34" charset="0"/>
            </a:endParaRPr>
          </a:p>
          <a:p>
            <a:pPr algn="l"/>
            <a:r>
              <a:rPr lang="fr-FR" b="1" dirty="0" smtClean="0">
                <a:solidFill>
                  <a:srgbClr val="002060"/>
                </a:solidFill>
                <a:latin typeface="Arial" pitchFamily="34" charset="0"/>
                <a:cs typeface="Arial" pitchFamily="34" charset="0"/>
              </a:rPr>
              <a:t>Juin 2020 :	</a:t>
            </a:r>
            <a:r>
              <a:rPr lang="fr-FR" sz="2000" b="1"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Délibération du CDG 41 autorisant la poursuite de la                          	                                          mission</a:t>
            </a:r>
          </a:p>
          <a:p>
            <a:pPr algn="l"/>
            <a:r>
              <a:rPr lang="fr-FR" b="1" dirty="0" smtClean="0">
                <a:solidFill>
                  <a:srgbClr val="002060"/>
                </a:solidFill>
                <a:latin typeface="Arial" pitchFamily="34" charset="0"/>
                <a:cs typeface="Arial" pitchFamily="34" charset="0"/>
              </a:rPr>
              <a:t>Septembre 2020 :</a:t>
            </a:r>
            <a:r>
              <a:rPr lang="fr-FR" sz="1600"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Lancement de la consultation de l’Assistant à Maîtrise 		                                          d’Ouvrage (AMO)</a:t>
            </a:r>
          </a:p>
          <a:p>
            <a:pPr algn="l"/>
            <a:r>
              <a:rPr lang="fr-FR" b="1" dirty="0" smtClean="0">
                <a:solidFill>
                  <a:srgbClr val="002060"/>
                </a:solidFill>
                <a:latin typeface="Arial" pitchFamily="34" charset="0"/>
                <a:cs typeface="Arial" pitchFamily="34" charset="0"/>
              </a:rPr>
              <a:t>Novembre 2020 </a:t>
            </a:r>
            <a:r>
              <a:rPr lang="fr-FR" b="1" dirty="0">
                <a:solidFill>
                  <a:srgbClr val="002060"/>
                </a:solidFill>
                <a:latin typeface="Arial" pitchFamily="34" charset="0"/>
                <a:cs typeface="Arial" pitchFamily="34" charset="0"/>
              </a:rPr>
              <a:t>:</a:t>
            </a:r>
            <a:r>
              <a:rPr lang="fr-FR" sz="1600" dirty="0">
                <a:solidFill>
                  <a:srgbClr val="002060"/>
                </a:solidFill>
                <a:latin typeface="Arial" pitchFamily="34" charset="0"/>
                <a:cs typeface="Arial" pitchFamily="34" charset="0"/>
              </a:rPr>
              <a:t>	</a:t>
            </a:r>
            <a:r>
              <a:rPr lang="fr-FR" sz="1600"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Envoi d’un courrier d’information aux collectivités et 					              établissements publics </a:t>
            </a:r>
          </a:p>
          <a:p>
            <a:pPr algn="l"/>
            <a:endParaRPr lang="fr-FR" sz="1600" dirty="0">
              <a:solidFill>
                <a:srgbClr val="002060"/>
              </a:solidFill>
              <a:latin typeface="Arial" pitchFamily="34" charset="0"/>
              <a:cs typeface="Arial" pitchFamily="34" charset="0"/>
            </a:endParaRPr>
          </a:p>
          <a:p>
            <a:pPr algn="l"/>
            <a:r>
              <a:rPr lang="fr-FR" b="1" dirty="0" smtClean="0">
                <a:solidFill>
                  <a:srgbClr val="002060"/>
                </a:solidFill>
                <a:latin typeface="Arial" pitchFamily="34" charset="0"/>
                <a:cs typeface="Arial" pitchFamily="34" charset="0"/>
              </a:rPr>
              <a:t>Novembre 2020 </a:t>
            </a:r>
            <a:r>
              <a:rPr lang="fr-FR" b="1" dirty="0">
                <a:solidFill>
                  <a:srgbClr val="002060"/>
                </a:solidFill>
                <a:latin typeface="Arial" pitchFamily="34" charset="0"/>
                <a:cs typeface="Arial" pitchFamily="34" charset="0"/>
              </a:rPr>
              <a:t>:</a:t>
            </a:r>
            <a:r>
              <a:rPr lang="fr-FR" sz="16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Choix de l’assistant à maitrise d’ouvrage (AMO)</a:t>
            </a:r>
            <a:endParaRPr lang="fr-FR" sz="1600" dirty="0" smtClean="0">
              <a:solidFill>
                <a:srgbClr val="002060"/>
              </a:solidFill>
              <a:latin typeface="Arial" pitchFamily="34" charset="0"/>
              <a:cs typeface="Arial" pitchFamily="34" charset="0"/>
            </a:endParaRPr>
          </a:p>
          <a:p>
            <a:pPr algn="l"/>
            <a:r>
              <a:rPr lang="fr-FR" b="1" dirty="0" smtClean="0">
                <a:solidFill>
                  <a:srgbClr val="002060"/>
                </a:solidFill>
                <a:latin typeface="Arial" pitchFamily="34" charset="0"/>
                <a:cs typeface="Arial" pitchFamily="34" charset="0"/>
              </a:rPr>
              <a:t>Décembre 2020 </a:t>
            </a:r>
            <a:r>
              <a:rPr lang="fr-FR" b="1"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1600" dirty="0" smtClean="0">
                <a:solidFill>
                  <a:srgbClr val="002060"/>
                </a:solidFill>
                <a:latin typeface="Arial" pitchFamily="34" charset="0"/>
                <a:cs typeface="Arial" pitchFamily="34" charset="0"/>
              </a:rPr>
              <a:t>E</a:t>
            </a:r>
            <a:r>
              <a:rPr lang="fr-FR" sz="1400" dirty="0" smtClean="0">
                <a:solidFill>
                  <a:srgbClr val="002060"/>
                </a:solidFill>
                <a:latin typeface="Arial" pitchFamily="34" charset="0"/>
                <a:cs typeface="Arial" pitchFamily="34" charset="0"/>
              </a:rPr>
              <a:t>nvoi d’un courrier </a:t>
            </a:r>
            <a:r>
              <a:rPr lang="fr-FR" sz="1400" dirty="0">
                <a:solidFill>
                  <a:srgbClr val="002060"/>
                </a:solidFill>
                <a:latin typeface="Arial" pitchFamily="34" charset="0"/>
                <a:cs typeface="Arial" pitchFamily="34" charset="0"/>
              </a:rPr>
              <a:t>aux </a:t>
            </a:r>
            <a:r>
              <a:rPr lang="fr-FR" sz="1400" dirty="0" smtClean="0">
                <a:solidFill>
                  <a:srgbClr val="002060"/>
                </a:solidFill>
                <a:latin typeface="Arial" pitchFamily="34" charset="0"/>
                <a:cs typeface="Arial" pitchFamily="34" charset="0"/>
              </a:rPr>
              <a:t>collectivités et établissements publics			              affiliés ou non, adhérents ou non pour solliciter le 						mandatement + modèle délibération </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état des statistiques</a:t>
            </a:r>
            <a:endParaRPr lang="fr-FR" sz="1400" dirty="0">
              <a:solidFill>
                <a:srgbClr val="002060"/>
              </a:solidFill>
              <a:latin typeface="Arial" pitchFamily="34" charset="0"/>
              <a:cs typeface="Arial" pitchFamily="34" charset="0"/>
            </a:endParaRPr>
          </a:p>
          <a:p>
            <a:pPr algn="l"/>
            <a:r>
              <a:rPr lang="fr-FR" sz="1600" dirty="0" smtClean="0">
                <a:solidFill>
                  <a:srgbClr val="002060"/>
                </a:solidFill>
                <a:latin typeface="Arial" pitchFamily="34" charset="0"/>
                <a:cs typeface="Arial" pitchFamily="34" charset="0"/>
              </a:rPr>
              <a:t>			</a:t>
            </a:r>
            <a:endParaRPr lang="fr-FR" sz="2000" b="1" dirty="0" smtClean="0">
              <a:solidFill>
                <a:srgbClr val="9E0000"/>
              </a:solidFill>
              <a:latin typeface="Arial" pitchFamily="34" charset="0"/>
              <a:cs typeface="Arial" pitchFamily="34" charset="0"/>
            </a:endParaRPr>
          </a:p>
        </p:txBody>
      </p:sp>
    </p:spTree>
    <p:extLst>
      <p:ext uri="{BB962C8B-B14F-4D97-AF65-F5344CB8AC3E}">
        <p14:creationId xmlns:p14="http://schemas.microsoft.com/office/powerpoint/2010/main" val="69153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3636" y="357166"/>
            <a:ext cx="2643206" cy="2928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39189" y="854735"/>
            <a:ext cx="7772400" cy="600326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smtClean="0">
                <a:solidFill>
                  <a:srgbClr val="002060"/>
                </a:solidFill>
                <a:latin typeface="Arial" pitchFamily="34" charset="0"/>
                <a:cs typeface="Arial" pitchFamily="34" charset="0"/>
              </a:rPr>
              <a:t>Le contrat groupe 2022-2025 – Contrat dit de 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génération</a:t>
            </a:r>
          </a:p>
          <a:p>
            <a:endParaRPr lang="fr-FR" sz="2000" b="1" dirty="0">
              <a:solidFill>
                <a:srgbClr val="9E0000"/>
              </a:solidFill>
              <a:latin typeface="Arial" pitchFamily="34" charset="0"/>
              <a:cs typeface="Arial" pitchFamily="34" charset="0"/>
            </a:endParaRPr>
          </a:p>
          <a:p>
            <a:r>
              <a:rPr lang="fr-FR" sz="2000" b="1" dirty="0" smtClean="0">
                <a:solidFill>
                  <a:srgbClr val="9E0000"/>
                </a:solidFill>
                <a:latin typeface="Arial" pitchFamily="34" charset="0"/>
                <a:cs typeface="Arial" pitchFamily="34" charset="0"/>
              </a:rPr>
              <a:t>Les différentes étapes </a:t>
            </a:r>
          </a:p>
          <a:p>
            <a:endParaRPr lang="fr-FR" sz="1000" b="1" dirty="0">
              <a:solidFill>
                <a:srgbClr val="9E0000"/>
              </a:solidFill>
              <a:latin typeface="Arial" pitchFamily="34" charset="0"/>
              <a:cs typeface="Arial" pitchFamily="34" charset="0"/>
            </a:endParaRPr>
          </a:p>
          <a:p>
            <a:pPr algn="l"/>
            <a:r>
              <a:rPr lang="fr-FR" b="1" dirty="0" smtClean="0">
                <a:solidFill>
                  <a:srgbClr val="002060"/>
                </a:solidFill>
                <a:latin typeface="Arial" pitchFamily="34" charset="0"/>
                <a:cs typeface="Arial" pitchFamily="34" charset="0"/>
              </a:rPr>
              <a:t>Janvier 2021 :</a:t>
            </a:r>
            <a:r>
              <a:rPr lang="fr-FR" sz="1600" dirty="0">
                <a:solidFill>
                  <a:srgbClr val="002060"/>
                </a:solidFill>
                <a:latin typeface="Arial" pitchFamily="34" charset="0"/>
                <a:cs typeface="Arial" pitchFamily="34" charset="0"/>
              </a:rPr>
              <a:t>	</a:t>
            </a:r>
            <a:r>
              <a:rPr lang="fr-FR" sz="1600"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Retour </a:t>
            </a:r>
            <a:r>
              <a:rPr lang="fr-FR" sz="1400" dirty="0">
                <a:solidFill>
                  <a:srgbClr val="002060"/>
                </a:solidFill>
                <a:latin typeface="Arial" pitchFamily="34" charset="0"/>
                <a:cs typeface="Arial" pitchFamily="34" charset="0"/>
              </a:rPr>
              <a:t>au CDG 41 des éléments techniques </a:t>
            </a:r>
          </a:p>
          <a:p>
            <a:pPr algn="l">
              <a:spcBef>
                <a:spcPts val="0"/>
              </a:spcBef>
            </a:pP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a:t>
            </a:r>
            <a:r>
              <a:rPr lang="fr-FR" sz="1400" dirty="0" smtClean="0">
                <a:solidFill>
                  <a:srgbClr val="002060"/>
                </a:solidFill>
                <a:latin typeface="Arial" pitchFamily="34" charset="0"/>
                <a:cs typeface="Arial" pitchFamily="34" charset="0"/>
              </a:rPr>
              <a:t>états statistiques)</a:t>
            </a:r>
          </a:p>
          <a:p>
            <a:pPr algn="l">
              <a:spcBef>
                <a:spcPts val="0"/>
              </a:spcBef>
            </a:pPr>
            <a:endParaRPr lang="fr-FR" sz="1600" b="1" dirty="0">
              <a:solidFill>
                <a:srgbClr val="002060"/>
              </a:solidFill>
              <a:latin typeface="Arial" pitchFamily="34" charset="0"/>
              <a:cs typeface="Arial" pitchFamily="34" charset="0"/>
            </a:endParaRPr>
          </a:p>
          <a:p>
            <a:pPr algn="l">
              <a:lnSpc>
                <a:spcPct val="100000"/>
              </a:lnSpc>
            </a:pPr>
            <a:r>
              <a:rPr lang="fr-FR" b="1" dirty="0" smtClean="0">
                <a:solidFill>
                  <a:srgbClr val="002060"/>
                </a:solidFill>
                <a:latin typeface="Arial" pitchFamily="34" charset="0"/>
                <a:cs typeface="Arial" pitchFamily="34" charset="0"/>
              </a:rPr>
              <a:t>Février 2021 </a:t>
            </a:r>
            <a:r>
              <a:rPr lang="fr-FR" dirty="0">
                <a:solidFill>
                  <a:srgbClr val="002060"/>
                </a:solidFill>
                <a:latin typeface="Arial" pitchFamily="34" charset="0"/>
                <a:cs typeface="Arial" pitchFamily="34" charset="0"/>
              </a:rPr>
              <a:t>:     </a:t>
            </a:r>
            <a:r>
              <a:rPr lang="fr-FR" sz="1600"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Elaboration </a:t>
            </a:r>
            <a:r>
              <a:rPr lang="fr-FR" sz="1400" dirty="0">
                <a:solidFill>
                  <a:srgbClr val="002060"/>
                </a:solidFill>
                <a:latin typeface="Arial" pitchFamily="34" charset="0"/>
                <a:cs typeface="Arial" pitchFamily="34" charset="0"/>
              </a:rPr>
              <a:t>du Dossier de Consultation des 				</a:t>
            </a:r>
            <a:r>
              <a:rPr lang="fr-FR" sz="1400" dirty="0" smtClean="0">
                <a:solidFill>
                  <a:srgbClr val="002060"/>
                </a:solidFill>
                <a:latin typeface="Arial" pitchFamily="34" charset="0"/>
                <a:cs typeface="Arial" pitchFamily="34" charset="0"/>
              </a:rPr>
              <a:t>		Entreprises </a:t>
            </a:r>
            <a:r>
              <a:rPr lang="fr-FR" sz="1400" dirty="0">
                <a:solidFill>
                  <a:srgbClr val="002060"/>
                </a:solidFill>
                <a:latin typeface="Arial" pitchFamily="34" charset="0"/>
                <a:cs typeface="Arial" pitchFamily="34" charset="0"/>
              </a:rPr>
              <a:t>(DCE</a:t>
            </a:r>
            <a:r>
              <a:rPr lang="fr-FR" sz="1400" dirty="0" smtClean="0">
                <a:solidFill>
                  <a:srgbClr val="002060"/>
                </a:solidFill>
                <a:latin typeface="Arial" pitchFamily="34" charset="0"/>
                <a:cs typeface="Arial" pitchFamily="34" charset="0"/>
              </a:rPr>
              <a:t>) +  </a:t>
            </a:r>
            <a:r>
              <a:rPr lang="fr-FR" sz="1400" dirty="0">
                <a:solidFill>
                  <a:srgbClr val="002060"/>
                </a:solidFill>
                <a:latin typeface="Arial" pitchFamily="34" charset="0"/>
                <a:cs typeface="Arial" pitchFamily="34" charset="0"/>
              </a:rPr>
              <a:t>Appel à candidatures</a:t>
            </a:r>
          </a:p>
          <a:p>
            <a:pPr algn="l"/>
            <a:endParaRPr lang="fr-FR" sz="1600" b="1" dirty="0">
              <a:solidFill>
                <a:srgbClr val="002060"/>
              </a:solidFill>
              <a:latin typeface="Arial" pitchFamily="34" charset="0"/>
              <a:cs typeface="Arial" pitchFamily="34" charset="0"/>
            </a:endParaRPr>
          </a:p>
          <a:p>
            <a:pPr algn="l">
              <a:spcBef>
                <a:spcPts val="0"/>
              </a:spcBef>
            </a:pPr>
            <a:r>
              <a:rPr lang="fr-FR" b="1" dirty="0" smtClean="0">
                <a:solidFill>
                  <a:srgbClr val="002060"/>
                </a:solidFill>
                <a:latin typeface="Arial" pitchFamily="34" charset="0"/>
                <a:cs typeface="Arial" pitchFamily="34" charset="0"/>
              </a:rPr>
              <a:t>Mars 2021 </a:t>
            </a:r>
            <a:r>
              <a:rPr lang="fr-FR" dirty="0">
                <a:solidFill>
                  <a:srgbClr val="002060"/>
                </a:solidFill>
                <a:latin typeface="Arial" pitchFamily="34" charset="0"/>
                <a:cs typeface="Arial" pitchFamily="34" charset="0"/>
              </a:rPr>
              <a:t>:     </a:t>
            </a:r>
            <a:r>
              <a:rPr lang="fr-FR" sz="1600" dirty="0">
                <a:solidFill>
                  <a:srgbClr val="002060"/>
                </a:solidFill>
                <a:latin typeface="Arial" pitchFamily="34" charset="0"/>
                <a:cs typeface="Arial" pitchFamily="34" charset="0"/>
              </a:rPr>
              <a:t>	</a:t>
            </a:r>
            <a:r>
              <a:rPr lang="fr-FR" sz="1600"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Date </a:t>
            </a:r>
            <a:r>
              <a:rPr lang="fr-FR" sz="1400" dirty="0">
                <a:solidFill>
                  <a:srgbClr val="002060"/>
                </a:solidFill>
                <a:latin typeface="Arial" pitchFamily="34" charset="0"/>
                <a:cs typeface="Arial" pitchFamily="34" charset="0"/>
              </a:rPr>
              <a:t>limite de dépôt des candidatures</a:t>
            </a:r>
          </a:p>
          <a:p>
            <a:pPr algn="l">
              <a:spcBef>
                <a:spcPts val="0"/>
              </a:spcBef>
            </a:pP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	Analyse </a:t>
            </a:r>
            <a:r>
              <a:rPr lang="fr-FR" sz="1400" dirty="0">
                <a:solidFill>
                  <a:srgbClr val="002060"/>
                </a:solidFill>
                <a:latin typeface="Arial" pitchFamily="34" charset="0"/>
                <a:cs typeface="Arial" pitchFamily="34" charset="0"/>
              </a:rPr>
              <a:t>des </a:t>
            </a:r>
            <a:r>
              <a:rPr lang="fr-FR" sz="1400" dirty="0" smtClean="0">
                <a:solidFill>
                  <a:srgbClr val="002060"/>
                </a:solidFill>
                <a:latin typeface="Arial" pitchFamily="34" charset="0"/>
                <a:cs typeface="Arial" pitchFamily="34" charset="0"/>
              </a:rPr>
              <a:t>candidatures + Envoi </a:t>
            </a:r>
            <a:r>
              <a:rPr lang="fr-FR" sz="1400" dirty="0">
                <a:solidFill>
                  <a:srgbClr val="002060"/>
                </a:solidFill>
                <a:latin typeface="Arial" pitchFamily="34" charset="0"/>
                <a:cs typeface="Arial" pitchFamily="34" charset="0"/>
              </a:rPr>
              <a:t>DCE aux </a:t>
            </a:r>
            <a:r>
              <a:rPr lang="fr-FR" sz="1400" dirty="0" smtClean="0">
                <a:solidFill>
                  <a:srgbClr val="002060"/>
                </a:solidFill>
                <a:latin typeface="Arial" pitchFamily="34" charset="0"/>
                <a:cs typeface="Arial" pitchFamily="34" charset="0"/>
              </a:rPr>
              <a:t>						candidats </a:t>
            </a:r>
            <a:r>
              <a:rPr lang="fr-FR" sz="1400" dirty="0">
                <a:solidFill>
                  <a:srgbClr val="002060"/>
                </a:solidFill>
                <a:latin typeface="Arial" pitchFamily="34" charset="0"/>
                <a:cs typeface="Arial" pitchFamily="34" charset="0"/>
              </a:rPr>
              <a:t>retenus</a:t>
            </a:r>
            <a:r>
              <a:rPr lang="fr-FR" sz="1600" b="1" dirty="0">
                <a:solidFill>
                  <a:srgbClr val="002060"/>
                </a:solidFill>
                <a:latin typeface="Arial" pitchFamily="34" charset="0"/>
                <a:cs typeface="Arial" pitchFamily="34" charset="0"/>
              </a:rPr>
              <a:t>	</a:t>
            </a:r>
          </a:p>
          <a:p>
            <a:pPr algn="l">
              <a:spcBef>
                <a:spcPts val="0"/>
              </a:spcBef>
            </a:pPr>
            <a:r>
              <a:rPr lang="fr-FR" sz="1600" b="1" dirty="0">
                <a:solidFill>
                  <a:srgbClr val="002060"/>
                </a:solidFill>
                <a:latin typeface="Arial" pitchFamily="34" charset="0"/>
                <a:cs typeface="Arial" pitchFamily="34" charset="0"/>
              </a:rPr>
              <a:t>		</a:t>
            </a:r>
          </a:p>
          <a:p>
            <a:pPr algn="l"/>
            <a:r>
              <a:rPr lang="fr-FR" b="1" dirty="0" smtClean="0">
                <a:solidFill>
                  <a:srgbClr val="002060"/>
                </a:solidFill>
                <a:latin typeface="Arial" pitchFamily="34" charset="0"/>
                <a:cs typeface="Arial" pitchFamily="34" charset="0"/>
              </a:rPr>
              <a:t>Avril 2021 </a:t>
            </a:r>
            <a:r>
              <a:rPr lang="fr-FR" dirty="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a:t>
            </a:r>
            <a:r>
              <a:rPr lang="fr-FR" sz="1600"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Réception </a:t>
            </a:r>
            <a:r>
              <a:rPr lang="fr-FR" sz="1400" dirty="0">
                <a:solidFill>
                  <a:srgbClr val="002060"/>
                </a:solidFill>
                <a:latin typeface="Arial" pitchFamily="34" charset="0"/>
                <a:cs typeface="Arial" pitchFamily="34" charset="0"/>
              </a:rPr>
              <a:t>des offres</a:t>
            </a:r>
          </a:p>
          <a:p>
            <a:pPr algn="l"/>
            <a:endParaRPr lang="fr-FR" sz="1600" dirty="0">
              <a:solidFill>
                <a:srgbClr val="002060"/>
              </a:solidFill>
              <a:latin typeface="Arial" pitchFamily="34" charset="0"/>
              <a:cs typeface="Arial" pitchFamily="34" charset="0"/>
            </a:endParaRPr>
          </a:p>
          <a:p>
            <a:pPr algn="l"/>
            <a:r>
              <a:rPr lang="fr-FR" b="1" dirty="0" smtClean="0">
                <a:solidFill>
                  <a:srgbClr val="002060"/>
                </a:solidFill>
                <a:latin typeface="Arial" pitchFamily="34" charset="0"/>
                <a:cs typeface="Arial" pitchFamily="34" charset="0"/>
              </a:rPr>
              <a:t>Mai 2021 </a:t>
            </a:r>
            <a:r>
              <a:rPr lang="fr-FR" b="1" dirty="0">
                <a:solidFill>
                  <a:srgbClr val="002060"/>
                </a:solidFill>
                <a:latin typeface="Arial" pitchFamily="34" charset="0"/>
                <a:cs typeface="Arial" pitchFamily="34" charset="0"/>
              </a:rPr>
              <a:t>:</a:t>
            </a:r>
            <a:r>
              <a:rPr lang="fr-FR" sz="1600" b="1" dirty="0">
                <a:solidFill>
                  <a:srgbClr val="002060"/>
                </a:solidFill>
                <a:latin typeface="Arial" pitchFamily="34" charset="0"/>
                <a:cs typeface="Arial" pitchFamily="34" charset="0"/>
              </a:rPr>
              <a:t>	         </a:t>
            </a:r>
            <a:r>
              <a:rPr lang="fr-FR" sz="1600" b="1"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Analyse </a:t>
            </a:r>
            <a:r>
              <a:rPr lang="fr-FR" sz="1400" dirty="0">
                <a:solidFill>
                  <a:srgbClr val="002060"/>
                </a:solidFill>
                <a:latin typeface="Arial" pitchFamily="34" charset="0"/>
                <a:cs typeface="Arial" pitchFamily="34" charset="0"/>
              </a:rPr>
              <a:t>des </a:t>
            </a:r>
            <a:r>
              <a:rPr lang="fr-FR" sz="1400" dirty="0" smtClean="0">
                <a:solidFill>
                  <a:srgbClr val="002060"/>
                </a:solidFill>
                <a:latin typeface="Arial" pitchFamily="34" charset="0"/>
                <a:cs typeface="Arial" pitchFamily="34" charset="0"/>
              </a:rPr>
              <a:t>offres et négociations</a:t>
            </a:r>
            <a:endParaRPr lang="fr-FR" sz="1400" dirty="0">
              <a:solidFill>
                <a:srgbClr val="002060"/>
              </a:solidFill>
              <a:latin typeface="Arial" pitchFamily="34" charset="0"/>
              <a:cs typeface="Arial" pitchFamily="34" charset="0"/>
            </a:endParaRPr>
          </a:p>
          <a:p>
            <a:pPr algn="l">
              <a:spcBef>
                <a:spcPts val="0"/>
              </a:spcBef>
            </a:pPr>
            <a:endParaRPr lang="fr-FR" sz="1600" b="1" dirty="0">
              <a:solidFill>
                <a:srgbClr val="9E0000"/>
              </a:solidFill>
              <a:latin typeface="Arial" pitchFamily="34" charset="0"/>
              <a:cs typeface="Arial" pitchFamily="34" charset="0"/>
            </a:endParaRPr>
          </a:p>
          <a:p>
            <a:pPr algn="l"/>
            <a:endParaRPr lang="fr-FR" sz="1600" dirty="0">
              <a:solidFill>
                <a:srgbClr val="002060"/>
              </a:solidFill>
              <a:latin typeface="Arial" pitchFamily="34" charset="0"/>
              <a:cs typeface="Arial" pitchFamily="34" charset="0"/>
            </a:endParaRPr>
          </a:p>
          <a:p>
            <a:pPr algn="l"/>
            <a:r>
              <a:rPr lang="fr-FR" sz="1600" dirty="0" smtClean="0">
                <a:solidFill>
                  <a:srgbClr val="002060"/>
                </a:solidFill>
                <a:latin typeface="Arial" pitchFamily="34" charset="0"/>
                <a:cs typeface="Arial" pitchFamily="34" charset="0"/>
              </a:rPr>
              <a:t>			</a:t>
            </a:r>
            <a:endParaRPr lang="fr-FR" sz="2000" b="1" dirty="0" smtClean="0">
              <a:solidFill>
                <a:srgbClr val="9E0000"/>
              </a:solidFill>
              <a:latin typeface="Arial" pitchFamily="34" charset="0"/>
              <a:cs typeface="Arial" pitchFamily="34" charset="0"/>
            </a:endParaRPr>
          </a:p>
        </p:txBody>
      </p:sp>
    </p:spTree>
    <p:extLst>
      <p:ext uri="{BB962C8B-B14F-4D97-AF65-F5344CB8AC3E}">
        <p14:creationId xmlns:p14="http://schemas.microsoft.com/office/powerpoint/2010/main" val="37575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3636" y="357166"/>
            <a:ext cx="2643206" cy="2928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39189" y="854735"/>
            <a:ext cx="7772400" cy="70205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2000" b="1" dirty="0" smtClean="0">
                <a:solidFill>
                  <a:srgbClr val="002060"/>
                </a:solidFill>
                <a:latin typeface="Arial" pitchFamily="34" charset="0"/>
                <a:cs typeface="Arial" pitchFamily="34" charset="0"/>
              </a:rPr>
              <a:t>Le contrat groupe 2022-2025 – Contrat dit de 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génération</a:t>
            </a:r>
          </a:p>
          <a:p>
            <a:endParaRPr lang="fr-FR" sz="2000" b="1" dirty="0">
              <a:solidFill>
                <a:srgbClr val="9E0000"/>
              </a:solidFill>
              <a:latin typeface="Arial" pitchFamily="34" charset="0"/>
              <a:cs typeface="Arial" pitchFamily="34" charset="0"/>
            </a:endParaRPr>
          </a:p>
          <a:p>
            <a:r>
              <a:rPr lang="fr-FR" sz="2000" b="1" dirty="0" smtClean="0">
                <a:solidFill>
                  <a:srgbClr val="9E0000"/>
                </a:solidFill>
                <a:latin typeface="Arial" pitchFamily="34" charset="0"/>
                <a:cs typeface="Arial" pitchFamily="34" charset="0"/>
              </a:rPr>
              <a:t>Les différentes étapes </a:t>
            </a:r>
          </a:p>
          <a:p>
            <a:endParaRPr lang="fr-FR" sz="2000" b="1" dirty="0">
              <a:solidFill>
                <a:srgbClr val="9E0000"/>
              </a:solidFill>
              <a:latin typeface="Arial" pitchFamily="34" charset="0"/>
              <a:cs typeface="Arial" pitchFamily="34" charset="0"/>
            </a:endParaRPr>
          </a:p>
          <a:p>
            <a:pPr algn="l">
              <a:lnSpc>
                <a:spcPct val="100000"/>
              </a:lnSpc>
            </a:pPr>
            <a:r>
              <a:rPr lang="fr-FR" b="1" dirty="0" smtClean="0">
                <a:solidFill>
                  <a:srgbClr val="002060"/>
                </a:solidFill>
                <a:latin typeface="Arial" pitchFamily="34" charset="0"/>
                <a:cs typeface="Arial" pitchFamily="34" charset="0"/>
              </a:rPr>
              <a:t>Juin 2021 </a:t>
            </a:r>
            <a:r>
              <a:rPr lang="fr-FR" dirty="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Décision </a:t>
            </a:r>
            <a:r>
              <a:rPr lang="fr-FR" sz="1400" dirty="0">
                <a:solidFill>
                  <a:srgbClr val="002060"/>
                </a:solidFill>
                <a:latin typeface="Arial" pitchFamily="34" charset="0"/>
                <a:cs typeface="Arial" pitchFamily="34" charset="0"/>
              </a:rPr>
              <a:t>d’attribution du </a:t>
            </a:r>
            <a:r>
              <a:rPr lang="fr-FR" sz="1400" dirty="0" smtClean="0">
                <a:solidFill>
                  <a:srgbClr val="002060"/>
                </a:solidFill>
                <a:latin typeface="Arial" pitchFamily="34" charset="0"/>
                <a:cs typeface="Arial" pitchFamily="34" charset="0"/>
              </a:rPr>
              <a:t>marché public</a:t>
            </a:r>
            <a:endParaRPr lang="fr-FR" sz="1400" dirty="0">
              <a:solidFill>
                <a:srgbClr val="002060"/>
              </a:solidFill>
              <a:latin typeface="Arial" pitchFamily="34" charset="0"/>
              <a:cs typeface="Arial" pitchFamily="34" charset="0"/>
            </a:endParaRPr>
          </a:p>
          <a:p>
            <a:pPr algn="l">
              <a:lnSpc>
                <a:spcPct val="100000"/>
              </a:lnSpc>
            </a:pPr>
            <a:r>
              <a:rPr lang="fr-FR" b="1" dirty="0" smtClean="0">
                <a:solidFill>
                  <a:srgbClr val="002060"/>
                </a:solidFill>
                <a:latin typeface="Arial" pitchFamily="34" charset="0"/>
                <a:cs typeface="Arial" pitchFamily="34" charset="0"/>
              </a:rPr>
              <a:t>Juillet 2021 </a:t>
            </a:r>
            <a:r>
              <a:rPr lang="fr-FR" dirty="0" smtClean="0">
                <a:solidFill>
                  <a:srgbClr val="002060"/>
                </a:solidFill>
                <a:latin typeface="Arial" pitchFamily="34" charset="0"/>
                <a:cs typeface="Arial" pitchFamily="34" charset="0"/>
              </a:rPr>
              <a:t>:</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Information aux collectivités et établissements publics du 			    		    candidat </a:t>
            </a:r>
            <a:r>
              <a:rPr lang="fr-FR" sz="1400" dirty="0">
                <a:solidFill>
                  <a:srgbClr val="002060"/>
                </a:solidFill>
                <a:latin typeface="Arial" pitchFamily="34" charset="0"/>
                <a:cs typeface="Arial" pitchFamily="34" charset="0"/>
              </a:rPr>
              <a:t>retenu</a:t>
            </a:r>
          </a:p>
          <a:p>
            <a:pPr algn="l">
              <a:lnSpc>
                <a:spcPct val="100000"/>
              </a:lnSpc>
            </a:pP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Courriers </a:t>
            </a:r>
            <a:r>
              <a:rPr lang="fr-FR" sz="1400" dirty="0">
                <a:solidFill>
                  <a:srgbClr val="002060"/>
                </a:solidFill>
                <a:latin typeface="Arial" pitchFamily="34" charset="0"/>
                <a:cs typeface="Arial" pitchFamily="34" charset="0"/>
              </a:rPr>
              <a:t>pour résiliation </a:t>
            </a:r>
            <a:r>
              <a:rPr lang="fr-FR" sz="1400" dirty="0" smtClean="0">
                <a:solidFill>
                  <a:srgbClr val="002060"/>
                </a:solidFill>
                <a:latin typeface="Arial" pitchFamily="34" charset="0"/>
                <a:cs typeface="Arial" pitchFamily="34" charset="0"/>
              </a:rPr>
              <a:t>des contrats </a:t>
            </a:r>
            <a:r>
              <a:rPr lang="fr-FR" sz="1400" dirty="0">
                <a:solidFill>
                  <a:srgbClr val="002060"/>
                </a:solidFill>
                <a:latin typeface="Arial" pitchFamily="34" charset="0"/>
                <a:cs typeface="Arial" pitchFamily="34" charset="0"/>
              </a:rPr>
              <a:t>en cours </a:t>
            </a:r>
            <a:r>
              <a:rPr lang="fr-FR" sz="2000" dirty="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a:p>
            <a:pPr algn="l">
              <a:lnSpc>
                <a:spcPct val="100000"/>
              </a:lnSpc>
            </a:pPr>
            <a:r>
              <a:rPr lang="fr-FR" b="1" dirty="0" smtClean="0">
                <a:solidFill>
                  <a:srgbClr val="002060"/>
                </a:solidFill>
                <a:latin typeface="Arial" pitchFamily="34" charset="0"/>
                <a:cs typeface="Arial" pitchFamily="34" charset="0"/>
              </a:rPr>
              <a:t>Octobre 2021 </a:t>
            </a:r>
            <a:r>
              <a:rPr lang="fr-FR" dirty="0" smtClean="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Réunions de présentation du nouveau </a:t>
            </a:r>
            <a:r>
              <a:rPr lang="fr-FR" sz="1400" dirty="0">
                <a:solidFill>
                  <a:srgbClr val="002060"/>
                </a:solidFill>
                <a:latin typeface="Arial" pitchFamily="34" charset="0"/>
                <a:cs typeface="Arial" pitchFamily="34" charset="0"/>
              </a:rPr>
              <a:t>contrat</a:t>
            </a:r>
          </a:p>
          <a:p>
            <a:pPr algn="l">
              <a:spcBef>
                <a:spcPts val="0"/>
              </a:spcBef>
            </a:pPr>
            <a:r>
              <a:rPr lang="fr-FR" sz="2000" b="1" dirty="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a:p>
            <a:pPr algn="l">
              <a:spcBef>
                <a:spcPts val="0"/>
              </a:spcBef>
            </a:pPr>
            <a:endParaRPr lang="fr-FR" sz="2000" b="1" dirty="0">
              <a:solidFill>
                <a:srgbClr val="002060"/>
              </a:solidFill>
              <a:latin typeface="Arial" pitchFamily="34" charset="0"/>
              <a:cs typeface="Arial" pitchFamily="34" charset="0"/>
            </a:endParaRPr>
          </a:p>
          <a:p>
            <a:pPr algn="l"/>
            <a:r>
              <a:rPr lang="fr-FR" sz="2000" b="1" dirty="0" smtClean="0">
                <a:solidFill>
                  <a:srgbClr val="9E0000"/>
                </a:solidFill>
                <a:latin typeface="Arial" pitchFamily="34" charset="0"/>
                <a:cs typeface="Arial" pitchFamily="34" charset="0"/>
              </a:rPr>
              <a:t>1</a:t>
            </a:r>
            <a:r>
              <a:rPr lang="fr-FR" sz="2000" b="1" baseline="30000" dirty="0" smtClean="0">
                <a:solidFill>
                  <a:srgbClr val="9E0000"/>
                </a:solidFill>
                <a:latin typeface="Arial" pitchFamily="34" charset="0"/>
                <a:cs typeface="Arial" pitchFamily="34" charset="0"/>
              </a:rPr>
              <a:t>er</a:t>
            </a:r>
            <a:r>
              <a:rPr lang="fr-FR" sz="2000" b="1" dirty="0" smtClean="0">
                <a:solidFill>
                  <a:srgbClr val="9E0000"/>
                </a:solidFill>
                <a:latin typeface="Arial" pitchFamily="34" charset="0"/>
                <a:cs typeface="Arial" pitchFamily="34" charset="0"/>
              </a:rPr>
              <a:t> </a:t>
            </a:r>
            <a:r>
              <a:rPr lang="fr-FR" sz="2000" b="1" dirty="0">
                <a:solidFill>
                  <a:srgbClr val="9E0000"/>
                </a:solidFill>
                <a:latin typeface="Arial" pitchFamily="34" charset="0"/>
                <a:cs typeface="Arial" pitchFamily="34" charset="0"/>
              </a:rPr>
              <a:t>janvier </a:t>
            </a:r>
            <a:r>
              <a:rPr lang="fr-FR" sz="2000" b="1" dirty="0" smtClean="0">
                <a:solidFill>
                  <a:srgbClr val="9E0000"/>
                </a:solidFill>
                <a:latin typeface="Arial" pitchFamily="34" charset="0"/>
                <a:cs typeface="Arial" pitchFamily="34" charset="0"/>
              </a:rPr>
              <a:t>2022 </a:t>
            </a:r>
            <a:r>
              <a:rPr lang="fr-FR" sz="2000" b="1" dirty="0">
                <a:solidFill>
                  <a:srgbClr val="9E0000"/>
                </a:solidFill>
                <a:latin typeface="Arial" pitchFamily="34" charset="0"/>
                <a:cs typeface="Arial" pitchFamily="34" charset="0"/>
              </a:rPr>
              <a:t>:    Prise d’effet du nouveau contrat</a:t>
            </a:r>
            <a:endParaRPr lang="fr-FR" sz="2000" dirty="0">
              <a:solidFill>
                <a:srgbClr val="002060"/>
              </a:solidFill>
              <a:latin typeface="Arial" pitchFamily="34" charset="0"/>
              <a:cs typeface="Arial" pitchFamily="34" charset="0"/>
            </a:endParaRPr>
          </a:p>
          <a:p>
            <a:pPr algn="l">
              <a:spcBef>
                <a:spcPts val="0"/>
              </a:spcBef>
            </a:pPr>
            <a:endParaRPr lang="fr-FR" sz="1600" b="1" dirty="0">
              <a:solidFill>
                <a:srgbClr val="9E0000"/>
              </a:solidFill>
              <a:latin typeface="Arial" pitchFamily="34" charset="0"/>
              <a:cs typeface="Arial" pitchFamily="34" charset="0"/>
            </a:endParaRPr>
          </a:p>
          <a:p>
            <a:pPr algn="l"/>
            <a:endParaRPr lang="fr-FR" sz="1600" dirty="0">
              <a:solidFill>
                <a:srgbClr val="002060"/>
              </a:solidFill>
              <a:latin typeface="Arial" pitchFamily="34" charset="0"/>
              <a:cs typeface="Arial" pitchFamily="34" charset="0"/>
            </a:endParaRPr>
          </a:p>
          <a:p>
            <a:pPr algn="l"/>
            <a:r>
              <a:rPr lang="fr-FR" sz="1600" dirty="0" smtClean="0">
                <a:solidFill>
                  <a:srgbClr val="002060"/>
                </a:solidFill>
                <a:latin typeface="Arial" pitchFamily="34" charset="0"/>
                <a:cs typeface="Arial" pitchFamily="34" charset="0"/>
              </a:rPr>
              <a:t>			</a:t>
            </a:r>
            <a:endParaRPr lang="fr-FR" sz="2000" b="1" dirty="0" smtClean="0">
              <a:solidFill>
                <a:srgbClr val="9E0000"/>
              </a:solidFill>
              <a:latin typeface="Arial" pitchFamily="34" charset="0"/>
              <a:cs typeface="Arial" pitchFamily="34" charset="0"/>
            </a:endParaRPr>
          </a:p>
        </p:txBody>
      </p:sp>
    </p:spTree>
    <p:extLst>
      <p:ext uri="{BB962C8B-B14F-4D97-AF65-F5344CB8AC3E}">
        <p14:creationId xmlns:p14="http://schemas.microsoft.com/office/powerpoint/2010/main" val="401952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7858180" cy="584775"/>
          </a:xfrm>
          <a:prstGeom prst="rect">
            <a:avLst/>
          </a:prstGeom>
          <a:noFill/>
          <a:ln>
            <a:noFill/>
          </a:ln>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algn="ctr"/>
            <a:r>
              <a:rPr lang="fr-FR" sz="1600" b="1" i="1" dirty="0" smtClean="0">
                <a:solidFill>
                  <a:srgbClr val="9E0000"/>
                </a:solidFill>
                <a:latin typeface="Arial" pitchFamily="34" charset="0"/>
                <a:cs typeface="Arial" pitchFamily="34" charset="0"/>
              </a:rPr>
              <a:t>Centre Départemental de Gestion</a:t>
            </a:r>
          </a:p>
          <a:p>
            <a:pPr algn="ctr"/>
            <a:r>
              <a:rPr lang="fr-FR" sz="1600" b="1" i="1" dirty="0" smtClean="0">
                <a:solidFill>
                  <a:srgbClr val="9E0000"/>
                </a:solidFill>
                <a:latin typeface="Arial" pitchFamily="34" charset="0"/>
                <a:cs typeface="Arial" pitchFamily="34" charset="0"/>
              </a:rPr>
              <a:t>de la Fonction Publique Territoriale de Loir-et-Cher</a:t>
            </a:r>
            <a:endParaRPr lang="fr-FR" sz="1600" b="1" i="1" dirty="0">
              <a:solidFill>
                <a:srgbClr val="9E0000"/>
              </a:solidFill>
              <a:latin typeface="Arial" pitchFamily="34" charset="0"/>
              <a:cs typeface="Arial" pitchFamily="34" charset="0"/>
            </a:endParaRPr>
          </a:p>
        </p:txBody>
      </p:sp>
      <p:cxnSp>
        <p:nvCxnSpPr>
          <p:cNvPr id="16" name="Connecteur droit 15"/>
          <p:cNvCxnSpPr/>
          <p:nvPr/>
        </p:nvCxnSpPr>
        <p:spPr>
          <a:xfrm>
            <a:off x="286290" y="908720"/>
            <a:ext cx="8678198"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DG41_LOGO_FINAL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2" y="44624"/>
            <a:ext cx="941649" cy="76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rganigramme : Entrée manuelle 9"/>
          <p:cNvSpPr/>
          <p:nvPr/>
        </p:nvSpPr>
        <p:spPr>
          <a:xfrm>
            <a:off x="0" y="6228000"/>
            <a:ext cx="9144000" cy="548680"/>
          </a:xfrm>
          <a:prstGeom prst="flowChartManualIn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rganigramme : Entrée manuelle 1"/>
          <p:cNvSpPr/>
          <p:nvPr/>
        </p:nvSpPr>
        <p:spPr>
          <a:xfrm>
            <a:off x="0" y="6309320"/>
            <a:ext cx="9144000" cy="548680"/>
          </a:xfrm>
          <a:prstGeom prst="flowChartManualInput">
            <a:avLst/>
          </a:prstGeom>
          <a:solidFill>
            <a:srgbClr val="6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i="1" dirty="0" smtClean="0"/>
              <a:t> septembre - octobre 2021</a:t>
            </a:r>
            <a:endParaRPr lang="fr-FR" b="1" i="1" dirty="0"/>
          </a:p>
        </p:txBody>
      </p:sp>
      <p:sp>
        <p:nvSpPr>
          <p:cNvPr id="11" name="Espace réservé du contenu 2"/>
          <p:cNvSpPr txBox="1">
            <a:spLocks/>
          </p:cNvSpPr>
          <p:nvPr/>
        </p:nvSpPr>
        <p:spPr>
          <a:xfrm>
            <a:off x="777173" y="1589796"/>
            <a:ext cx="7772400" cy="44136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fr-FR" sz="14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666065" y="816320"/>
            <a:ext cx="7918648" cy="54930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fr-FR" sz="1200" b="1" i="1" dirty="0" smtClean="0">
              <a:solidFill>
                <a:srgbClr val="002060"/>
              </a:solidFill>
              <a:latin typeface="Arial" pitchFamily="34" charset="0"/>
              <a:cs typeface="Arial" pitchFamily="34" charset="0"/>
            </a:endParaRPr>
          </a:p>
          <a:p>
            <a:r>
              <a:rPr lang="fr-FR" sz="1200" b="1" dirty="0">
                <a:solidFill>
                  <a:srgbClr val="002060"/>
                </a:solidFill>
                <a:latin typeface="Arial" panose="020B0604020202020204" pitchFamily="34" charset="0"/>
                <a:cs typeface="Arial" panose="020B0604020202020204" pitchFamily="34" charset="0"/>
              </a:rPr>
              <a:t> </a:t>
            </a:r>
            <a:r>
              <a:rPr lang="fr-FR" sz="2000" b="1" dirty="0">
                <a:solidFill>
                  <a:srgbClr val="002060"/>
                </a:solidFill>
                <a:latin typeface="Arial" pitchFamily="34" charset="0"/>
                <a:cs typeface="Arial" pitchFamily="34" charset="0"/>
              </a:rPr>
              <a:t>Le contrat groupe </a:t>
            </a:r>
            <a:r>
              <a:rPr lang="fr-FR" sz="2000" b="1" dirty="0" smtClean="0">
                <a:solidFill>
                  <a:srgbClr val="002060"/>
                </a:solidFill>
                <a:latin typeface="Arial" pitchFamily="34" charset="0"/>
                <a:cs typeface="Arial" pitchFamily="34" charset="0"/>
              </a:rPr>
              <a:t>2022-2025 </a:t>
            </a:r>
            <a:r>
              <a:rPr lang="fr-FR" sz="2000" b="1" dirty="0">
                <a:solidFill>
                  <a:srgbClr val="002060"/>
                </a:solidFill>
                <a:latin typeface="Arial" pitchFamily="34" charset="0"/>
                <a:cs typeface="Arial" pitchFamily="34" charset="0"/>
              </a:rPr>
              <a:t>– Contrat dit de </a:t>
            </a:r>
            <a:r>
              <a:rPr lang="fr-FR" sz="2000" b="1" dirty="0" smtClean="0">
                <a:solidFill>
                  <a:srgbClr val="002060"/>
                </a:solidFill>
                <a:latin typeface="Arial" pitchFamily="34" charset="0"/>
                <a:cs typeface="Arial" pitchFamily="34" charset="0"/>
              </a:rPr>
              <a:t>4</a:t>
            </a:r>
            <a:r>
              <a:rPr lang="fr-FR" sz="2000" b="1" baseline="30000" dirty="0" smtClean="0">
                <a:solidFill>
                  <a:srgbClr val="002060"/>
                </a:solidFill>
                <a:latin typeface="Arial" pitchFamily="34" charset="0"/>
                <a:cs typeface="Arial" pitchFamily="34" charset="0"/>
              </a:rPr>
              <a:t>ème</a:t>
            </a:r>
            <a:r>
              <a:rPr lang="fr-FR" sz="2000" b="1" dirty="0" smtClean="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rPr>
              <a:t>génération</a:t>
            </a:r>
          </a:p>
          <a:p>
            <a:endParaRPr lang="fr-FR" b="1" dirty="0" smtClean="0">
              <a:solidFill>
                <a:srgbClr val="9E0000"/>
              </a:solidFill>
              <a:latin typeface="Arial" pitchFamily="34" charset="0"/>
              <a:cs typeface="Arial" pitchFamily="34" charset="0"/>
            </a:endParaRPr>
          </a:p>
          <a:p>
            <a:r>
              <a:rPr lang="fr-FR" b="1" dirty="0" smtClean="0">
                <a:solidFill>
                  <a:srgbClr val="9E0000"/>
                </a:solidFill>
                <a:latin typeface="Arial" pitchFamily="34" charset="0"/>
                <a:cs typeface="Arial" pitchFamily="34" charset="0"/>
              </a:rPr>
              <a:t>Le nouveau contrat</a:t>
            </a:r>
            <a:endParaRPr lang="fr-FR" sz="1200" b="1" dirty="0" smtClean="0">
              <a:solidFill>
                <a:srgbClr val="002060"/>
              </a:solidFill>
              <a:latin typeface="Arial" panose="020B0604020202020204" pitchFamily="34" charset="0"/>
              <a:cs typeface="Arial" panose="020B0604020202020204" pitchFamily="34" charset="0"/>
            </a:endParaRPr>
          </a:p>
          <a:p>
            <a:pPr algn="just"/>
            <a:r>
              <a:rPr lang="fr-FR" sz="1400" b="1" dirty="0" smtClean="0">
                <a:solidFill>
                  <a:srgbClr val="002060"/>
                </a:solidFill>
                <a:latin typeface="Arial" panose="020B0604020202020204" pitchFamily="34" charset="0"/>
                <a:cs typeface="Arial" pitchFamily="34" charset="0"/>
              </a:rPr>
              <a:t>Date d’effet : </a:t>
            </a:r>
            <a:r>
              <a:rPr lang="fr-FR" sz="1400" dirty="0" smtClean="0">
                <a:solidFill>
                  <a:srgbClr val="002060"/>
                </a:solidFill>
                <a:latin typeface="Arial" panose="020B0604020202020204" pitchFamily="34" charset="0"/>
                <a:cs typeface="Arial" pitchFamily="34" charset="0"/>
              </a:rPr>
              <a:t>01 janvier 2022</a:t>
            </a:r>
            <a:endParaRPr lang="fr-FR" sz="1400" dirty="0">
              <a:solidFill>
                <a:srgbClr val="002060"/>
              </a:solidFill>
              <a:latin typeface="Arial" panose="020B0604020202020204" pitchFamily="34" charset="0"/>
              <a:cs typeface="Arial" pitchFamily="34" charset="0"/>
            </a:endParaRPr>
          </a:p>
          <a:p>
            <a:pPr algn="just"/>
            <a:endParaRPr lang="fr-FR" sz="1400" dirty="0" smtClean="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Couverture</a:t>
            </a:r>
            <a:r>
              <a:rPr lang="fr-FR" sz="1400" dirty="0" smtClean="0">
                <a:solidFill>
                  <a:srgbClr val="002060"/>
                </a:solidFill>
                <a:latin typeface="Arial" panose="020B0604020202020204" pitchFamily="34" charset="0"/>
                <a:cs typeface="Arial" pitchFamily="34" charset="0"/>
              </a:rPr>
              <a:t> : risques statutaires des agents </a:t>
            </a:r>
            <a:r>
              <a:rPr lang="fr-FR" sz="1400" b="1" u="sng" dirty="0" smtClean="0">
                <a:solidFill>
                  <a:srgbClr val="002060"/>
                </a:solidFill>
                <a:latin typeface="Arial" panose="020B0604020202020204" pitchFamily="34" charset="0"/>
                <a:cs typeface="Arial" pitchFamily="34" charset="0"/>
              </a:rPr>
              <a:t>CNRACL</a:t>
            </a:r>
            <a:r>
              <a:rPr lang="fr-FR" sz="1400" dirty="0" smtClean="0">
                <a:solidFill>
                  <a:srgbClr val="002060"/>
                </a:solidFill>
                <a:latin typeface="Arial" panose="020B0604020202020204" pitchFamily="34" charset="0"/>
                <a:cs typeface="Arial" pitchFamily="34" charset="0"/>
              </a:rPr>
              <a:t> et </a:t>
            </a:r>
            <a:r>
              <a:rPr lang="fr-FR" sz="1400" b="1" u="sng" dirty="0" smtClean="0">
                <a:solidFill>
                  <a:srgbClr val="002060"/>
                </a:solidFill>
                <a:latin typeface="Arial" panose="020B0604020202020204" pitchFamily="34" charset="0"/>
                <a:cs typeface="Arial" pitchFamily="34" charset="0"/>
              </a:rPr>
              <a:t>IRCANTEC</a:t>
            </a:r>
            <a:r>
              <a:rPr lang="fr-FR" sz="1400" dirty="0" smtClean="0">
                <a:solidFill>
                  <a:srgbClr val="002060"/>
                </a:solidFill>
                <a:latin typeface="Arial" panose="020B0604020202020204" pitchFamily="34" charset="0"/>
                <a:cs typeface="Arial" pitchFamily="34" charset="0"/>
              </a:rPr>
              <a:t> (agents de droit public) des collectivités et établissements publics du département.</a:t>
            </a:r>
          </a:p>
          <a:p>
            <a:pPr algn="just"/>
            <a:endParaRPr lang="fr-FR" sz="1000" dirty="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Durée </a:t>
            </a:r>
            <a:r>
              <a:rPr lang="fr-FR" sz="1400" dirty="0" smtClean="0">
                <a:solidFill>
                  <a:srgbClr val="002060"/>
                </a:solidFill>
                <a:latin typeface="Arial" panose="020B0604020202020204" pitchFamily="34" charset="0"/>
                <a:cs typeface="Arial" pitchFamily="34" charset="0"/>
              </a:rPr>
              <a:t>: 4 ans (du 1er janvier 2022 au 31 décembre 2025 - contrat dit de 4ème génération).</a:t>
            </a:r>
          </a:p>
          <a:p>
            <a:pPr algn="just"/>
            <a:endParaRPr lang="fr-FR" sz="1000" dirty="0" smtClean="0">
              <a:solidFill>
                <a:srgbClr val="002060"/>
              </a:solidFill>
              <a:latin typeface="Arial" panose="020B0604020202020204" pitchFamily="34" charset="0"/>
              <a:cs typeface="Arial" pitchFamily="34" charset="0"/>
            </a:endParaRPr>
          </a:p>
          <a:p>
            <a:pPr algn="just"/>
            <a:r>
              <a:rPr lang="fr-FR" sz="1400" b="1" dirty="0" smtClean="0">
                <a:solidFill>
                  <a:srgbClr val="002060"/>
                </a:solidFill>
                <a:latin typeface="Arial" panose="020B0604020202020204" pitchFamily="34" charset="0"/>
                <a:cs typeface="Arial" pitchFamily="34" charset="0"/>
              </a:rPr>
              <a:t>Titulaires du contrat </a:t>
            </a:r>
            <a:r>
              <a:rPr lang="fr-FR" sz="1400" dirty="0" smtClean="0">
                <a:solidFill>
                  <a:srgbClr val="002060"/>
                </a:solidFill>
                <a:latin typeface="Arial" panose="020B0604020202020204" pitchFamily="34" charset="0"/>
                <a:cs typeface="Arial" pitchFamily="34" charset="0"/>
              </a:rPr>
              <a:t>: Courtier SIACI SAINT HONORE – Assureur : GROUPAMA VAL DE LOIRE</a:t>
            </a:r>
          </a:p>
          <a:p>
            <a:pPr algn="just"/>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Le contrat se décompose de la façon suivante :</a:t>
            </a:r>
          </a:p>
          <a:p>
            <a:pPr algn="just"/>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	- « </a:t>
            </a:r>
            <a:r>
              <a:rPr lang="fr-FR" sz="1400" b="1" u="sng" dirty="0" smtClean="0">
                <a:solidFill>
                  <a:srgbClr val="002060"/>
                </a:solidFill>
                <a:latin typeface="Arial" panose="020B0604020202020204" pitchFamily="34" charset="0"/>
                <a:cs typeface="Arial" pitchFamily="34" charset="0"/>
              </a:rPr>
              <a:t>Tranche ferme</a:t>
            </a:r>
            <a:r>
              <a:rPr lang="fr-FR" sz="1400" dirty="0" smtClean="0">
                <a:solidFill>
                  <a:srgbClr val="002060"/>
                </a:solidFill>
                <a:latin typeface="Arial" panose="020B0604020202020204" pitchFamily="34" charset="0"/>
                <a:cs typeface="Arial" pitchFamily="34" charset="0"/>
              </a:rPr>
              <a:t> » pour les collectivités et établissements publics employant jusqu’à 29 agents CNRACL.</a:t>
            </a:r>
            <a:endParaRPr lang="fr-FR" sz="1000" dirty="0">
              <a:solidFill>
                <a:srgbClr val="002060"/>
              </a:solidFill>
              <a:latin typeface="Arial" panose="020B0604020202020204" pitchFamily="34" charset="0"/>
              <a:cs typeface="Arial" pitchFamily="34" charset="0"/>
            </a:endParaRPr>
          </a:p>
          <a:p>
            <a:pPr algn="just"/>
            <a:r>
              <a:rPr lang="fr-FR" sz="1400" dirty="0" smtClean="0">
                <a:solidFill>
                  <a:srgbClr val="002060"/>
                </a:solidFill>
                <a:latin typeface="Arial" panose="020B0604020202020204" pitchFamily="34" charset="0"/>
                <a:cs typeface="Arial" pitchFamily="34" charset="0"/>
              </a:rPr>
              <a:t>	- « </a:t>
            </a:r>
            <a:r>
              <a:rPr lang="fr-FR" sz="1400" b="1" u="sng" dirty="0" smtClean="0">
                <a:solidFill>
                  <a:srgbClr val="002060"/>
                </a:solidFill>
                <a:latin typeface="Arial" panose="020B0604020202020204" pitchFamily="34" charset="0"/>
                <a:cs typeface="Arial" pitchFamily="34" charset="0"/>
              </a:rPr>
              <a:t>Tranches optionnelles</a:t>
            </a:r>
            <a:r>
              <a:rPr lang="fr-FR" sz="1400" dirty="0" smtClean="0">
                <a:solidFill>
                  <a:srgbClr val="002060"/>
                </a:solidFill>
                <a:latin typeface="Arial" panose="020B0604020202020204" pitchFamily="34" charset="0"/>
                <a:cs typeface="Arial" pitchFamily="34" charset="0"/>
              </a:rPr>
              <a:t> » pour les collectivités et établissements publics employant plus de 29 agents CNRACL.</a:t>
            </a:r>
            <a:endParaRPr lang="fr-FR" sz="1400" b="1" dirty="0">
              <a:solidFill>
                <a:srgbClr val="002060"/>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534299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571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23054</TotalTime>
  <Words>3679</Words>
  <Application>Microsoft Office PowerPoint</Application>
  <PresentationFormat>Affichage à l'écran (4:3)</PresentationFormat>
  <Paragraphs>835</Paragraphs>
  <Slides>52</Slides>
  <Notes>14</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52</vt:i4>
      </vt:variant>
    </vt:vector>
  </HeadingPairs>
  <TitlesOfParts>
    <vt:vector size="66" baseType="lpstr">
      <vt:lpstr>Arial</vt:lpstr>
      <vt:lpstr>Arial Black</vt:lpstr>
      <vt:lpstr>Bahnschrift</vt:lpstr>
      <vt:lpstr>Bahnschrift Light SemiCondensed</vt:lpstr>
      <vt:lpstr>Bahnschrift SemiBold</vt:lpstr>
      <vt:lpstr>Bahnschrift SemiLight</vt:lpstr>
      <vt:lpstr>Calibri</vt:lpstr>
      <vt:lpstr>Calibri Light</vt:lpstr>
      <vt:lpstr>Courier New</vt:lpstr>
      <vt:lpstr>Gabriola</vt:lpstr>
      <vt:lpstr>Symbol</vt:lpstr>
      <vt:lpstr>Times New Roman</vt:lpstr>
      <vt:lpstr>Wingdings</vt:lpstr>
      <vt:lpstr>Thème Office</vt:lpstr>
      <vt:lpstr>REUNION D’INFORMATION   Contrat groupe 2022-2025   Assurance des risques statutaires  </vt:lpstr>
      <vt:lpstr>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CONTRAT MUTUALISÉ ET PROTECTEUR</vt:lpstr>
      <vt:lpstr>Présentation PowerPoint</vt:lpstr>
      <vt:lpstr>Présentation PowerPoint</vt:lpstr>
      <vt:lpstr>Présentation PowerPoint</vt:lpstr>
      <vt:lpstr>Présentation PowerPoint</vt:lpstr>
      <vt:lpstr>Présentation PowerPoint</vt:lpstr>
      <vt:lpstr>Présentation PowerPoint</vt:lpstr>
      <vt:lpstr>LA GESTION DE VOS SINISTRES : DES SOLUTIONS SIMPLES ET PERSONNALISÉES </vt:lpstr>
      <vt:lpstr>LA GESTION DE VOS SINISTRES : DES SOLUTIONS SIMPLES ET PERSONNALISÉES </vt:lpstr>
      <vt:lpstr>Présentation PowerPoint</vt:lpstr>
      <vt:lpstr>LA GESTION DE VOS SINISTRES :  DES SERVICES PROPOSÉS POUR LIMITER LES ARRÊTS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CONTACTS UTILES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Adeline</dc:creator>
  <cp:lastModifiedBy>Françoise Delaveau-Desoeuvre</cp:lastModifiedBy>
  <cp:revision>1344</cp:revision>
  <cp:lastPrinted>2021-09-17T09:07:46Z</cp:lastPrinted>
  <dcterms:created xsi:type="dcterms:W3CDTF">2010-05-10T06:41:24Z</dcterms:created>
  <dcterms:modified xsi:type="dcterms:W3CDTF">2021-09-27T12:41:55Z</dcterms:modified>
</cp:coreProperties>
</file>