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5D"/>
    <a:srgbClr val="9CB95D"/>
    <a:srgbClr val="1EA9B8"/>
    <a:srgbClr val="4D5767"/>
    <a:srgbClr val="EA5837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09.10.2022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="" xmlns:a16="http://schemas.microsoft.com/office/drawing/2014/main" id="{9E4240EF-EE71-4774-A55F-98F05B9A2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637"/>
            <a:ext cx="12192000" cy="7359202"/>
          </a:xfrm>
          <a:prstGeom prst="rect">
            <a:avLst/>
          </a:prstGeom>
        </p:spPr>
      </p:pic>
      <p:sp>
        <p:nvSpPr>
          <p:cNvPr id="6" name="ZoneTexte 3">
            <a:extLst>
              <a:ext uri="{FF2B5EF4-FFF2-40B4-BE49-F238E27FC236}">
                <a16:creationId xmlns="" xmlns:a16="http://schemas.microsoft.com/office/drawing/2014/main" id="{14814839-D492-45E2-A9AF-D41D2B24250E}"/>
              </a:ext>
            </a:extLst>
          </p:cNvPr>
          <p:cNvSpPr txBox="1"/>
          <p:nvPr/>
        </p:nvSpPr>
        <p:spPr>
          <a:xfrm>
            <a:off x="150479" y="2258971"/>
            <a:ext cx="3759025" cy="224676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dirty="0" smtClean="0">
                <a:solidFill>
                  <a:srgbClr val="4D5767"/>
                </a:solidFill>
                <a:latin typeface="Trebuchet MS"/>
                <a:ea typeface="Cambria"/>
              </a:rPr>
              <a:t>COMITE TECHNIQUE</a:t>
            </a:r>
          </a:p>
          <a:p>
            <a:pPr algn="ctr"/>
            <a:r>
              <a:rPr lang="fr-FR" sz="2800" b="1" dirty="0" smtClean="0">
                <a:solidFill>
                  <a:srgbClr val="4D5767"/>
                </a:solidFill>
                <a:latin typeface="Trebuchet MS"/>
                <a:ea typeface="Cambria"/>
                <a:cs typeface="Calibri"/>
              </a:rPr>
              <a:t>du …………………</a:t>
            </a:r>
          </a:p>
          <a:p>
            <a:pPr algn="ctr"/>
            <a:endParaRPr lang="fr-FR" sz="2800" b="1" dirty="0" smtClean="0">
              <a:solidFill>
                <a:srgbClr val="4D5767"/>
              </a:solidFill>
              <a:latin typeface="Trebuchet MS"/>
              <a:ea typeface="Cambria"/>
              <a:cs typeface="Calibri"/>
            </a:endParaRPr>
          </a:p>
          <a:p>
            <a:pPr algn="ctr"/>
            <a:r>
              <a:rPr lang="fr-FR" sz="2800" b="1" dirty="0" smtClean="0">
                <a:solidFill>
                  <a:srgbClr val="4D5767"/>
                </a:solidFill>
                <a:latin typeface="Trebuchet MS"/>
                <a:ea typeface="Cambria"/>
                <a:cs typeface="Calibri"/>
              </a:rPr>
              <a:t>Commune de</a:t>
            </a:r>
          </a:p>
          <a:p>
            <a:pPr algn="ctr"/>
            <a:r>
              <a:rPr lang="fr-FR" sz="2800" b="1" dirty="0" smtClean="0">
                <a:solidFill>
                  <a:srgbClr val="4D5767"/>
                </a:solidFill>
                <a:latin typeface="Trebuchet MS"/>
                <a:ea typeface="Cambria"/>
                <a:cs typeface="Calibri"/>
              </a:rPr>
              <a:t>………………………………….</a:t>
            </a:r>
            <a:endParaRPr lang="fr-FR" sz="2800" b="1" dirty="0">
              <a:solidFill>
                <a:srgbClr val="4D5767"/>
              </a:solidFill>
              <a:latin typeface="Trebuchet MS"/>
              <a:ea typeface="Cambria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46E7762-333F-D846-99BE-3B512AA49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27" y="2498685"/>
            <a:ext cx="3040752" cy="18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09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5866" y="1232246"/>
            <a:ext cx="10657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3932" y="846074"/>
            <a:ext cx="103691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Clr>
                <a:srgbClr val="C00000"/>
              </a:buClr>
            </a:pP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C00000"/>
              </a:buClr>
            </a:pPr>
            <a:r>
              <a:rPr lang="fr-FR" sz="2800" b="1" u="sng" dirty="0">
                <a:solidFill>
                  <a:srgbClr val="9CB95D"/>
                </a:solidFill>
                <a:latin typeface="Calibri" panose="020F0502020204030204" pitchFamily="34" charset="0"/>
              </a:rPr>
              <a:t>Des tarifs proposés </a:t>
            </a: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:</a:t>
            </a:r>
          </a:p>
          <a:p>
            <a:pPr marL="800100" lvl="1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4D5767"/>
              </a:solidFill>
              <a:latin typeface="Calibri" panose="020F0502020204030204" pitchFamily="34" charset="0"/>
            </a:endParaRPr>
          </a:p>
          <a:p>
            <a:pPr lvl="2">
              <a:buClr>
                <a:srgbClr val="E9345D"/>
              </a:buClr>
            </a:pPr>
            <a:r>
              <a:rPr lang="fr-FR" sz="2000" u="sng" dirty="0">
                <a:solidFill>
                  <a:srgbClr val="4D5767"/>
                </a:solidFill>
                <a:latin typeface="Calibri" panose="020F0502020204030204" pitchFamily="34" charset="0"/>
              </a:rPr>
              <a:t>Par catégorie :</a:t>
            </a:r>
          </a:p>
          <a:p>
            <a:pPr marL="1257300" lvl="2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u="sng" dirty="0">
              <a:solidFill>
                <a:srgbClr val="4D5767"/>
              </a:solidFill>
              <a:latin typeface="Calibri" panose="020F0502020204030204" pitchFamily="34" charset="0"/>
            </a:endParaRPr>
          </a:p>
          <a:p>
            <a:pPr marL="1714500" lvl="3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D5767"/>
                </a:solidFill>
                <a:latin typeface="Calibri" panose="020F0502020204030204" pitchFamily="34" charset="0"/>
              </a:rPr>
              <a:t>Jeunes actifs jusqu’à 35 ans</a:t>
            </a:r>
          </a:p>
          <a:p>
            <a:pPr marL="1714500" lvl="3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D5767"/>
                </a:solidFill>
                <a:latin typeface="Calibri" panose="020F0502020204030204" pitchFamily="34" charset="0"/>
              </a:rPr>
              <a:t>Actifs de plus de 35 ans </a:t>
            </a:r>
          </a:p>
          <a:p>
            <a:pPr marL="1714500" lvl="3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D5767"/>
                </a:solidFill>
                <a:latin typeface="Calibri" panose="020F0502020204030204" pitchFamily="34" charset="0"/>
              </a:rPr>
              <a:t>Retraités (ces derniers ne seront pas éligibles à l’aide employeur)</a:t>
            </a:r>
          </a:p>
          <a:p>
            <a:pPr marL="1714500" lvl="3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2">
              <a:buClr>
                <a:srgbClr val="E9345D"/>
              </a:buClr>
            </a:pPr>
            <a:r>
              <a:rPr lang="fr-FR" sz="2000" u="sng" dirty="0">
                <a:solidFill>
                  <a:srgbClr val="4D5767"/>
                </a:solidFill>
                <a:latin typeface="Calibri" panose="020F0502020204030204" pitchFamily="34" charset="0"/>
              </a:rPr>
              <a:t>Par composition familiale :</a:t>
            </a:r>
          </a:p>
          <a:p>
            <a:pPr marL="1257300" lvl="2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u="sng" dirty="0">
              <a:solidFill>
                <a:srgbClr val="4D5767"/>
              </a:solidFill>
              <a:latin typeface="Calibri" panose="020F0502020204030204" pitchFamily="34" charset="0"/>
            </a:endParaRPr>
          </a:p>
          <a:p>
            <a:pPr marL="1714500" lvl="3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D5767"/>
                </a:solidFill>
                <a:latin typeface="Calibri" panose="020F0502020204030204" pitchFamily="34" charset="0"/>
              </a:rPr>
              <a:t>Cotisation par personne protégée (adulte) </a:t>
            </a:r>
          </a:p>
          <a:p>
            <a:pPr marL="1714500" lvl="3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4D5767"/>
                </a:solidFill>
                <a:latin typeface="Calibri" panose="020F0502020204030204" pitchFamily="34" charset="0"/>
              </a:rPr>
              <a:t>Cotisation par enfant à charge, étant précisé que les cotisations enfants ne pourront pas dépasser 55% maximum de la cotisation adulte </a:t>
            </a:r>
          </a:p>
          <a:p>
            <a:pPr marL="285750" indent="-285750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10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5866" y="1232246"/>
            <a:ext cx="10657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29F15C1-BF40-3989-5C3F-532B3E81E42E}"/>
              </a:ext>
            </a:extLst>
          </p:cNvPr>
          <p:cNvSpPr txBox="1"/>
          <p:nvPr/>
        </p:nvSpPr>
        <p:spPr>
          <a:xfrm>
            <a:off x="1726392" y="870504"/>
            <a:ext cx="8302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Simulation en santé (par mois et hors participation) :</a:t>
            </a:r>
          </a:p>
        </p:txBody>
      </p:sp>
      <p:sp>
        <p:nvSpPr>
          <p:cNvPr id="12" name="Rectangle : avec coin arrondi 4">
            <a:extLst>
              <a:ext uri="{FF2B5EF4-FFF2-40B4-BE49-F238E27FC236}">
                <a16:creationId xmlns:a16="http://schemas.microsoft.com/office/drawing/2014/main" xmlns="" id="{CA85D28C-681C-C979-F6DA-6EEFB6C7EC9A}"/>
              </a:ext>
            </a:extLst>
          </p:cNvPr>
          <p:cNvSpPr/>
          <p:nvPr/>
        </p:nvSpPr>
        <p:spPr>
          <a:xfrm>
            <a:off x="1790800" y="1734354"/>
            <a:ext cx="2376264" cy="792088"/>
          </a:xfrm>
          <a:prstGeom prst="round1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avec coin arrondi 5">
            <a:extLst>
              <a:ext uri="{FF2B5EF4-FFF2-40B4-BE49-F238E27FC236}">
                <a16:creationId xmlns:a16="http://schemas.microsoft.com/office/drawing/2014/main" xmlns="" id="{B5938586-153B-FF03-C0FB-C729FB86100F}"/>
              </a:ext>
            </a:extLst>
          </p:cNvPr>
          <p:cNvSpPr/>
          <p:nvPr/>
        </p:nvSpPr>
        <p:spPr>
          <a:xfrm>
            <a:off x="4786040" y="1744048"/>
            <a:ext cx="2376264" cy="792088"/>
          </a:xfrm>
          <a:prstGeom prst="round1Rect">
            <a:avLst/>
          </a:prstGeom>
          <a:solidFill>
            <a:srgbClr val="1EA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15" name="Rectangle : avec coin arrondi 6">
            <a:extLst>
              <a:ext uri="{FF2B5EF4-FFF2-40B4-BE49-F238E27FC236}">
                <a16:creationId xmlns:a16="http://schemas.microsoft.com/office/drawing/2014/main" xmlns="" id="{546B76AE-7311-3E6D-1C22-0EDFBBB242DB}"/>
              </a:ext>
            </a:extLst>
          </p:cNvPr>
          <p:cNvSpPr/>
          <p:nvPr/>
        </p:nvSpPr>
        <p:spPr>
          <a:xfrm>
            <a:off x="7896200" y="1766207"/>
            <a:ext cx="2376264" cy="792088"/>
          </a:xfrm>
          <a:prstGeom prst="round1Rect">
            <a:avLst/>
          </a:prstGeom>
          <a:solidFill>
            <a:srgbClr val="EA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20" name="Rectangle : coins arrondis 12">
            <a:extLst>
              <a:ext uri="{FF2B5EF4-FFF2-40B4-BE49-F238E27FC236}">
                <a16:creationId xmlns:a16="http://schemas.microsoft.com/office/drawing/2014/main" xmlns="" id="{BCD196F4-FFAF-F23A-6C84-85D8FFB9BE43}"/>
              </a:ext>
            </a:extLst>
          </p:cNvPr>
          <p:cNvSpPr/>
          <p:nvPr/>
        </p:nvSpPr>
        <p:spPr>
          <a:xfrm>
            <a:off x="1768462" y="2846576"/>
            <a:ext cx="852457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937F1F57-591B-1351-EF52-8F81050A7461}"/>
              </a:ext>
            </a:extLst>
          </p:cNvPr>
          <p:cNvSpPr txBox="1"/>
          <p:nvPr/>
        </p:nvSpPr>
        <p:spPr>
          <a:xfrm>
            <a:off x="4758408" y="2813259"/>
            <a:ext cx="240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D5D5D"/>
                </a:solidFill>
              </a:rPr>
              <a:t>JEUNE ACTIF JUSQU’À 35 ANS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7FD52B46-CEC3-20E8-5419-BB4A39E88114}"/>
              </a:ext>
            </a:extLst>
          </p:cNvPr>
          <p:cNvSpPr txBox="1"/>
          <p:nvPr/>
        </p:nvSpPr>
        <p:spPr>
          <a:xfrm>
            <a:off x="2467968" y="316620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20,74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168F4099-E7A4-BF97-31FA-C70E8C680BC9}"/>
              </a:ext>
            </a:extLst>
          </p:cNvPr>
          <p:cNvSpPr txBox="1"/>
          <p:nvPr/>
        </p:nvSpPr>
        <p:spPr>
          <a:xfrm>
            <a:off x="5588170" y="314372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30,17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03FE0CF6-E084-AF7D-3554-DF89A280FFB2}"/>
              </a:ext>
            </a:extLst>
          </p:cNvPr>
          <p:cNvSpPr txBox="1"/>
          <p:nvPr/>
        </p:nvSpPr>
        <p:spPr>
          <a:xfrm>
            <a:off x="8622848" y="31588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36,25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25" name="Rectangle : coins arrondis 10">
            <a:extLst>
              <a:ext uri="{FF2B5EF4-FFF2-40B4-BE49-F238E27FC236}">
                <a16:creationId xmlns:a16="http://schemas.microsoft.com/office/drawing/2014/main" xmlns="" id="{2856C326-CE0C-8702-B236-6A3F743FD715}"/>
              </a:ext>
            </a:extLst>
          </p:cNvPr>
          <p:cNvSpPr/>
          <p:nvPr/>
        </p:nvSpPr>
        <p:spPr>
          <a:xfrm>
            <a:off x="1747888" y="3633027"/>
            <a:ext cx="852457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BE24AAB0-7183-C8A8-87E6-996418BCC3F8}"/>
              </a:ext>
            </a:extLst>
          </p:cNvPr>
          <p:cNvSpPr txBox="1"/>
          <p:nvPr/>
        </p:nvSpPr>
        <p:spPr>
          <a:xfrm>
            <a:off x="4758408" y="3583611"/>
            <a:ext cx="240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5D5D5D"/>
                </a:solidFill>
              </a:rPr>
              <a:t>ACTIF </a:t>
            </a:r>
            <a:r>
              <a:rPr lang="fr-FR" sz="1400" b="1" dirty="0">
                <a:solidFill>
                  <a:srgbClr val="5D5D5D"/>
                </a:solidFill>
              </a:rPr>
              <a:t>DE PLUS DE 35 ANS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ED1F3E5-AA3B-89EB-DD10-F4F72A24EAD7}"/>
              </a:ext>
            </a:extLst>
          </p:cNvPr>
          <p:cNvSpPr txBox="1"/>
          <p:nvPr/>
        </p:nvSpPr>
        <p:spPr>
          <a:xfrm>
            <a:off x="2467968" y="39138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29,74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2DACAE8B-2A5A-2879-F154-DFF86A5DB48C}"/>
              </a:ext>
            </a:extLst>
          </p:cNvPr>
          <p:cNvSpPr txBox="1"/>
          <p:nvPr/>
        </p:nvSpPr>
        <p:spPr>
          <a:xfrm>
            <a:off x="5588170" y="391745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41,12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9D8BFA3D-8A35-28C8-0F09-8ECE3D657636}"/>
              </a:ext>
            </a:extLst>
          </p:cNvPr>
          <p:cNvSpPr txBox="1"/>
          <p:nvPr/>
        </p:nvSpPr>
        <p:spPr>
          <a:xfrm>
            <a:off x="8622848" y="3906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5D5D5D"/>
                </a:solidFill>
                <a:effectLst/>
              </a:rPr>
              <a:t>51,61€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1" name="Rectangle : coins arrondis 10">
            <a:extLst>
              <a:ext uri="{FF2B5EF4-FFF2-40B4-BE49-F238E27FC236}">
                <a16:creationId xmlns:a16="http://schemas.microsoft.com/office/drawing/2014/main" xmlns="" id="{2856C326-CE0C-8702-B236-6A3F743FD715}"/>
              </a:ext>
            </a:extLst>
          </p:cNvPr>
          <p:cNvSpPr/>
          <p:nvPr/>
        </p:nvSpPr>
        <p:spPr>
          <a:xfrm>
            <a:off x="1747888" y="4391069"/>
            <a:ext cx="852457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AEE7AE02-1ABB-1C2E-6F47-835E15B637A6}"/>
              </a:ext>
            </a:extLst>
          </p:cNvPr>
          <p:cNvSpPr txBox="1"/>
          <p:nvPr/>
        </p:nvSpPr>
        <p:spPr>
          <a:xfrm>
            <a:off x="4828802" y="4344626"/>
            <a:ext cx="240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D5D5D"/>
                </a:solidFill>
              </a:rPr>
              <a:t>RETRAITÉ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0B36FBB8-ABFC-48C5-DEC1-9755BA0D5632}"/>
              </a:ext>
            </a:extLst>
          </p:cNvPr>
          <p:cNvSpPr txBox="1"/>
          <p:nvPr/>
        </p:nvSpPr>
        <p:spPr>
          <a:xfrm>
            <a:off x="2467968" y="46370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57,05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59C7F58C-FF69-9F7D-CDD4-E00BA279286E}"/>
              </a:ext>
            </a:extLst>
          </p:cNvPr>
          <p:cNvSpPr txBox="1"/>
          <p:nvPr/>
        </p:nvSpPr>
        <p:spPr>
          <a:xfrm>
            <a:off x="5622224" y="465969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80,77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0FE56B5B-C768-5957-6DA9-C660B84A9C6C}"/>
              </a:ext>
            </a:extLst>
          </p:cNvPr>
          <p:cNvSpPr txBox="1"/>
          <p:nvPr/>
        </p:nvSpPr>
        <p:spPr>
          <a:xfrm>
            <a:off x="8622848" y="4666547"/>
            <a:ext cx="105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dirty="0">
                <a:solidFill>
                  <a:srgbClr val="5D5D5D"/>
                </a:solidFill>
                <a:effectLst/>
              </a:rPr>
              <a:t>94,61€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6" name="Rectangle : coins arrondis 25">
            <a:extLst>
              <a:ext uri="{FF2B5EF4-FFF2-40B4-BE49-F238E27FC236}">
                <a16:creationId xmlns:a16="http://schemas.microsoft.com/office/drawing/2014/main" xmlns="" id="{5E262909-ADB3-F52B-5F8C-01F423B2EC35}"/>
              </a:ext>
            </a:extLst>
          </p:cNvPr>
          <p:cNvSpPr/>
          <p:nvPr/>
        </p:nvSpPr>
        <p:spPr>
          <a:xfrm>
            <a:off x="1747888" y="5106026"/>
            <a:ext cx="852457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E94E6B91-FED6-E3B4-2848-C6256804E020}"/>
              </a:ext>
            </a:extLst>
          </p:cNvPr>
          <p:cNvSpPr txBox="1"/>
          <p:nvPr/>
        </p:nvSpPr>
        <p:spPr>
          <a:xfrm>
            <a:off x="4828802" y="5060149"/>
            <a:ext cx="240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D5D5D"/>
                </a:solidFill>
              </a:rPr>
              <a:t>ENFANT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04AD2099-914A-4D10-5D82-AD63A5964460}"/>
              </a:ext>
            </a:extLst>
          </p:cNvPr>
          <p:cNvSpPr txBox="1"/>
          <p:nvPr/>
        </p:nvSpPr>
        <p:spPr>
          <a:xfrm>
            <a:off x="2467968" y="541087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11,82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B47FFDBC-B6B7-4575-1E02-A601FDACB379}"/>
              </a:ext>
            </a:extLst>
          </p:cNvPr>
          <p:cNvSpPr txBox="1"/>
          <p:nvPr/>
        </p:nvSpPr>
        <p:spPr>
          <a:xfrm>
            <a:off x="5622224" y="54063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16,60</a:t>
            </a:r>
            <a:r>
              <a:rPr lang="fr-FR" b="1" i="0" dirty="0">
                <a:solidFill>
                  <a:srgbClr val="5D5D5D"/>
                </a:solidFill>
                <a:effectLst/>
              </a:rPr>
              <a:t>€</a:t>
            </a:r>
            <a:endParaRPr lang="fr-FR" b="1" dirty="0">
              <a:solidFill>
                <a:srgbClr val="5D5D5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2848" y="535014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5D5D5D"/>
                </a:solidFill>
              </a:rPr>
              <a:t>20,66€</a:t>
            </a:r>
          </a:p>
        </p:txBody>
      </p:sp>
    </p:spTree>
    <p:extLst>
      <p:ext uri="{BB962C8B-B14F-4D97-AF65-F5344CB8AC3E}">
        <p14:creationId xmlns:p14="http://schemas.microsoft.com/office/powerpoint/2010/main" val="51949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11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40" name="Rectangle : avec coins arrondis en diagonale 4">
            <a:extLst>
              <a:ext uri="{FF2B5EF4-FFF2-40B4-BE49-F238E27FC236}">
                <a16:creationId xmlns:a16="http://schemas.microsoft.com/office/drawing/2014/main" xmlns="" id="{1227898D-DFC2-5DE8-4ED4-E3D6B8E65405}"/>
              </a:ext>
            </a:extLst>
          </p:cNvPr>
          <p:cNvSpPr/>
          <p:nvPr/>
        </p:nvSpPr>
        <p:spPr>
          <a:xfrm>
            <a:off x="667908" y="822834"/>
            <a:ext cx="10585176" cy="707886"/>
          </a:xfrm>
          <a:prstGeom prst="round2DiagRect">
            <a:avLst/>
          </a:prstGeom>
          <a:solidFill>
            <a:srgbClr val="5D5D5D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BD236404-5612-10E7-10A0-679F453F2AE9}"/>
              </a:ext>
            </a:extLst>
          </p:cNvPr>
          <p:cNvSpPr txBox="1"/>
          <p:nvPr/>
        </p:nvSpPr>
        <p:spPr>
          <a:xfrm>
            <a:off x="3431704" y="85045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+mj-lt"/>
              </a:rPr>
              <a:t>OFFRE EN PREVOYANCE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DC022ED6-316C-5D09-BF76-A4AF82C37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7" b="7694"/>
          <a:stretch/>
        </p:blipFill>
        <p:spPr>
          <a:xfrm>
            <a:off x="640246" y="1530720"/>
            <a:ext cx="10585176" cy="4671293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01491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12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23108" y="1332412"/>
            <a:ext cx="97884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2 niveaux de garanties </a:t>
            </a:r>
            <a:r>
              <a:rPr lang="fr-FR" sz="2800" b="1">
                <a:solidFill>
                  <a:srgbClr val="9CB95D"/>
                </a:solidFill>
                <a:latin typeface="Calibri" panose="020F0502020204030204" pitchFamily="34" charset="0"/>
              </a:rPr>
              <a:t>de </a:t>
            </a:r>
            <a:r>
              <a:rPr lang="fr-FR" sz="2800" b="1" smtClean="0">
                <a:solidFill>
                  <a:srgbClr val="9CB95D"/>
                </a:solidFill>
                <a:latin typeface="Calibri" panose="020F0502020204030204" pitchFamily="34" charset="0"/>
              </a:rPr>
              <a:t>base </a:t>
            </a: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: </a:t>
            </a:r>
          </a:p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57300" lvl="2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Niveau 1 (incapacité de travail) :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maintien de 90% du traitement  de référence net lors du passage à demi-traitement pour maladie et pour une durée maximale de 3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ans.</a:t>
            </a: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58888" lvl="2" algn="just">
              <a:buClr>
                <a:srgbClr val="C00000"/>
              </a:buClr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Le </a:t>
            </a:r>
            <a:r>
              <a:rPr lang="fr-FR" sz="2000" dirty="0">
                <a:solidFill>
                  <a:srgbClr val="5D5D5D"/>
                </a:solidFill>
              </a:rPr>
              <a:t>régime indemnitaire est garanti à hauteur de 40%, indépendamment des prestations versées par l’employeur et/ou le régime obligatoire.</a:t>
            </a:r>
          </a:p>
          <a:p>
            <a:pPr marL="1258888" lvl="2" algn="just">
              <a:buClr>
                <a:srgbClr val="C00000"/>
              </a:buClr>
            </a:pPr>
            <a:r>
              <a:rPr lang="fr-FR" sz="2000" b="1" u="sng" dirty="0">
                <a:solidFill>
                  <a:srgbClr val="9CB95D"/>
                </a:solidFill>
              </a:rPr>
              <a:t>Avec  le maintien du RI en cas de CLM/CLD  à hauteur de 40%</a:t>
            </a:r>
          </a:p>
          <a:p>
            <a:pPr marL="1258888" lvl="2" algn="just">
              <a:buClr>
                <a:srgbClr val="C00000"/>
              </a:buClr>
            </a:pPr>
            <a:endParaRPr lang="fr-FR" sz="20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Niveau 2 (invalidité)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: maintien de 90% du traitement de référence net pendant la période allant de la reconnaissance d’invalidité par la CNRACL jusqu’à l’âge légal de départ à la retraite en vigueur au moment de la souscription du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contrat. </a:t>
            </a: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8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13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36023" y="680759"/>
            <a:ext cx="978843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Et 3 options possibles et cumulables : </a:t>
            </a:r>
          </a:p>
          <a:p>
            <a:pPr lvl="1">
              <a:buClr>
                <a:srgbClr val="C00000"/>
              </a:buClr>
            </a:pPr>
            <a:endParaRPr lang="fr-FR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9CB95D"/>
                </a:solidFill>
                <a:latin typeface="Calibri" panose="020F0502020204030204" pitchFamily="34" charset="0"/>
              </a:rPr>
              <a:t>Passage à 95% du taux d’indemnisation du niveau 1 (incapacité de travail) </a:t>
            </a:r>
            <a:r>
              <a:rPr lang="fr-FR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soit une augmentation de 90% à 95% du maintien du traitement de référence net lors du passage à demi-traitement pour maladie et pour une durée maximale de 3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ans.</a:t>
            </a:r>
            <a:endParaRPr lang="fr-FR" sz="17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17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9CB95D"/>
                </a:solidFill>
                <a:latin typeface="Calibri" panose="020F0502020204030204" pitchFamily="34" charset="0"/>
              </a:rPr>
              <a:t>Perte de retraite (en capital) </a:t>
            </a:r>
            <a:r>
              <a:rPr lang="fr-FR" sz="1700" b="1" dirty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Complément de retraite sous forme de capital afin de compenser la perte de retraite due à l’invalidité, à partir de l’âge légal de départ à la retraite en vigueur au moment de la souscription du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contrat. Ce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capital est égal à la moitié de la valeur du PMSS (Plafond Mensuel de la Sécurité Sociale,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soit 3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428€ en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2022) par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année d’invalidité entre la date de reconnaissance de l’invalidité et le 62</a:t>
            </a:r>
            <a:r>
              <a:rPr lang="fr-FR" sz="1700" baseline="30000" dirty="0">
                <a:solidFill>
                  <a:srgbClr val="5D5D5D"/>
                </a:solidFill>
                <a:latin typeface="Calibri" panose="020F0502020204030204" pitchFamily="34" charset="0"/>
              </a:rPr>
              <a:t>ème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 anniversaire de l’agent. </a:t>
            </a:r>
          </a:p>
          <a:p>
            <a:pPr marL="1165225" lvl="2" algn="just">
              <a:buClr>
                <a:srgbClr val="C00000"/>
              </a:buClr>
            </a:pPr>
            <a:endParaRPr lang="fr-FR" sz="17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9CB95D"/>
                </a:solidFill>
                <a:latin typeface="Calibri" panose="020F0502020204030204" pitchFamily="34" charset="0"/>
              </a:rPr>
              <a:t>Capital décès/PTIA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: versement d’un capital versé en cas de décès ou perte totale et irréversible d’autonomie de l’agent, dans une logique d’accompagnement de la cellule familiale. </a:t>
            </a:r>
          </a:p>
          <a:p>
            <a:pPr marL="1165225" lvl="2" algn="just">
              <a:buClr>
                <a:srgbClr val="C00000"/>
              </a:buClr>
            </a:pP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Ce capital est égal à 100% de la rémunération annuelle hors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RI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et SFT majoré à 125% en cas de présence </a:t>
            </a:r>
            <a:r>
              <a:rPr lang="fr-FR" sz="17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d’un enfant 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à charge au jour du décès, jusqu’à son 18</a:t>
            </a:r>
            <a:r>
              <a:rPr lang="fr-FR" sz="1700" baseline="30000" dirty="0">
                <a:solidFill>
                  <a:srgbClr val="5D5D5D"/>
                </a:solidFill>
                <a:latin typeface="Calibri" panose="020F0502020204030204" pitchFamily="34" charset="0"/>
              </a:rPr>
              <a:t>ème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 anniversaire. Cette limite est portée au 26</a:t>
            </a:r>
            <a:r>
              <a:rPr lang="fr-FR" sz="1700" baseline="30000" dirty="0">
                <a:solidFill>
                  <a:srgbClr val="5D5D5D"/>
                </a:solidFill>
                <a:latin typeface="Calibri" panose="020F0502020204030204" pitchFamily="34" charset="0"/>
              </a:rPr>
              <a:t>ème</a:t>
            </a:r>
            <a:r>
              <a:rPr lang="fr-FR" sz="1700" dirty="0">
                <a:solidFill>
                  <a:srgbClr val="5D5D5D"/>
                </a:solidFill>
                <a:latin typeface="Calibri" panose="020F0502020204030204" pitchFamily="34" charset="0"/>
              </a:rPr>
              <a:t> anniversaire dans certaines situations (études notamment). </a:t>
            </a:r>
            <a:endParaRPr lang="fr-FR" sz="1700" dirty="0">
              <a:solidFill>
                <a:srgbClr val="5D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9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46089" y="246485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14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BF692CB-1351-ACA6-3D5C-CB057BAF47C2}"/>
              </a:ext>
            </a:extLst>
          </p:cNvPr>
          <p:cNvSpPr txBox="1"/>
          <p:nvPr/>
        </p:nvSpPr>
        <p:spPr>
          <a:xfrm>
            <a:off x="2325195" y="502375"/>
            <a:ext cx="9217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400" b="1" dirty="0">
                <a:solidFill>
                  <a:srgbClr val="9CB95D"/>
                </a:solidFill>
                <a:latin typeface="Calibri" panose="020F0502020204030204" pitchFamily="34" charset="0"/>
              </a:rPr>
              <a:t>Simulation en prévoyance (par mois et hors participation)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3E8FC2-A929-D13D-7D5C-65E73371A1DC}"/>
              </a:ext>
            </a:extLst>
          </p:cNvPr>
          <p:cNvSpPr/>
          <p:nvPr/>
        </p:nvSpPr>
        <p:spPr>
          <a:xfrm>
            <a:off x="1139740" y="1289123"/>
            <a:ext cx="6344795" cy="323531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7C588A-D4A0-7ADA-EDFF-F4B6B937ECCF}"/>
              </a:ext>
            </a:extLst>
          </p:cNvPr>
          <p:cNvSpPr/>
          <p:nvPr/>
        </p:nvSpPr>
        <p:spPr>
          <a:xfrm>
            <a:off x="7975484" y="1286521"/>
            <a:ext cx="3850755" cy="323531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C1CB15B-5835-FA7D-3848-A0DEE8B7283B}"/>
              </a:ext>
            </a:extLst>
          </p:cNvPr>
          <p:cNvSpPr txBox="1"/>
          <p:nvPr/>
        </p:nvSpPr>
        <p:spPr>
          <a:xfrm>
            <a:off x="3708651" y="1230737"/>
            <a:ext cx="167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Prévoyance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B9C566A-057A-C9EF-52E6-D1F7A9454823}"/>
              </a:ext>
            </a:extLst>
          </p:cNvPr>
          <p:cNvSpPr txBox="1"/>
          <p:nvPr/>
        </p:nvSpPr>
        <p:spPr>
          <a:xfrm>
            <a:off x="8957382" y="1248232"/>
            <a:ext cx="2035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Garantie options</a:t>
            </a:r>
          </a:p>
        </p:txBody>
      </p:sp>
      <p:sp>
        <p:nvSpPr>
          <p:cNvPr id="16" name="Rectangle : avec coin arrondi 6">
            <a:extLst>
              <a:ext uri="{FF2B5EF4-FFF2-40B4-BE49-F238E27FC236}">
                <a16:creationId xmlns:a16="http://schemas.microsoft.com/office/drawing/2014/main" xmlns="" id="{5799A0E4-1D01-C122-04FB-C2E7E8F2DC72}"/>
              </a:ext>
            </a:extLst>
          </p:cNvPr>
          <p:cNvSpPr/>
          <p:nvPr/>
        </p:nvSpPr>
        <p:spPr>
          <a:xfrm>
            <a:off x="1139740" y="1793825"/>
            <a:ext cx="1872208" cy="523220"/>
          </a:xfrm>
          <a:prstGeom prst="round1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avec coin arrondi 7">
            <a:extLst>
              <a:ext uri="{FF2B5EF4-FFF2-40B4-BE49-F238E27FC236}">
                <a16:creationId xmlns:a16="http://schemas.microsoft.com/office/drawing/2014/main" xmlns="" id="{F33D18DD-FB1F-9BE4-4780-6000A6976E7C}"/>
              </a:ext>
            </a:extLst>
          </p:cNvPr>
          <p:cNvSpPr/>
          <p:nvPr/>
        </p:nvSpPr>
        <p:spPr>
          <a:xfrm>
            <a:off x="3507589" y="1786700"/>
            <a:ext cx="1872208" cy="523220"/>
          </a:xfrm>
          <a:prstGeom prst="round1Rect">
            <a:avLst/>
          </a:prstGeom>
          <a:solidFill>
            <a:srgbClr val="1EA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21" name="Rectangle : avec coin arrondi 7">
            <a:extLst>
              <a:ext uri="{FF2B5EF4-FFF2-40B4-BE49-F238E27FC236}">
                <a16:creationId xmlns:a16="http://schemas.microsoft.com/office/drawing/2014/main" xmlns="" id="{F33D18DD-FB1F-9BE4-4780-6000A6976E7C}"/>
              </a:ext>
            </a:extLst>
          </p:cNvPr>
          <p:cNvSpPr/>
          <p:nvPr/>
        </p:nvSpPr>
        <p:spPr>
          <a:xfrm>
            <a:off x="5633171" y="1790722"/>
            <a:ext cx="1872208" cy="523220"/>
          </a:xfrm>
          <a:prstGeom prst="round1Rect">
            <a:avLst/>
          </a:prstGeom>
          <a:solidFill>
            <a:srgbClr val="EA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/>
              </a:solidFill>
            </a:endParaRPr>
          </a:p>
        </p:txBody>
      </p:sp>
      <p:sp>
        <p:nvSpPr>
          <p:cNvPr id="25" name="Rectangle : avec coin arrondi 48">
            <a:extLst>
              <a:ext uri="{FF2B5EF4-FFF2-40B4-BE49-F238E27FC236}">
                <a16:creationId xmlns:a16="http://schemas.microsoft.com/office/drawing/2014/main" xmlns="" id="{E51D7612-539D-D55A-F9B4-20EE8E327B72}"/>
              </a:ext>
            </a:extLst>
          </p:cNvPr>
          <p:cNvSpPr/>
          <p:nvPr/>
        </p:nvSpPr>
        <p:spPr>
          <a:xfrm>
            <a:off x="7975891" y="1832867"/>
            <a:ext cx="1132963" cy="492442"/>
          </a:xfrm>
          <a:prstGeom prst="round1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avec coin arrondi 48">
            <a:extLst>
              <a:ext uri="{FF2B5EF4-FFF2-40B4-BE49-F238E27FC236}">
                <a16:creationId xmlns:a16="http://schemas.microsoft.com/office/drawing/2014/main" xmlns="" id="{E51D7612-539D-D55A-F9B4-20EE8E327B72}"/>
              </a:ext>
            </a:extLst>
          </p:cNvPr>
          <p:cNvSpPr/>
          <p:nvPr/>
        </p:nvSpPr>
        <p:spPr>
          <a:xfrm>
            <a:off x="9334379" y="1839542"/>
            <a:ext cx="1132963" cy="492442"/>
          </a:xfrm>
          <a:prstGeom prst="round1Rect">
            <a:avLst/>
          </a:prstGeom>
          <a:solidFill>
            <a:srgbClr val="1EA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avec coin arrondi 48">
            <a:extLst>
              <a:ext uri="{FF2B5EF4-FFF2-40B4-BE49-F238E27FC236}">
                <a16:creationId xmlns:a16="http://schemas.microsoft.com/office/drawing/2014/main" xmlns="" id="{E51D7612-539D-D55A-F9B4-20EE8E327B72}"/>
              </a:ext>
            </a:extLst>
          </p:cNvPr>
          <p:cNvSpPr/>
          <p:nvPr/>
        </p:nvSpPr>
        <p:spPr>
          <a:xfrm>
            <a:off x="10698114" y="1839542"/>
            <a:ext cx="1132963" cy="492442"/>
          </a:xfrm>
          <a:prstGeom prst="round1Rect">
            <a:avLst/>
          </a:prstGeom>
          <a:solidFill>
            <a:srgbClr val="EA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3AD97F94-49EE-66D3-AECF-0B14B6F994A1}"/>
              </a:ext>
            </a:extLst>
          </p:cNvPr>
          <p:cNvSpPr txBox="1"/>
          <p:nvPr/>
        </p:nvSpPr>
        <p:spPr>
          <a:xfrm>
            <a:off x="1306555" y="1763046"/>
            <a:ext cx="1470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Nombre d’agents &lt; 50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E42644E-576A-7B13-2957-75D701596129}"/>
              </a:ext>
            </a:extLst>
          </p:cNvPr>
          <p:cNvSpPr txBox="1"/>
          <p:nvPr/>
        </p:nvSpPr>
        <p:spPr>
          <a:xfrm>
            <a:off x="3587875" y="1763047"/>
            <a:ext cx="167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Nombre d’agents entre 50 et 350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D6E89B1-671E-FC3D-AF75-58B72D2A06F1}"/>
              </a:ext>
            </a:extLst>
          </p:cNvPr>
          <p:cNvSpPr txBox="1"/>
          <p:nvPr/>
        </p:nvSpPr>
        <p:spPr>
          <a:xfrm>
            <a:off x="5775429" y="1799703"/>
            <a:ext cx="167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Nombre d’agents &gt; 350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69D5535D-234F-B01D-ADF2-B90ED782C2B7}"/>
              </a:ext>
            </a:extLst>
          </p:cNvPr>
          <p:cNvSpPr txBox="1"/>
          <p:nvPr/>
        </p:nvSpPr>
        <p:spPr>
          <a:xfrm>
            <a:off x="8014560" y="1848255"/>
            <a:ext cx="111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Nombre </a:t>
            </a:r>
            <a:b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d’agents &lt; 50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4BDE3CB-8B6F-1DFD-1687-9F3A9B0EAB57}"/>
              </a:ext>
            </a:extLst>
          </p:cNvPr>
          <p:cNvSpPr txBox="1"/>
          <p:nvPr/>
        </p:nvSpPr>
        <p:spPr>
          <a:xfrm>
            <a:off x="9252571" y="1841715"/>
            <a:ext cx="129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Nombre d’agents entre 50 et 350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3CE39E78-B137-FAB5-3EC8-CEE79AB341E1}"/>
              </a:ext>
            </a:extLst>
          </p:cNvPr>
          <p:cNvSpPr txBox="1"/>
          <p:nvPr/>
        </p:nvSpPr>
        <p:spPr>
          <a:xfrm>
            <a:off x="10649227" y="1848255"/>
            <a:ext cx="117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Nombre</a:t>
            </a:r>
            <a:br>
              <a:rPr lang="fr-FR" sz="1200" b="1" dirty="0">
                <a:solidFill>
                  <a:schemeClr val="bg1"/>
                </a:solidFill>
              </a:rPr>
            </a:br>
            <a:r>
              <a:rPr lang="fr-FR" sz="1200" b="1" dirty="0">
                <a:solidFill>
                  <a:schemeClr val="bg1"/>
                </a:solidFill>
              </a:rPr>
              <a:t>d’agents &gt; 350</a:t>
            </a:r>
          </a:p>
        </p:txBody>
      </p:sp>
      <p:sp>
        <p:nvSpPr>
          <p:cNvPr id="35" name="Rectangle : coins arrondis 9">
            <a:extLst>
              <a:ext uri="{FF2B5EF4-FFF2-40B4-BE49-F238E27FC236}">
                <a16:creationId xmlns:a16="http://schemas.microsoft.com/office/drawing/2014/main" xmlns="" id="{4D8067E0-4C3E-9B47-91E1-E4470FE57243}"/>
              </a:ext>
            </a:extLst>
          </p:cNvPr>
          <p:cNvSpPr/>
          <p:nvPr/>
        </p:nvSpPr>
        <p:spPr>
          <a:xfrm>
            <a:off x="1139739" y="2555963"/>
            <a:ext cx="6375758" cy="268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72889637-4013-5C1D-0895-7ECAB685C33B}"/>
              </a:ext>
            </a:extLst>
          </p:cNvPr>
          <p:cNvSpPr txBox="1"/>
          <p:nvPr/>
        </p:nvSpPr>
        <p:spPr>
          <a:xfrm>
            <a:off x="2559181" y="2510295"/>
            <a:ext cx="407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D5D5D"/>
                </a:solidFill>
              </a:rPr>
              <a:t>Base ITT à 90% avec RI (passage à demi-traitement)</a:t>
            </a:r>
          </a:p>
        </p:txBody>
      </p:sp>
      <p:sp>
        <p:nvSpPr>
          <p:cNvPr id="37" name="Rectangle : coins arrondis 17">
            <a:extLst>
              <a:ext uri="{FF2B5EF4-FFF2-40B4-BE49-F238E27FC236}">
                <a16:creationId xmlns:a16="http://schemas.microsoft.com/office/drawing/2014/main" xmlns="" id="{883B5355-6620-ADE9-91D2-9C1C8D90F10B}"/>
              </a:ext>
            </a:extLst>
          </p:cNvPr>
          <p:cNvSpPr/>
          <p:nvPr/>
        </p:nvSpPr>
        <p:spPr>
          <a:xfrm>
            <a:off x="88436" y="3037052"/>
            <a:ext cx="7427061" cy="603241"/>
          </a:xfrm>
          <a:prstGeom prst="round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A7C11A60-A000-A6CB-2B46-3AB96B0B1821}"/>
              </a:ext>
            </a:extLst>
          </p:cNvPr>
          <p:cNvSpPr txBox="1"/>
          <p:nvPr/>
        </p:nvSpPr>
        <p:spPr>
          <a:xfrm>
            <a:off x="22129" y="3058383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1EA9B8"/>
                </a:solidFill>
              </a:rPr>
              <a:t>Taux de cotisation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719B9E04-0B6F-E5FC-4979-FC39A49A9F3E}"/>
              </a:ext>
            </a:extLst>
          </p:cNvPr>
          <p:cNvSpPr txBox="1"/>
          <p:nvPr/>
        </p:nvSpPr>
        <p:spPr>
          <a:xfrm>
            <a:off x="1779822" y="3068881"/>
            <a:ext cx="69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0,77%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AB8C0BF9-690D-B2CF-D119-8097D6FC241A}"/>
              </a:ext>
            </a:extLst>
          </p:cNvPr>
          <p:cNvSpPr txBox="1"/>
          <p:nvPr/>
        </p:nvSpPr>
        <p:spPr>
          <a:xfrm>
            <a:off x="4227669" y="3068881"/>
            <a:ext cx="63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0,93%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2E49B893-EF97-82A2-CECB-2C0D20D46787}"/>
              </a:ext>
            </a:extLst>
          </p:cNvPr>
          <p:cNvSpPr txBox="1"/>
          <p:nvPr/>
        </p:nvSpPr>
        <p:spPr>
          <a:xfrm>
            <a:off x="6281412" y="3063634"/>
            <a:ext cx="69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1,14%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BEABE284-3DDA-2FAE-C0C9-A78CF60D864D}"/>
              </a:ext>
            </a:extLst>
          </p:cNvPr>
          <p:cNvSpPr txBox="1"/>
          <p:nvPr/>
        </p:nvSpPr>
        <p:spPr>
          <a:xfrm>
            <a:off x="49180" y="3346472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4D5767"/>
                </a:solidFill>
              </a:rPr>
              <a:t>Ex. base 2000 </a:t>
            </a:r>
            <a:r>
              <a:rPr lang="fr-FR" sz="12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300" dirty="0">
                <a:solidFill>
                  <a:srgbClr val="4D5767"/>
                </a:solidFill>
              </a:rPr>
              <a:t> 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1541B49B-E755-5653-653C-B00060B674CE}"/>
              </a:ext>
            </a:extLst>
          </p:cNvPr>
          <p:cNvSpPr txBox="1"/>
          <p:nvPr/>
        </p:nvSpPr>
        <p:spPr>
          <a:xfrm>
            <a:off x="1771255" y="3358692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15,40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4D5767"/>
                </a:solidFill>
              </a:rPr>
              <a:t> 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EBE160C1-5F5B-8A04-2B51-210E92A070CF}"/>
              </a:ext>
            </a:extLst>
          </p:cNvPr>
          <p:cNvSpPr txBox="1"/>
          <p:nvPr/>
        </p:nvSpPr>
        <p:spPr>
          <a:xfrm>
            <a:off x="4181004" y="3348721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18,60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DB30BD1-BC54-D492-7B52-4B0135337F3B}"/>
              </a:ext>
            </a:extLst>
          </p:cNvPr>
          <p:cNvSpPr txBox="1"/>
          <p:nvPr/>
        </p:nvSpPr>
        <p:spPr>
          <a:xfrm>
            <a:off x="6259352" y="3338777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22,80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4D5767"/>
                </a:solidFill>
              </a:rPr>
              <a:t> </a:t>
            </a:r>
          </a:p>
        </p:txBody>
      </p:sp>
      <p:sp>
        <p:nvSpPr>
          <p:cNvPr id="46" name="Rectangle : coins arrondis 26">
            <a:extLst>
              <a:ext uri="{FF2B5EF4-FFF2-40B4-BE49-F238E27FC236}">
                <a16:creationId xmlns:a16="http://schemas.microsoft.com/office/drawing/2014/main" xmlns="" id="{32C659B6-F01A-EE40-1BBF-72835AA7151B}"/>
              </a:ext>
            </a:extLst>
          </p:cNvPr>
          <p:cNvSpPr/>
          <p:nvPr/>
        </p:nvSpPr>
        <p:spPr>
          <a:xfrm>
            <a:off x="1066101" y="3882776"/>
            <a:ext cx="6624736" cy="268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9FD01AE1-78E2-E2DF-0C4F-E45661323C31}"/>
              </a:ext>
            </a:extLst>
          </p:cNvPr>
          <p:cNvSpPr txBox="1"/>
          <p:nvPr/>
        </p:nvSpPr>
        <p:spPr>
          <a:xfrm>
            <a:off x="2559181" y="3843471"/>
            <a:ext cx="407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4D5767"/>
                </a:solidFill>
              </a:rPr>
              <a:t>Base INVAL à 90% RI inclus</a:t>
            </a:r>
          </a:p>
        </p:txBody>
      </p:sp>
      <p:sp>
        <p:nvSpPr>
          <p:cNvPr id="48" name="Rectangle : coins arrondis 31">
            <a:extLst>
              <a:ext uri="{FF2B5EF4-FFF2-40B4-BE49-F238E27FC236}">
                <a16:creationId xmlns:a16="http://schemas.microsoft.com/office/drawing/2014/main" xmlns="" id="{33392C20-2FEF-291C-7F88-764D4F887F7E}"/>
              </a:ext>
            </a:extLst>
          </p:cNvPr>
          <p:cNvSpPr/>
          <p:nvPr/>
        </p:nvSpPr>
        <p:spPr>
          <a:xfrm>
            <a:off x="82001" y="4326692"/>
            <a:ext cx="7433496" cy="603241"/>
          </a:xfrm>
          <a:prstGeom prst="round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8C3CE97D-70AE-EA64-7F51-EBE032B75AB5}"/>
              </a:ext>
            </a:extLst>
          </p:cNvPr>
          <p:cNvSpPr txBox="1"/>
          <p:nvPr/>
        </p:nvSpPr>
        <p:spPr>
          <a:xfrm>
            <a:off x="50213" y="4300405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1EA9B8"/>
                </a:solidFill>
              </a:rPr>
              <a:t>Taux de cotisation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5071D098-A4A7-6B3C-EFE6-B0A5FB372DC6}"/>
              </a:ext>
            </a:extLst>
          </p:cNvPr>
          <p:cNvSpPr txBox="1"/>
          <p:nvPr/>
        </p:nvSpPr>
        <p:spPr>
          <a:xfrm>
            <a:off x="49180" y="4607466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5D5D5D"/>
                </a:solidFill>
              </a:rPr>
              <a:t>Ex. base 2000 </a:t>
            </a:r>
            <a:r>
              <a:rPr lang="fr-FR" sz="1200" b="1" i="0" dirty="0">
                <a:solidFill>
                  <a:srgbClr val="5D5D5D"/>
                </a:solidFill>
                <a:effectLst/>
              </a:rPr>
              <a:t>€</a:t>
            </a:r>
            <a:r>
              <a:rPr lang="fr-FR" sz="1300" dirty="0">
                <a:solidFill>
                  <a:srgbClr val="5D5D5D"/>
                </a:solidFill>
              </a:rPr>
              <a:t>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0626A4E2-05B5-B5F0-430C-8F5F50D2FC2F}"/>
              </a:ext>
            </a:extLst>
          </p:cNvPr>
          <p:cNvSpPr txBox="1"/>
          <p:nvPr/>
        </p:nvSpPr>
        <p:spPr>
          <a:xfrm>
            <a:off x="1779822" y="4300405"/>
            <a:ext cx="69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0,53%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86B5A303-118F-7B24-ADF6-2BED307B6380}"/>
              </a:ext>
            </a:extLst>
          </p:cNvPr>
          <p:cNvSpPr txBox="1"/>
          <p:nvPr/>
        </p:nvSpPr>
        <p:spPr>
          <a:xfrm>
            <a:off x="4278371" y="4313556"/>
            <a:ext cx="63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0,56%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6A38964E-E4FC-A884-6968-0FAB5C6E3138}"/>
              </a:ext>
            </a:extLst>
          </p:cNvPr>
          <p:cNvSpPr txBox="1"/>
          <p:nvPr/>
        </p:nvSpPr>
        <p:spPr>
          <a:xfrm>
            <a:off x="6370616" y="4285016"/>
            <a:ext cx="69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0,58%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29181C04-2A69-09C4-EC08-55A2D3DF30D1}"/>
              </a:ext>
            </a:extLst>
          </p:cNvPr>
          <p:cNvSpPr txBox="1"/>
          <p:nvPr/>
        </p:nvSpPr>
        <p:spPr>
          <a:xfrm>
            <a:off x="1779822" y="4615169"/>
            <a:ext cx="73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10,60 </a:t>
            </a:r>
            <a:r>
              <a:rPr lang="fr-FR" sz="1400" b="1" i="0" dirty="0">
                <a:solidFill>
                  <a:srgbClr val="5D5D5D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5D5D5D"/>
                </a:solidFill>
              </a:rPr>
              <a:t>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476C69EB-6E2F-0257-465A-DA6452B28782}"/>
              </a:ext>
            </a:extLst>
          </p:cNvPr>
          <p:cNvSpPr txBox="1"/>
          <p:nvPr/>
        </p:nvSpPr>
        <p:spPr>
          <a:xfrm>
            <a:off x="4278371" y="4642888"/>
            <a:ext cx="739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11,20 </a:t>
            </a:r>
            <a:r>
              <a:rPr lang="fr-FR" sz="1400" b="1" i="0" dirty="0">
                <a:solidFill>
                  <a:srgbClr val="5D5D5D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5D5D5D"/>
                </a:solidFill>
              </a:rPr>
              <a:t> 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930D169B-346F-BC50-CB1C-A7992C7A1B33}"/>
              </a:ext>
            </a:extLst>
          </p:cNvPr>
          <p:cNvSpPr txBox="1"/>
          <p:nvPr/>
        </p:nvSpPr>
        <p:spPr>
          <a:xfrm>
            <a:off x="6354306" y="4642887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D5D5D"/>
                </a:solidFill>
              </a:rPr>
              <a:t>11,60 </a:t>
            </a:r>
            <a:r>
              <a:rPr lang="fr-FR" sz="1400" b="1" i="0" dirty="0">
                <a:solidFill>
                  <a:srgbClr val="5D5D5D"/>
                </a:solidFill>
                <a:effectLst/>
              </a:rPr>
              <a:t>€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8" name="Rectangle : coins arrondis 26">
            <a:extLst>
              <a:ext uri="{FF2B5EF4-FFF2-40B4-BE49-F238E27FC236}">
                <a16:creationId xmlns:a16="http://schemas.microsoft.com/office/drawing/2014/main" xmlns="" id="{32C659B6-F01A-EE40-1BBF-72835AA7151B}"/>
              </a:ext>
            </a:extLst>
          </p:cNvPr>
          <p:cNvSpPr/>
          <p:nvPr/>
        </p:nvSpPr>
        <p:spPr>
          <a:xfrm>
            <a:off x="1066101" y="5228656"/>
            <a:ext cx="6624736" cy="2684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CDE2F10B-8FC2-23F9-B80F-B4B9403444FB}"/>
              </a:ext>
            </a:extLst>
          </p:cNvPr>
          <p:cNvSpPr txBox="1"/>
          <p:nvPr/>
        </p:nvSpPr>
        <p:spPr>
          <a:xfrm>
            <a:off x="2612502" y="5195673"/>
            <a:ext cx="4071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5D5D5D"/>
                </a:solidFill>
              </a:rPr>
              <a:t>Total avec maintien RI</a:t>
            </a:r>
          </a:p>
        </p:txBody>
      </p:sp>
      <p:sp>
        <p:nvSpPr>
          <p:cNvPr id="60" name="Rectangle : coins arrondis 31">
            <a:extLst>
              <a:ext uri="{FF2B5EF4-FFF2-40B4-BE49-F238E27FC236}">
                <a16:creationId xmlns:a16="http://schemas.microsoft.com/office/drawing/2014/main" xmlns="" id="{33392C20-2FEF-291C-7F88-764D4F887F7E}"/>
              </a:ext>
            </a:extLst>
          </p:cNvPr>
          <p:cNvSpPr/>
          <p:nvPr/>
        </p:nvSpPr>
        <p:spPr>
          <a:xfrm>
            <a:off x="115451" y="5660007"/>
            <a:ext cx="7433496" cy="603241"/>
          </a:xfrm>
          <a:prstGeom prst="round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BB301DF9-7D0E-EA03-4373-5D249B575169}"/>
              </a:ext>
            </a:extLst>
          </p:cNvPr>
          <p:cNvSpPr txBox="1"/>
          <p:nvPr/>
        </p:nvSpPr>
        <p:spPr>
          <a:xfrm>
            <a:off x="82001" y="5696605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1EA9B8"/>
                </a:solidFill>
              </a:rPr>
              <a:t>Taux de cotisation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xmlns="" id="{5071D098-A4A7-6B3C-EFE6-B0A5FB372DC6}"/>
              </a:ext>
            </a:extLst>
          </p:cNvPr>
          <p:cNvSpPr txBox="1"/>
          <p:nvPr/>
        </p:nvSpPr>
        <p:spPr>
          <a:xfrm>
            <a:off x="98517" y="5961627"/>
            <a:ext cx="13999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solidFill>
                  <a:srgbClr val="5D5D5D"/>
                </a:solidFill>
              </a:rPr>
              <a:t>Ex. base 2000 </a:t>
            </a:r>
            <a:r>
              <a:rPr lang="fr-FR" sz="1200" b="1" i="0" dirty="0">
                <a:solidFill>
                  <a:srgbClr val="5D5D5D"/>
                </a:solidFill>
                <a:effectLst/>
              </a:rPr>
              <a:t>€</a:t>
            </a:r>
            <a:r>
              <a:rPr lang="fr-FR" sz="1300" dirty="0">
                <a:solidFill>
                  <a:srgbClr val="5D5D5D"/>
                </a:solidFill>
              </a:rPr>
              <a:t> 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xmlns="" id="{80612BDF-FCF9-1DC0-4935-DB9519DD9184}"/>
              </a:ext>
            </a:extLst>
          </p:cNvPr>
          <p:cNvSpPr txBox="1"/>
          <p:nvPr/>
        </p:nvSpPr>
        <p:spPr>
          <a:xfrm>
            <a:off x="1797498" y="5667978"/>
            <a:ext cx="690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1,30%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xmlns="" id="{B24EA8A1-42D0-9BBC-18CF-01B6779202D8}"/>
              </a:ext>
            </a:extLst>
          </p:cNvPr>
          <p:cNvSpPr txBox="1"/>
          <p:nvPr/>
        </p:nvSpPr>
        <p:spPr>
          <a:xfrm>
            <a:off x="1825657" y="5945329"/>
            <a:ext cx="500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26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8897FE53-C523-06FE-0CCA-1688C281D5B5}"/>
              </a:ext>
            </a:extLst>
          </p:cNvPr>
          <p:cNvSpPr txBox="1"/>
          <p:nvPr/>
        </p:nvSpPr>
        <p:spPr>
          <a:xfrm>
            <a:off x="4331692" y="5684183"/>
            <a:ext cx="633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1,49%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xmlns="" id="{9D3C95F4-CA43-C544-7D48-917D0E4C0E86}"/>
              </a:ext>
            </a:extLst>
          </p:cNvPr>
          <p:cNvSpPr txBox="1"/>
          <p:nvPr/>
        </p:nvSpPr>
        <p:spPr>
          <a:xfrm>
            <a:off x="4278371" y="5945329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29,80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4D5767"/>
                </a:solidFill>
              </a:rPr>
              <a:t>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xmlns="" id="{F7014D21-3A30-2D71-8CCB-3FAF6AD271C0}"/>
              </a:ext>
            </a:extLst>
          </p:cNvPr>
          <p:cNvSpPr txBox="1"/>
          <p:nvPr/>
        </p:nvSpPr>
        <p:spPr>
          <a:xfrm>
            <a:off x="6512155" y="5680738"/>
            <a:ext cx="69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1,72%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xmlns="" id="{974915E5-AD92-072D-644E-6802001692EA}"/>
              </a:ext>
            </a:extLst>
          </p:cNvPr>
          <p:cNvSpPr txBox="1"/>
          <p:nvPr/>
        </p:nvSpPr>
        <p:spPr>
          <a:xfrm>
            <a:off x="6484969" y="5949869"/>
            <a:ext cx="74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4D5767"/>
                </a:solidFill>
              </a:rPr>
              <a:t>34,40 </a:t>
            </a:r>
            <a:r>
              <a:rPr lang="fr-FR" sz="1400" b="1" i="0" dirty="0">
                <a:solidFill>
                  <a:srgbClr val="4D5767"/>
                </a:solidFill>
                <a:effectLst/>
              </a:rPr>
              <a:t>€</a:t>
            </a:r>
            <a:r>
              <a:rPr lang="fr-FR" sz="1400" b="1" dirty="0">
                <a:solidFill>
                  <a:srgbClr val="4D5767"/>
                </a:solidFill>
              </a:rPr>
              <a:t> </a:t>
            </a:r>
          </a:p>
        </p:txBody>
      </p:sp>
      <p:sp>
        <p:nvSpPr>
          <p:cNvPr id="69" name="Rectangle : coins arrondis 54">
            <a:extLst>
              <a:ext uri="{FF2B5EF4-FFF2-40B4-BE49-F238E27FC236}">
                <a16:creationId xmlns:a16="http://schemas.microsoft.com/office/drawing/2014/main" xmlns="" id="{49EF9671-9B49-74F5-78BF-053DB6CCB0A7}"/>
              </a:ext>
            </a:extLst>
          </p:cNvPr>
          <p:cNvSpPr/>
          <p:nvPr/>
        </p:nvSpPr>
        <p:spPr>
          <a:xfrm>
            <a:off x="7975486" y="2531244"/>
            <a:ext cx="3846457" cy="245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xmlns="" id="{9056097E-C8AD-0E20-0200-4BA55CC91C2C}"/>
              </a:ext>
            </a:extLst>
          </p:cNvPr>
          <p:cNvSpPr txBox="1"/>
          <p:nvPr/>
        </p:nvSpPr>
        <p:spPr>
          <a:xfrm>
            <a:off x="9108854" y="2499255"/>
            <a:ext cx="16646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Opt°1 - ITT 95% avec RI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xmlns="" id="{9AB3AD1A-7074-F0F8-DB0A-5A0092E705A3}"/>
              </a:ext>
            </a:extLst>
          </p:cNvPr>
          <p:cNvSpPr txBox="1"/>
          <p:nvPr/>
        </p:nvSpPr>
        <p:spPr>
          <a:xfrm>
            <a:off x="8270108" y="3014284"/>
            <a:ext cx="66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0,86%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xmlns="" id="{D68F9079-EEFA-F74F-3AD8-821AA073F234}"/>
              </a:ext>
            </a:extLst>
          </p:cNvPr>
          <p:cNvSpPr txBox="1"/>
          <p:nvPr/>
        </p:nvSpPr>
        <p:spPr>
          <a:xfrm>
            <a:off x="9589248" y="2982469"/>
            <a:ext cx="61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4D5767"/>
                </a:solidFill>
              </a:rPr>
              <a:t>1,04%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A02453FA-0553-64D8-5E29-5BD222D46488}"/>
              </a:ext>
            </a:extLst>
          </p:cNvPr>
          <p:cNvSpPr txBox="1"/>
          <p:nvPr/>
        </p:nvSpPr>
        <p:spPr>
          <a:xfrm>
            <a:off x="10977068" y="2984348"/>
            <a:ext cx="61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1,27%</a:t>
            </a:r>
          </a:p>
        </p:txBody>
      </p:sp>
      <p:sp>
        <p:nvSpPr>
          <p:cNvPr id="74" name="Rectangle : coins arrondis 54">
            <a:extLst>
              <a:ext uri="{FF2B5EF4-FFF2-40B4-BE49-F238E27FC236}">
                <a16:creationId xmlns:a16="http://schemas.microsoft.com/office/drawing/2014/main" xmlns="" id="{49EF9671-9B49-74F5-78BF-053DB6CCB0A7}"/>
              </a:ext>
            </a:extLst>
          </p:cNvPr>
          <p:cNvSpPr/>
          <p:nvPr/>
        </p:nvSpPr>
        <p:spPr>
          <a:xfrm>
            <a:off x="7984620" y="3500206"/>
            <a:ext cx="3846457" cy="245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xmlns="" id="{BDF0A970-22A2-5707-F6A2-7E0C0A57909F}"/>
              </a:ext>
            </a:extLst>
          </p:cNvPr>
          <p:cNvSpPr txBox="1"/>
          <p:nvPr/>
        </p:nvSpPr>
        <p:spPr>
          <a:xfrm>
            <a:off x="9091596" y="3484211"/>
            <a:ext cx="1767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Opt°2 – Perte de retraite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xmlns="" id="{1C1D7B7A-B313-E49A-3FF6-775D0D50BC5E}"/>
              </a:ext>
            </a:extLst>
          </p:cNvPr>
          <p:cNvSpPr txBox="1"/>
          <p:nvPr/>
        </p:nvSpPr>
        <p:spPr>
          <a:xfrm>
            <a:off x="8291361" y="4008017"/>
            <a:ext cx="66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0,20%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xmlns="" id="{1C6174D7-0B42-A06E-C529-C830E4687AFE}"/>
              </a:ext>
            </a:extLst>
          </p:cNvPr>
          <p:cNvSpPr txBox="1"/>
          <p:nvPr/>
        </p:nvSpPr>
        <p:spPr>
          <a:xfrm>
            <a:off x="9675336" y="4004333"/>
            <a:ext cx="61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0,17%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9291E148-BF0E-7D02-9493-4496A7C2BAE4}"/>
              </a:ext>
            </a:extLst>
          </p:cNvPr>
          <p:cNvSpPr txBox="1"/>
          <p:nvPr/>
        </p:nvSpPr>
        <p:spPr>
          <a:xfrm>
            <a:off x="10993195" y="3965552"/>
            <a:ext cx="61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0,16%</a:t>
            </a:r>
          </a:p>
        </p:txBody>
      </p:sp>
      <p:sp>
        <p:nvSpPr>
          <p:cNvPr id="79" name="Rectangle : coins arrondis 54">
            <a:extLst>
              <a:ext uri="{FF2B5EF4-FFF2-40B4-BE49-F238E27FC236}">
                <a16:creationId xmlns:a16="http://schemas.microsoft.com/office/drawing/2014/main" xmlns="" id="{49EF9671-9B49-74F5-78BF-053DB6CCB0A7}"/>
              </a:ext>
            </a:extLst>
          </p:cNvPr>
          <p:cNvSpPr/>
          <p:nvPr/>
        </p:nvSpPr>
        <p:spPr>
          <a:xfrm>
            <a:off x="7975484" y="4501626"/>
            <a:ext cx="3846457" cy="2450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E9FDEF24-AE43-5389-FCDA-7F5E69611769}"/>
              </a:ext>
            </a:extLst>
          </p:cNvPr>
          <p:cNvSpPr txBox="1"/>
          <p:nvPr/>
        </p:nvSpPr>
        <p:spPr>
          <a:xfrm>
            <a:off x="9175725" y="4493965"/>
            <a:ext cx="1618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Opt°3 – Capital décès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9E653E6A-B018-07FF-1FED-A0ABB4E8A075}"/>
              </a:ext>
            </a:extLst>
          </p:cNvPr>
          <p:cNvSpPr txBox="1"/>
          <p:nvPr/>
        </p:nvSpPr>
        <p:spPr>
          <a:xfrm>
            <a:off x="8291361" y="5003882"/>
            <a:ext cx="666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0,44%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xmlns="" id="{0BDE214C-8365-2E2F-BF65-33D90A018F85}"/>
              </a:ext>
            </a:extLst>
          </p:cNvPr>
          <p:cNvSpPr txBox="1"/>
          <p:nvPr/>
        </p:nvSpPr>
        <p:spPr>
          <a:xfrm>
            <a:off x="9702197" y="5014087"/>
            <a:ext cx="61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0,42%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xmlns="" id="{4ED2B99C-41D5-E0DC-153C-9F1D4DB8A8BC}"/>
              </a:ext>
            </a:extLst>
          </p:cNvPr>
          <p:cNvSpPr txBox="1"/>
          <p:nvPr/>
        </p:nvSpPr>
        <p:spPr>
          <a:xfrm>
            <a:off x="11000838" y="4996482"/>
            <a:ext cx="61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4D5767"/>
                </a:solidFill>
              </a:rPr>
              <a:t>0,40%</a:t>
            </a:r>
          </a:p>
        </p:txBody>
      </p:sp>
    </p:spTree>
    <p:extLst>
      <p:ext uri="{BB962C8B-B14F-4D97-AF65-F5344CB8AC3E}">
        <p14:creationId xmlns:p14="http://schemas.microsoft.com/office/powerpoint/2010/main" val="3583054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15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0" name="Rectangle : coins arrondis 4">
            <a:extLst>
              <a:ext uri="{FF2B5EF4-FFF2-40B4-BE49-F238E27FC236}">
                <a16:creationId xmlns:a16="http://schemas.microsoft.com/office/drawing/2014/main" xmlns="" id="{FEC8DD0F-B686-D3C0-74E4-13E40FFF6097}"/>
              </a:ext>
            </a:extLst>
          </p:cNvPr>
          <p:cNvSpPr/>
          <p:nvPr/>
        </p:nvSpPr>
        <p:spPr>
          <a:xfrm>
            <a:off x="2584504" y="2641388"/>
            <a:ext cx="6552728" cy="707886"/>
          </a:xfrm>
          <a:prstGeom prst="roundRect">
            <a:avLst/>
          </a:prstGeom>
          <a:solidFill>
            <a:srgbClr val="4D5767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0A95720-8446-DD6F-5D61-B8EE11AF9036}"/>
              </a:ext>
            </a:extLst>
          </p:cNvPr>
          <p:cNvSpPr txBox="1"/>
          <p:nvPr/>
        </p:nvSpPr>
        <p:spPr>
          <a:xfrm>
            <a:off x="3098038" y="2641388"/>
            <a:ext cx="572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+mj-lt"/>
              </a:rPr>
              <a:t>CONDITIONS D’ADHÉSION</a:t>
            </a:r>
          </a:p>
        </p:txBody>
      </p:sp>
    </p:spTree>
    <p:extLst>
      <p:ext uri="{BB962C8B-B14F-4D97-AF65-F5344CB8AC3E}">
        <p14:creationId xmlns:p14="http://schemas.microsoft.com/office/powerpoint/2010/main" val="108024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16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454" y="1009057"/>
            <a:ext cx="105131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1EA9B8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Calibri" panose="020F0502020204030204" pitchFamily="34" charset="0"/>
              </a:rPr>
              <a:t>Les caractéristiques des conventions de participation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prévoient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notamment les modalités d’adhésion à l’une ou l’autre des conventions : </a:t>
            </a:r>
          </a:p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1EA9B8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Dès l’adhésion de la collectivité, après l’entrée en vigueur de la convention de participation et la signature de la convention entre la collectivité et son CDG de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rattachement.</a:t>
            </a:r>
          </a:p>
          <a:p>
            <a:pPr lvl="1" algn="just">
              <a:buClr>
                <a:srgbClr val="1EA9B8"/>
              </a:buClr>
            </a:pP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 </a:t>
            </a: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1EA9B8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Calibri" panose="020F0502020204030204" pitchFamily="34" charset="0"/>
              </a:rPr>
              <a:t>Sans questionnaire médical ou délai de stage, sous réserve d’adhésion dans un délai d’un an à compter du 1</a:t>
            </a:r>
            <a:r>
              <a:rPr lang="fr-FR" sz="2000" b="1" baseline="30000" dirty="0">
                <a:solidFill>
                  <a:srgbClr val="1EA9B8"/>
                </a:solidFill>
                <a:latin typeface="Calibri" panose="020F0502020204030204" pitchFamily="34" charset="0"/>
              </a:rPr>
              <a:t>er</a:t>
            </a:r>
            <a:r>
              <a:rPr lang="fr-FR" sz="2000" b="1" dirty="0">
                <a:solidFill>
                  <a:srgbClr val="1EA9B8"/>
                </a:solidFill>
                <a:latin typeface="Calibri" panose="020F0502020204030204" pitchFamily="34" charset="0"/>
              </a:rPr>
              <a:t> janvier 2023 (donc au plus tard avant le 31 décembre </a:t>
            </a:r>
            <a:r>
              <a:rPr lang="fr-FR" sz="2000" b="1" dirty="0" smtClean="0">
                <a:solidFill>
                  <a:srgbClr val="1EA9B8"/>
                </a:solidFill>
                <a:latin typeface="Calibri" panose="020F0502020204030204" pitchFamily="34" charset="0"/>
              </a:rPr>
              <a:t>2023).</a:t>
            </a:r>
            <a:endParaRPr lang="fr-FR" sz="2000" b="1" dirty="0">
              <a:solidFill>
                <a:srgbClr val="4D5767"/>
              </a:solidFill>
              <a:latin typeface="Calibri" panose="020F0502020204030204" pitchFamily="34" charset="0"/>
            </a:endParaRPr>
          </a:p>
          <a:p>
            <a:pPr marL="714375" lvl="1" algn="just">
              <a:buClr>
                <a:srgbClr val="C00000"/>
              </a:buClr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Après cette échéance, le délai d’adhésion sans condition d’un nouvel entrant est de 6 mois à compter de son arrivée dans sa collectivité. </a:t>
            </a:r>
            <a:endParaRPr lang="fr-FR" sz="2000" dirty="0" smtClean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714375" lvl="1" algn="just">
              <a:buClr>
                <a:srgbClr val="C00000"/>
              </a:buClr>
            </a:pP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1EA9B8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Après cette période initiale, le contrat reste ouvert et l’adhésion se fera sous condition d’un délai de stage (d’une durée maximale de 6 mois).</a:t>
            </a: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17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454" y="1009057"/>
            <a:ext cx="10513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360" y="980729"/>
            <a:ext cx="100278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8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Situation actuelle :</a:t>
            </a:r>
            <a:endParaRPr lang="fr-FR" sz="2800" b="1" dirty="0">
              <a:solidFill>
                <a:srgbClr val="9CB95D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La collectivité participe au titre de la santé à hauteur de </a:t>
            </a: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…………..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par agent et par mois</a:t>
            </a:r>
          </a:p>
          <a:p>
            <a:pPr marL="742950" lvl="1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La collectivité participe au titre de la prévoyance à hauteur </a:t>
            </a: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de……………..par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agent et par </a:t>
            </a: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mois</a:t>
            </a:r>
          </a:p>
          <a:p>
            <a:pPr lvl="1" algn="just">
              <a:buClr>
                <a:srgbClr val="9CB95D"/>
              </a:buClr>
            </a:pPr>
            <a:endParaRPr lang="fr-FR" sz="2000" b="1" dirty="0" smtClean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lvl="1" algn="just">
              <a:buClr>
                <a:srgbClr val="9CB95D"/>
              </a:buClr>
            </a:pPr>
            <a:r>
              <a:rPr lang="fr-FR" sz="28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Souhait de la collectivité 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:</a:t>
            </a:r>
            <a:endParaRPr lang="fr-FR" sz="2000" b="1" dirty="0">
              <a:solidFill>
                <a:srgbClr val="9CB95D"/>
              </a:solidFill>
              <a:latin typeface="Calibri" panose="020F0502020204030204" pitchFamily="34" charset="0"/>
            </a:endParaRPr>
          </a:p>
          <a:p>
            <a:pPr lvl="1" algn="just">
              <a:buClr>
                <a:srgbClr val="9CB95D"/>
              </a:buClr>
            </a:pPr>
            <a:endParaRPr lang="fr-FR" sz="2000" b="1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La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collectivité  souhaite adhérer au contrat de groupe proposé en santé / en prévoyance à compter du </a:t>
            </a: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……………….</a:t>
            </a:r>
          </a:p>
          <a:p>
            <a:pPr lvl="1" algn="just">
              <a:buClr>
                <a:srgbClr val="9CB95D"/>
              </a:buClr>
            </a:pPr>
            <a:endParaRPr lang="fr-FR" sz="2000" b="1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57300" lvl="2" indent="-342900" algn="just">
              <a:buClr>
                <a:srgbClr val="9CB95D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Et participer à hauteur de 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……………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en santé par agent et par mois</a:t>
            </a:r>
          </a:p>
          <a:p>
            <a:pPr marL="1257300" lvl="2" indent="-342900" algn="just">
              <a:buClr>
                <a:srgbClr val="9CB95D"/>
              </a:buCl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Et participer à hauteur de 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……………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en prévoyance par agent et par mois</a:t>
            </a:r>
          </a:p>
          <a:p>
            <a:pPr marL="285750" indent="-285750" algn="just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Il convient de rappeler que la participation de la collectivité pour les agents est conditionnée à leur adhésion individuelle à ces nouveaux contrats</a:t>
            </a:r>
            <a:r>
              <a:rPr lang="fr-FR" sz="2000" b="1" dirty="0" smtClean="0">
                <a:solidFill>
                  <a:srgbClr val="5D5D5D"/>
                </a:solidFill>
                <a:latin typeface="Calibri" panose="020F0502020204030204" pitchFamily="34" charset="0"/>
              </a:rPr>
              <a:t>.</a:t>
            </a:r>
            <a:endParaRPr lang="fr-FR" sz="2000" b="1" dirty="0">
              <a:solidFill>
                <a:srgbClr val="5D5D5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8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18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454" y="1009057"/>
            <a:ext cx="10513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360" y="980729"/>
            <a:ext cx="10027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30CE735-6A75-4AEC-1D4C-1D302BD2D970}"/>
              </a:ext>
            </a:extLst>
          </p:cNvPr>
          <p:cNvSpPr txBox="1"/>
          <p:nvPr/>
        </p:nvSpPr>
        <p:spPr>
          <a:xfrm>
            <a:off x="716221" y="1050028"/>
            <a:ext cx="5806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800" b="1" dirty="0">
                <a:solidFill>
                  <a:srgbClr val="9CB95D"/>
                </a:solidFill>
                <a:latin typeface="Calibri" panose="020F0502020204030204" pitchFamily="34" charset="0"/>
              </a:rPr>
              <a:t>AVIS DU COMITÉ TECHNIQUE</a:t>
            </a: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21" y="1887467"/>
            <a:ext cx="94553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srgbClr val="5D5D5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Sur 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dirty="0">
              <a:solidFill>
                <a:srgbClr val="1EA9B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L’adhésion </a:t>
            </a:r>
            <a:r>
              <a:rPr lang="fr-FR" sz="2000" b="1" dirty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de la collectivité au contrat collectif proposé en santé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>
              <a:solidFill>
                <a:srgbClr val="1EA9B8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 L’adhésion de la collectivité au contrat collectif proposé en prévoyance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000" b="1" dirty="0">
              <a:solidFill>
                <a:srgbClr val="1EA9B8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 Le montant de la participation de la collectivité en santé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2000" b="1" dirty="0">
              <a:solidFill>
                <a:srgbClr val="1EA9B8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000" b="1" dirty="0">
                <a:solidFill>
                  <a:srgbClr val="1EA9B8"/>
                </a:solidFill>
                <a:latin typeface="Arial" pitchFamily="34" charset="0"/>
                <a:cs typeface="Arial" pitchFamily="34" charset="0"/>
              </a:rPr>
              <a:t> Le montant de la participation  de la collectivité en prévoyance</a:t>
            </a:r>
            <a:endParaRPr lang="fr-FR" sz="2000" b="1" dirty="0">
              <a:solidFill>
                <a:srgbClr val="1EA9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66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B074539E-B783-4244-8CD9-A1120255C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="" xmlns:a16="http://schemas.microsoft.com/office/drawing/2014/main" id="{06007DA3-66D3-443F-8A3C-FE051063398F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>
                <a:latin typeface="Trebuchet MS"/>
                <a:ea typeface="+mn-lt"/>
                <a:cs typeface="Calibri"/>
              </a:rPr>
              <a:t>01</a:t>
            </a:r>
            <a:endParaRPr lang="fr-FR" sz="2200" b="1">
              <a:latin typeface="Trebuchet MS"/>
              <a:ea typeface="+mn-lt"/>
            </a:endParaRPr>
          </a:p>
        </p:txBody>
      </p:sp>
      <p:sp>
        <p:nvSpPr>
          <p:cNvPr id="16" name="ZoneTexte 2">
            <a:extLst>
              <a:ext uri="{FF2B5EF4-FFF2-40B4-BE49-F238E27FC236}">
                <a16:creationId xmlns="" xmlns:a16="http://schemas.microsoft.com/office/drawing/2014/main" id="{FD97A970-E77D-41C3-B867-B680333E7123}"/>
              </a:ext>
            </a:extLst>
          </p:cNvPr>
          <p:cNvSpPr txBox="1"/>
          <p:nvPr/>
        </p:nvSpPr>
        <p:spPr>
          <a:xfrm>
            <a:off x="1054621" y="3969137"/>
            <a:ext cx="205896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FFFFFF"/>
                </a:solidFill>
                <a:latin typeface="Trebuchet MS"/>
                <a:cs typeface="Calibri"/>
              </a:rPr>
              <a:t>Insérez </a:t>
            </a:r>
            <a:r>
              <a:rPr lang="fr-FR" sz="2000" dirty="0" smtClean="0">
                <a:solidFill>
                  <a:srgbClr val="FFFFFF"/>
                </a:solidFill>
                <a:latin typeface="Trebuchet MS"/>
                <a:cs typeface="Calibri"/>
              </a:rPr>
              <a:t>d </a:t>
            </a:r>
            <a:r>
              <a:rPr lang="fr-FR" sz="2000" dirty="0">
                <a:solidFill>
                  <a:srgbClr val="FFFFFF"/>
                </a:solidFill>
                <a:latin typeface="Trebuchet MS"/>
                <a:cs typeface="Calibri"/>
              </a:rPr>
              <a:t>texte</a:t>
            </a:r>
          </a:p>
        </p:txBody>
      </p:sp>
      <p:sp>
        <p:nvSpPr>
          <p:cNvPr id="17" name="ZoneTexte 3">
            <a:extLst>
              <a:ext uri="{FF2B5EF4-FFF2-40B4-BE49-F238E27FC236}">
                <a16:creationId xmlns="" xmlns:a16="http://schemas.microsoft.com/office/drawing/2014/main" id="{8BF7A5E2-2F3C-4312-A6C8-1D2B38AC36E1}"/>
              </a:ext>
            </a:extLst>
          </p:cNvPr>
          <p:cNvSpPr txBox="1"/>
          <p:nvPr/>
        </p:nvSpPr>
        <p:spPr>
          <a:xfrm>
            <a:off x="5037549" y="3969136"/>
            <a:ext cx="211689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FFFFFF"/>
                </a:solidFill>
                <a:latin typeface="Trebuchet MS"/>
                <a:cs typeface="Calibri"/>
              </a:rPr>
              <a:t>Insérez du texte</a:t>
            </a:r>
          </a:p>
        </p:txBody>
      </p:sp>
      <p:sp>
        <p:nvSpPr>
          <p:cNvPr id="18" name="ZoneTexte 4">
            <a:extLst>
              <a:ext uri="{FF2B5EF4-FFF2-40B4-BE49-F238E27FC236}">
                <a16:creationId xmlns="" xmlns:a16="http://schemas.microsoft.com/office/drawing/2014/main" id="{2D99332D-8307-4DCC-B697-333BE8B1704B}"/>
              </a:ext>
            </a:extLst>
          </p:cNvPr>
          <p:cNvSpPr txBox="1"/>
          <p:nvPr/>
        </p:nvSpPr>
        <p:spPr>
          <a:xfrm>
            <a:off x="9160178" y="3969136"/>
            <a:ext cx="2116898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FFFFFF"/>
                </a:solidFill>
                <a:latin typeface="Trebuchet MS"/>
                <a:cs typeface="Calibri"/>
              </a:rPr>
              <a:t>Insérez du texte</a:t>
            </a:r>
          </a:p>
        </p:txBody>
      </p:sp>
      <p:sp>
        <p:nvSpPr>
          <p:cNvPr id="20" name="ZoneTexte 6">
            <a:extLst>
              <a:ext uri="{FF2B5EF4-FFF2-40B4-BE49-F238E27FC236}">
                <a16:creationId xmlns="" xmlns:a16="http://schemas.microsoft.com/office/drawing/2014/main" id="{FABFED3D-2808-490D-9B07-AE10EF8F9FC2}"/>
              </a:ext>
            </a:extLst>
          </p:cNvPr>
          <p:cNvSpPr txBox="1"/>
          <p:nvPr/>
        </p:nvSpPr>
        <p:spPr>
          <a:xfrm>
            <a:off x="1655284" y="1311618"/>
            <a:ext cx="8333447" cy="2523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u="sng" dirty="0" smtClean="0">
                <a:solidFill>
                  <a:srgbClr val="5D5D5D"/>
                </a:solidFill>
                <a:latin typeface="Trebuchet MS"/>
              </a:rPr>
              <a:t>Ordre du jour</a:t>
            </a:r>
            <a:endParaRPr lang="fr-FR" sz="2000" b="1" dirty="0" smtClean="0">
              <a:solidFill>
                <a:srgbClr val="5D5D5D"/>
              </a:solidFill>
              <a:latin typeface="Trebuchet MS"/>
            </a:endParaRPr>
          </a:p>
          <a:p>
            <a:endParaRPr lang="fr-FR" sz="2000" b="1" dirty="0">
              <a:solidFill>
                <a:srgbClr val="5D5D5D"/>
              </a:solidFill>
              <a:latin typeface="Trebuchet MS"/>
            </a:endParaRPr>
          </a:p>
          <a:p>
            <a:r>
              <a:rPr lang="fr-FR" sz="2000" b="1" dirty="0" smtClean="0">
                <a:solidFill>
                  <a:srgbClr val="5D5D5D"/>
                </a:solidFill>
                <a:latin typeface="Trebuchet MS"/>
              </a:rPr>
              <a:t> </a:t>
            </a:r>
          </a:p>
          <a:p>
            <a:endParaRPr lang="fr-FR" sz="1600" dirty="0">
              <a:solidFill>
                <a:srgbClr val="5D5D5D"/>
              </a:solidFill>
              <a:latin typeface="Trebuchet MS"/>
              <a:cs typeface="Calibri"/>
            </a:endParaRPr>
          </a:p>
          <a:p>
            <a:r>
              <a:rPr lang="fr-FR" b="1" u="sng" dirty="0" smtClean="0">
                <a:solidFill>
                  <a:srgbClr val="5D5D5D"/>
                </a:solidFill>
                <a:latin typeface="Trebuchet MS"/>
                <a:cs typeface="Calibri"/>
              </a:rPr>
              <a:t>Protection Sociale Complémentaire </a:t>
            </a:r>
            <a:r>
              <a:rPr lang="fr-FR" dirty="0" smtClean="0">
                <a:solidFill>
                  <a:srgbClr val="5D5D5D"/>
                </a:solidFill>
                <a:latin typeface="Trebuchet MS"/>
                <a:cs typeface="Calibri"/>
              </a:rPr>
              <a:t>: </a:t>
            </a:r>
          </a:p>
          <a:p>
            <a:endParaRPr lang="fr-FR" sz="1600" dirty="0" smtClean="0">
              <a:solidFill>
                <a:srgbClr val="5D5D5D"/>
              </a:solidFill>
              <a:latin typeface="Trebuchet MS"/>
              <a:cs typeface="Calibri"/>
            </a:endParaRPr>
          </a:p>
          <a:p>
            <a:endParaRPr lang="fr-FR" sz="1600" dirty="0">
              <a:solidFill>
                <a:srgbClr val="5D5D5D"/>
              </a:solidFill>
              <a:latin typeface="Trebuchet MS"/>
              <a:cs typeface="Calibri"/>
            </a:endParaRPr>
          </a:p>
          <a:p>
            <a:r>
              <a:rPr lang="fr-FR" sz="1600" dirty="0" smtClean="0">
                <a:solidFill>
                  <a:srgbClr val="5D5D5D"/>
                </a:solidFill>
                <a:latin typeface="Trebuchet MS"/>
                <a:cs typeface="Calibri"/>
              </a:rPr>
              <a:t>Avis sur les conventions de participation en santé et/ou prévoyance proposées par le Centre de Gestion. </a:t>
            </a:r>
            <a:endParaRPr lang="fr-FR" sz="1600" dirty="0">
              <a:solidFill>
                <a:srgbClr val="5D5D5D"/>
              </a:solidFill>
              <a:latin typeface="Trebuchet MS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C99B771-6BCB-9644-9138-ECF3E8AD0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4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19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73A3482E-9062-B1B0-E00E-0CD8C01AD647}"/>
              </a:ext>
            </a:extLst>
          </p:cNvPr>
          <p:cNvSpPr txBox="1"/>
          <p:nvPr/>
        </p:nvSpPr>
        <p:spPr>
          <a:xfrm>
            <a:off x="2264370" y="176620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sécurité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341C659-E65B-1A4A-7AF1-0792EDCFDE46}"/>
              </a:ext>
            </a:extLst>
          </p:cNvPr>
          <p:cNvSpPr txBox="1"/>
          <p:nvPr/>
        </p:nvSpPr>
        <p:spPr>
          <a:xfrm>
            <a:off x="5305376" y="1793825"/>
            <a:ext cx="1309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Essentielle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C2A8BBA5-AEF8-F8DF-97E8-77B63AEA4E62}"/>
              </a:ext>
            </a:extLst>
          </p:cNvPr>
          <p:cNvSpPr txBox="1"/>
          <p:nvPr/>
        </p:nvSpPr>
        <p:spPr>
          <a:xfrm>
            <a:off x="8379192" y="182597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Formule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Renforcée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454" y="1009057"/>
            <a:ext cx="105131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35360" y="980729"/>
            <a:ext cx="10027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4" name="object 2"/>
          <p:cNvSpPr txBox="1">
            <a:spLocks/>
          </p:cNvSpPr>
          <p:nvPr/>
        </p:nvSpPr>
        <p:spPr>
          <a:xfrm>
            <a:off x="3698810" y="1766207"/>
            <a:ext cx="4104456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36700" marR="5080" indent="-1524635">
              <a:spcBef>
                <a:spcPts val="105"/>
              </a:spcBef>
            </a:pPr>
            <a:r>
              <a:rPr lang="fr-FR" sz="4000" b="1" dirty="0" smtClean="0">
                <a:solidFill>
                  <a:srgbClr val="9CB95D"/>
                </a:solidFill>
              </a:rPr>
              <a:t>DES QUESTIONS ?</a:t>
            </a:r>
            <a:endParaRPr lang="fr-FR" sz="4000" b="1" dirty="0">
              <a:solidFill>
                <a:srgbClr val="9CB95D"/>
              </a:solidFill>
            </a:endParaRPr>
          </a:p>
        </p:txBody>
      </p:sp>
      <p:sp>
        <p:nvSpPr>
          <p:cNvPr id="15" name="Rectangle : avec coins arrondis en diagonale 5">
            <a:extLst>
              <a:ext uri="{FF2B5EF4-FFF2-40B4-BE49-F238E27FC236}">
                <a16:creationId xmlns:a16="http://schemas.microsoft.com/office/drawing/2014/main" xmlns="" id="{AD7B45CF-B329-3E4D-7865-5C4535E45EFA}"/>
              </a:ext>
            </a:extLst>
          </p:cNvPr>
          <p:cNvSpPr/>
          <p:nvPr/>
        </p:nvSpPr>
        <p:spPr>
          <a:xfrm>
            <a:off x="2961149" y="3025867"/>
            <a:ext cx="5418043" cy="936104"/>
          </a:xfrm>
          <a:prstGeom prst="round2Diag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661ACDD-CCC1-D42C-F53A-D455A5FE0BE0}"/>
              </a:ext>
            </a:extLst>
          </p:cNvPr>
          <p:cNvSpPr txBox="1"/>
          <p:nvPr/>
        </p:nvSpPr>
        <p:spPr>
          <a:xfrm>
            <a:off x="3189924" y="312287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133233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>
            <a:extLst>
              <a:ext uri="{FF2B5EF4-FFF2-40B4-BE49-F238E27FC236}">
                <a16:creationId xmlns="" xmlns:a16="http://schemas.microsoft.com/office/drawing/2014/main" id="{AADD4D78-308A-4697-86E8-68C263C4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="" xmlns:a16="http://schemas.microsoft.com/office/drawing/2014/main" id="{B825D128-0FDF-40BD-A0AF-E1604EFBD26F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>
                <a:latin typeface="Trebuchet MS"/>
                <a:ea typeface="+mn-lt"/>
                <a:cs typeface="Calibri"/>
              </a:rPr>
              <a:t>02</a:t>
            </a:r>
            <a:endParaRPr lang="fr-FR" sz="2200" b="1">
              <a:latin typeface="Trebuchet MS"/>
              <a:ea typeface="+mn-lt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7BF44726-1C95-7F40-9644-B8959D290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3794" y="2671550"/>
            <a:ext cx="5503817" cy="931817"/>
          </a:xfrm>
          <a:prstGeom prst="rect">
            <a:avLst/>
          </a:prstGeom>
          <a:solidFill>
            <a:srgbClr val="4D5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474027" y="2906626"/>
            <a:ext cx="310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RAPPEL DU CONTEXTE</a:t>
            </a:r>
            <a:endParaRPr lang="fr-FR" sz="20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2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que 29" descr="Livres avec un remplissage uni">
            <a:extLst>
              <a:ext uri="{FF2B5EF4-FFF2-40B4-BE49-F238E27FC236}">
                <a16:creationId xmlns="" xmlns:a16="http://schemas.microsoft.com/office/drawing/2014/main" id="{189248EC-78C0-42D6-90E9-CDAB936B0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5129" y="4765740"/>
            <a:ext cx="564630" cy="564631"/>
          </a:xfrm>
          <a:prstGeom prst="rect">
            <a:avLst/>
          </a:prstGeom>
        </p:spPr>
      </p:pic>
      <p:pic>
        <p:nvPicPr>
          <p:cNvPr id="14" name="Graphique 31" descr="Personne confuse avec un remplissage uni">
            <a:extLst>
              <a:ext uri="{FF2B5EF4-FFF2-40B4-BE49-F238E27FC236}">
                <a16:creationId xmlns="" xmlns:a16="http://schemas.microsoft.com/office/drawing/2014/main" id="{969652D9-7F92-47D2-8EBC-0D6CA445F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6473" y="4278558"/>
            <a:ext cx="552138" cy="652073"/>
          </a:xfrm>
          <a:prstGeom prst="rect">
            <a:avLst/>
          </a:prstGeom>
        </p:spPr>
      </p:pic>
      <p:pic>
        <p:nvPicPr>
          <p:cNvPr id="11" name="Image 14">
            <a:extLst>
              <a:ext uri="{FF2B5EF4-FFF2-40B4-BE49-F238E27FC236}">
                <a16:creationId xmlns="" xmlns:a16="http://schemas.microsoft.com/office/drawing/2014/main" id="{A92B255B-E069-40E7-9228-E0F012B40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7ABBE8E8-BEDC-4809-8629-0D9F85154387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>
                <a:latin typeface="Trebuchet MS"/>
                <a:ea typeface="+mn-lt"/>
                <a:cs typeface="Calibri"/>
              </a:rPr>
              <a:t>03</a:t>
            </a:r>
            <a:endParaRPr lang="fr-FR" sz="2200" b="1">
              <a:latin typeface="Trebuchet MS"/>
              <a:ea typeface="+mn-lt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2D1C78D0-D2C7-CF44-B3DC-E6B9296729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66473" y="1452756"/>
            <a:ext cx="91962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9345D"/>
              </a:buClr>
            </a:pPr>
            <a:r>
              <a:rPr lang="fr-FR" sz="2000" dirty="0">
                <a:solidFill>
                  <a:srgbClr val="5D5D5D"/>
                </a:solidFill>
              </a:rPr>
              <a:t>La protection sociale complémentaire (PSC) est constituée des contrats que les agents territoriaux peuvent souscrire pour se garantir contre deux types de risques liés à la santé </a:t>
            </a:r>
            <a:r>
              <a:rPr lang="fr-FR" sz="2000" dirty="0" smtClean="0">
                <a:solidFill>
                  <a:srgbClr val="5D5D5D"/>
                </a:solidFill>
              </a:rPr>
              <a:t>:</a:t>
            </a:r>
          </a:p>
          <a:p>
            <a:pPr marL="1257300" lvl="2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9CB95D"/>
                </a:solidFill>
              </a:rPr>
              <a:t>Les </a:t>
            </a:r>
            <a:r>
              <a:rPr lang="fr-FR" sz="2000" dirty="0">
                <a:solidFill>
                  <a:srgbClr val="9CB95D"/>
                </a:solidFill>
              </a:rPr>
              <a:t>contrats en santé </a:t>
            </a:r>
            <a:r>
              <a:rPr lang="fr-FR" sz="2000" dirty="0">
                <a:solidFill>
                  <a:srgbClr val="5D5D5D"/>
                </a:solidFill>
              </a:rPr>
              <a:t>(</a:t>
            </a:r>
            <a:r>
              <a:rPr lang="fr-FR" sz="2000" dirty="0" smtClean="0">
                <a:solidFill>
                  <a:srgbClr val="5D5D5D"/>
                </a:solidFill>
              </a:rPr>
              <a:t>mutuelle)</a:t>
            </a:r>
          </a:p>
          <a:p>
            <a:pPr marL="1257300" lvl="2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9CB95D"/>
                </a:solidFill>
              </a:rPr>
              <a:t>Les </a:t>
            </a:r>
            <a:r>
              <a:rPr lang="fr-FR" sz="2000" dirty="0">
                <a:solidFill>
                  <a:srgbClr val="9CB95D"/>
                </a:solidFill>
              </a:rPr>
              <a:t>contrats de prévoyance </a:t>
            </a:r>
            <a:r>
              <a:rPr lang="fr-FR" sz="2000" dirty="0">
                <a:solidFill>
                  <a:srgbClr val="5D5D5D"/>
                </a:solidFill>
              </a:rPr>
              <a:t>(garantie maintien de salaire)</a:t>
            </a:r>
          </a:p>
          <a:p>
            <a:pPr lvl="1" algn="just">
              <a:buClr>
                <a:srgbClr val="C00000"/>
              </a:buClr>
            </a:pPr>
            <a:endParaRPr lang="fr-FR" sz="2000" dirty="0">
              <a:solidFill>
                <a:prstClr val="black"/>
              </a:solidFill>
            </a:endParaRPr>
          </a:p>
          <a:p>
            <a:pPr algn="just">
              <a:buClr>
                <a:srgbClr val="E9345D"/>
              </a:buClr>
            </a:pPr>
            <a:r>
              <a:rPr lang="fr-FR" sz="2000" dirty="0" smtClean="0">
                <a:solidFill>
                  <a:srgbClr val="5D5D5D"/>
                </a:solidFill>
              </a:rPr>
              <a:t>Le </a:t>
            </a:r>
            <a:r>
              <a:rPr lang="fr-FR" sz="2000" dirty="0">
                <a:solidFill>
                  <a:srgbClr val="5D5D5D"/>
                </a:solidFill>
              </a:rPr>
              <a:t>législateur a prévu la possibilité pour les employeurs locaux de participer financièrement aux contrats de leurs agents. </a:t>
            </a:r>
            <a:endParaRPr lang="fr-FR" sz="2000" dirty="0" smtClean="0">
              <a:solidFill>
                <a:srgbClr val="5D5D5D"/>
              </a:solidFill>
            </a:endParaRPr>
          </a:p>
          <a:p>
            <a:pPr algn="just">
              <a:buClr>
                <a:srgbClr val="E9345D"/>
              </a:buClr>
            </a:pPr>
            <a:endParaRPr lang="fr-FR" sz="2000" dirty="0" smtClean="0">
              <a:solidFill>
                <a:srgbClr val="5D5D5D"/>
              </a:solidFill>
            </a:endParaRPr>
          </a:p>
          <a:p>
            <a:pPr algn="just">
              <a:buClr>
                <a:srgbClr val="9CB95D"/>
              </a:buClr>
            </a:pPr>
            <a:r>
              <a:rPr lang="fr-FR" sz="2000" dirty="0" smtClean="0">
                <a:solidFill>
                  <a:srgbClr val="5D5D5D"/>
                </a:solidFill>
              </a:rPr>
              <a:t>Le </a:t>
            </a:r>
            <a:r>
              <a:rPr lang="fr-FR" sz="2000" dirty="0">
                <a:solidFill>
                  <a:srgbClr val="5D5D5D"/>
                </a:solidFill>
              </a:rPr>
              <a:t>deux dispositifs possibles (décret n°2011-1474</a:t>
            </a:r>
            <a:r>
              <a:rPr lang="fr-FR" sz="2000" dirty="0" smtClean="0">
                <a:solidFill>
                  <a:srgbClr val="5D5D5D"/>
                </a:solidFill>
              </a:rPr>
              <a:t>) :</a:t>
            </a:r>
          </a:p>
          <a:p>
            <a:pPr algn="just">
              <a:buClr>
                <a:srgbClr val="9CB95D"/>
              </a:buClr>
            </a:pPr>
            <a:endParaRPr lang="fr-FR" sz="2000" dirty="0" smtClean="0">
              <a:solidFill>
                <a:srgbClr val="5D5D5D"/>
              </a:solidFill>
            </a:endParaRPr>
          </a:p>
          <a:p>
            <a:pPr marL="2171700" lvl="4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5D5D"/>
                </a:solidFill>
              </a:rPr>
              <a:t>La </a:t>
            </a:r>
            <a:r>
              <a:rPr lang="fr-FR" sz="2000" dirty="0">
                <a:solidFill>
                  <a:srgbClr val="5D5D5D"/>
                </a:solidFill>
              </a:rPr>
              <a:t>labellisation </a:t>
            </a:r>
            <a:endParaRPr lang="fr-FR" sz="2000" dirty="0" smtClean="0">
              <a:solidFill>
                <a:srgbClr val="5D5D5D"/>
              </a:solidFill>
            </a:endParaRPr>
          </a:p>
          <a:p>
            <a:pPr marL="2171700" lvl="4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5D5D5D"/>
                </a:solidFill>
              </a:rPr>
              <a:t>La </a:t>
            </a:r>
            <a:r>
              <a:rPr lang="fr-FR" sz="2000" dirty="0">
                <a:solidFill>
                  <a:srgbClr val="5D5D5D"/>
                </a:solidFill>
              </a:rPr>
              <a:t>convention de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335335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>
            <a:extLst>
              <a:ext uri="{FF2B5EF4-FFF2-40B4-BE49-F238E27FC236}">
                <a16:creationId xmlns="" xmlns:a16="http://schemas.microsoft.com/office/drawing/2014/main" id="{74F9A4B3-9D23-4CD7-A159-5F8842BF4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CCC2BB22-24EB-457E-89CC-68CEF6B3C57B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04</a:t>
            </a:r>
            <a:endParaRPr lang="fr-FR" sz="2200" b="1" dirty="0">
              <a:latin typeface="Trebuchet MS"/>
              <a:ea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C788327F-CC00-43C5-9405-A4B9EFEA7CDE}"/>
              </a:ext>
            </a:extLst>
          </p:cNvPr>
          <p:cNvSpPr txBox="1"/>
          <p:nvPr/>
        </p:nvSpPr>
        <p:spPr>
          <a:xfrm>
            <a:off x="630861" y="1035547"/>
            <a:ext cx="1094866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C00000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9CB95D"/>
              </a:buClr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L’ordonnance n°2021-175 du 17 février 2021 complétée par le décret du 20 avril 2022 prévoit l’obligation pour les employeurs de participer : </a:t>
            </a:r>
            <a:endParaRPr lang="fr-FR" sz="2000" dirty="0" smtClean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9CB95D"/>
              </a:buClr>
            </a:pP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57300" lvl="2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aux contrats de prévoyance de leurs agents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au plus tard en 2025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(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à hauteur de 20% minimum d’un montant de référence estimé à 35€ par mois soit une participation employeur de 7€ par mois et par agent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) </a:t>
            </a:r>
          </a:p>
          <a:p>
            <a:pPr marL="1257300" lvl="2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aux contrats santé de leurs agents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au plus tard en 2026 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(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à hauteur de 50% minimum d’un montant de référence estimé à 30€ par mois soit une participation employeur de 15€ par mois et par agent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)</a:t>
            </a:r>
          </a:p>
          <a:p>
            <a:pPr lvl="1" algn="just">
              <a:buClr>
                <a:srgbClr val="FF0000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9CB95D"/>
              </a:buClr>
              <a:buSzPct val="100000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L’ordonnance n°2021-175 du 17 février 2021 confie également une nouvelle mission obligatoire aux Centres de Gestion qui doivent proposer une offre en matière de santé comme de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prévoyance.</a:t>
            </a:r>
          </a:p>
          <a:p>
            <a:pPr algn="just">
              <a:buClr>
                <a:srgbClr val="9CB95D"/>
              </a:buClr>
              <a:buSzPct val="100000"/>
            </a:pPr>
            <a:endParaRPr lang="fr-FR" sz="2000" dirty="0" smtClean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algn="just">
              <a:buClr>
                <a:srgbClr val="9CB95D"/>
              </a:buClr>
              <a:buSzPct val="100000"/>
            </a:pP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Le Centre de Gestion proposera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une convention de participation en santé et une convention en prévoyance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dès le 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1</a:t>
            </a:r>
            <a:r>
              <a:rPr lang="fr-FR" sz="2000" b="1" baseline="30000" dirty="0" smtClean="0">
                <a:solidFill>
                  <a:srgbClr val="9CB95D"/>
                </a:solidFill>
                <a:latin typeface="Calibri" panose="020F0502020204030204" pitchFamily="34" charset="0"/>
              </a:rPr>
              <a:t>er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janvier 2023.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A85A472B-5CD8-9E48-9309-E8F7BA028A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>
                <a:latin typeface="Trebuchet MS"/>
                <a:ea typeface="+mn-lt"/>
                <a:cs typeface="Calibri"/>
              </a:rPr>
              <a:t>05</a:t>
            </a:r>
            <a:endParaRPr lang="fr-FR" sz="2200" b="1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557753" y="1201711"/>
            <a:ext cx="10081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9CB95D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Délibération de novembre 2021: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le Conseil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d’Administration 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du Centre de Gestion a validé la mutualisation de la procédure entre les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Centres de Gestion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de l'Indre, du Cher, du Loir et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Cher et de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l’Eure et Loir, et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le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recours à une Assistance à Maitrise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d’Ouvrage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(AMO) en vue de souscrire, à l’issue d’une mise en concurrence, des contrats collectifs dits « convention de participation » pour chacun des risques pour la période 2023-2028.</a:t>
            </a:r>
          </a:p>
          <a:p>
            <a:pPr marL="342900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E9345D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E9345D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buClr>
                <a:srgbClr val="E9345D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Le</a:t>
            </a:r>
            <a:r>
              <a:rPr lang="fr-FR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cabinet ADICEO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 a été retenu en qualité d’Assistance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à Maitrise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d’Ouvrage.</a:t>
            </a:r>
          </a:p>
          <a:p>
            <a:pPr>
              <a:buClr>
                <a:srgbClr val="C00000"/>
              </a:buClr>
            </a:pPr>
            <a:endParaRPr lang="fr-FR" sz="20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2" descr="Centre de gestion du Cher">
            <a:extLst>
              <a:ext uri="{FF2B5EF4-FFF2-40B4-BE49-F238E27FC236}">
                <a16:creationId xmlns:a16="http://schemas.microsoft.com/office/drawing/2014/main" xmlns="" id="{BB258F43-C60D-C892-9A3F-763B8755F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3142715"/>
            <a:ext cx="18192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B9549B2D-3979-5108-4D98-3B4A18D98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402314"/>
            <a:ext cx="2044452" cy="868892"/>
          </a:xfrm>
          <a:prstGeom prst="rect">
            <a:avLst/>
          </a:prstGeom>
        </p:spPr>
      </p:pic>
      <p:pic>
        <p:nvPicPr>
          <p:cNvPr id="30" name="Picture 6" descr="Centre de gestion de l'Indre">
            <a:extLst>
              <a:ext uri="{FF2B5EF4-FFF2-40B4-BE49-F238E27FC236}">
                <a16:creationId xmlns:a16="http://schemas.microsoft.com/office/drawing/2014/main" xmlns="" id="{C4D7DBC6-7820-EBD2-108F-C0D11179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64" y="3485899"/>
            <a:ext cx="2136378" cy="6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entre de gestion du Loir-et-Cher">
            <a:extLst>
              <a:ext uri="{FF2B5EF4-FFF2-40B4-BE49-F238E27FC236}">
                <a16:creationId xmlns:a16="http://schemas.microsoft.com/office/drawing/2014/main" xmlns="" id="{55875955-2854-6BA0-DCDD-F6EE1A08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42" y="3261924"/>
            <a:ext cx="13811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0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06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5866" y="1232246"/>
            <a:ext cx="106571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Un groupe de travail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a été constitué regroupant des représentants de chaque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Centre de Gestion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et des organisations syndicales (CFDT, CGT, FO, UNSA, CFTC) pour suivre la procédure, de l’élaboration des garanties au choix des offres (3 réunions).</a:t>
            </a:r>
          </a:p>
          <a:p>
            <a:pPr marL="800100" lvl="1" indent="-342900" algn="just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La sollicitation des communes et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établissements publics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des 4 départements a fait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transparaître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l’intérêt d’environ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800</a:t>
            </a:r>
            <a:r>
              <a:rPr lang="fr-FR" sz="2000" dirty="0">
                <a:solidFill>
                  <a:srgbClr val="9CB95D"/>
                </a:solidFill>
                <a:latin typeface="Calibri" panose="020F0502020204030204" pitchFamily="34" charset="0"/>
              </a:rPr>
              <a:t> 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collectivités pour un couverture  d’environ  20 000 agents sur chaque risque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Clr>
                <a:srgbClr val="E9345D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2 prestataires ont été retenus </a:t>
            </a:r>
            <a:r>
              <a:rPr lang="fr-FR" sz="20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:</a:t>
            </a:r>
          </a:p>
          <a:p>
            <a:pPr algn="just">
              <a:buClr>
                <a:srgbClr val="9CB95D"/>
              </a:buClr>
            </a:pPr>
            <a:endParaRPr lang="fr-FR" sz="2000" b="1" dirty="0">
              <a:solidFill>
                <a:srgbClr val="9CB95D"/>
              </a:solidFill>
              <a:latin typeface="Calibri" panose="020F0502020204030204" pitchFamily="34" charset="0"/>
            </a:endParaRPr>
          </a:p>
          <a:p>
            <a:pPr marL="800100" lvl="1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</a:rPr>
              <a:t>En santé :  </a:t>
            </a:r>
            <a:r>
              <a:rPr lang="fr-FR" sz="2000" b="1" dirty="0">
                <a:solidFill>
                  <a:srgbClr val="1EA9B8"/>
                </a:solidFill>
              </a:rPr>
              <a:t>SOFAXIS / </a:t>
            </a:r>
            <a:r>
              <a:rPr lang="fr-FR" sz="2000" b="1" dirty="0" smtClean="0">
                <a:solidFill>
                  <a:srgbClr val="1EA9B8"/>
                </a:solidFill>
              </a:rPr>
              <a:t>INTERIALE</a:t>
            </a:r>
          </a:p>
          <a:p>
            <a:pPr lvl="1" algn="just">
              <a:buClr>
                <a:srgbClr val="9CB95D"/>
              </a:buClr>
            </a:pPr>
            <a:endParaRPr lang="fr-FR" sz="2000" b="1" dirty="0">
              <a:solidFill>
                <a:srgbClr val="1EA9B8"/>
              </a:solidFill>
            </a:endParaRPr>
          </a:p>
          <a:p>
            <a:pPr marL="800100" lvl="1" indent="-34290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</a:rPr>
              <a:t>En prévoyance : </a:t>
            </a:r>
            <a:r>
              <a:rPr lang="fr-FR" sz="2000" b="1" dirty="0">
                <a:solidFill>
                  <a:srgbClr val="1EA9B8"/>
                </a:solidFill>
              </a:rPr>
              <a:t>ALTERNATIVE COURTAGE / </a:t>
            </a:r>
            <a:r>
              <a:rPr lang="fr-FR" sz="2000" b="1" dirty="0" smtClean="0">
                <a:solidFill>
                  <a:srgbClr val="1EA9B8"/>
                </a:solidFill>
              </a:rPr>
              <a:t>TERRITORIA MUTUELLE</a:t>
            </a:r>
            <a:endParaRPr lang="fr-FR" sz="2000" b="1" dirty="0">
              <a:solidFill>
                <a:srgbClr val="1EA9B8"/>
              </a:solidFill>
            </a:endParaRPr>
          </a:p>
          <a:p>
            <a:pPr lvl="1">
              <a:buClr>
                <a:srgbClr val="C00000"/>
              </a:buClr>
            </a:pPr>
            <a:endParaRPr lang="fr-FR" sz="1600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5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07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5866" y="1232246"/>
            <a:ext cx="10657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 : avec coins arrondis en diagonale 4">
            <a:extLst>
              <a:ext uri="{FF2B5EF4-FFF2-40B4-BE49-F238E27FC236}">
                <a16:creationId xmlns:a16="http://schemas.microsoft.com/office/drawing/2014/main" xmlns="" id="{A8CA9057-A6C6-1CCD-6714-C7353E19CAA8}"/>
              </a:ext>
            </a:extLst>
          </p:cNvPr>
          <p:cNvSpPr/>
          <p:nvPr/>
        </p:nvSpPr>
        <p:spPr>
          <a:xfrm>
            <a:off x="667908" y="800557"/>
            <a:ext cx="10585176" cy="707886"/>
          </a:xfrm>
          <a:prstGeom prst="round2DiagRect">
            <a:avLst/>
          </a:prstGeom>
          <a:solidFill>
            <a:schemeClr val="tx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84928D3-B7E4-E013-6D1A-D5E4E06E92AF}"/>
              </a:ext>
            </a:extLst>
          </p:cNvPr>
          <p:cNvSpPr txBox="1"/>
          <p:nvPr/>
        </p:nvSpPr>
        <p:spPr>
          <a:xfrm>
            <a:off x="4082721" y="811335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+mj-lt"/>
              </a:rPr>
              <a:t>OFFRE SANTÉ</a:t>
            </a:r>
          </a:p>
        </p:txBody>
      </p:sp>
      <p:pic>
        <p:nvPicPr>
          <p:cNvPr id="8" name="Image 7" descr="Une image contenant personne, intérieur, debout&#10;&#10;Description générée automatiquement">
            <a:extLst>
              <a:ext uri="{FF2B5EF4-FFF2-40B4-BE49-F238E27FC236}">
                <a16:creationId xmlns:a16="http://schemas.microsoft.com/office/drawing/2014/main" xmlns="" id="{1AF7C4DD-BA3C-B9DE-C1B7-5CF9A37D4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/>
          <a:stretch/>
        </p:blipFill>
        <p:spPr>
          <a:xfrm>
            <a:off x="640246" y="1508443"/>
            <a:ext cx="10585176" cy="46805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14198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4">
            <a:extLst>
              <a:ext uri="{FF2B5EF4-FFF2-40B4-BE49-F238E27FC236}">
                <a16:creationId xmlns="" xmlns:a16="http://schemas.microsoft.com/office/drawing/2014/main" id="{ECC1BE53-D108-4043-A755-D6E5ED22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6332822"/>
            <a:ext cx="12187004" cy="52115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6954872-1768-4687-A9AD-7FD437998983}"/>
              </a:ext>
            </a:extLst>
          </p:cNvPr>
          <p:cNvSpPr/>
          <p:nvPr/>
        </p:nvSpPr>
        <p:spPr>
          <a:xfrm>
            <a:off x="11253084" y="229067"/>
            <a:ext cx="724524" cy="737016"/>
          </a:xfrm>
          <a:prstGeom prst="ellipse">
            <a:avLst/>
          </a:prstGeom>
          <a:solidFill>
            <a:srgbClr val="1EA9B8"/>
          </a:solidFill>
          <a:ln>
            <a:solidFill>
              <a:srgbClr val="1EA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200" b="1" dirty="0" smtClean="0">
                <a:latin typeface="Trebuchet MS"/>
                <a:ea typeface="+mn-lt"/>
                <a:cs typeface="Calibri"/>
              </a:rPr>
              <a:t>08</a:t>
            </a:r>
            <a:endParaRPr lang="fr-FR" sz="2200" b="1" dirty="0">
              <a:latin typeface="Trebuchet MS"/>
              <a:ea typeface="+mn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01DCEFE4-24F1-474F-A4D4-C2E130C90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2" y="159600"/>
            <a:ext cx="851709" cy="5211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65866" y="1232246"/>
            <a:ext cx="10657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 3" panose="05040102010807070707" pitchFamily="18" charset="2"/>
              <a:buChar char="u"/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4596" y="1502080"/>
            <a:ext cx="104884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</a:pPr>
            <a:r>
              <a:rPr lang="fr-FR" sz="2800" b="1" u="sng" dirty="0">
                <a:solidFill>
                  <a:srgbClr val="9CB95D"/>
                </a:solidFill>
                <a:latin typeface="Calibri" panose="020F0502020204030204" pitchFamily="34" charset="0"/>
              </a:rPr>
              <a:t>3 niveaux de </a:t>
            </a:r>
            <a:r>
              <a:rPr lang="fr-FR" sz="2800" b="1" u="sng" dirty="0" smtClean="0">
                <a:solidFill>
                  <a:srgbClr val="9CB95D"/>
                </a:solidFill>
                <a:latin typeface="Calibri" panose="020F0502020204030204" pitchFamily="34" charset="0"/>
              </a:rPr>
              <a:t>couverture</a:t>
            </a:r>
            <a:r>
              <a:rPr lang="fr-FR" sz="2800" b="1" dirty="0" smtClean="0">
                <a:solidFill>
                  <a:srgbClr val="9CB95D"/>
                </a:solidFill>
                <a:latin typeface="Calibri" panose="020F0502020204030204" pitchFamily="34" charset="0"/>
              </a:rPr>
              <a:t> :</a:t>
            </a:r>
            <a:endParaRPr lang="fr-FR" sz="2800" b="1" dirty="0">
              <a:solidFill>
                <a:srgbClr val="9CB95D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C00000"/>
              </a:buClr>
            </a:pP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Une couverture dite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«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Sécurité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»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pour les agents ayant un budget très contraint, afin de leur permettre d’accéder à une complémentaire pour les « coups durs 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».</a:t>
            </a:r>
          </a:p>
          <a:p>
            <a:pPr lvl="2" algn="just">
              <a:buClr>
                <a:srgbClr val="9CB95D"/>
              </a:buClr>
            </a:pPr>
            <a:r>
              <a:rPr lang="fr-FR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Une couverture dite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«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Essentielle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 »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permettant aux agents d’être bien couverts pour un tarif </a:t>
            </a:r>
            <a:r>
              <a:rPr lang="fr-FR" sz="2000" dirty="0" smtClean="0">
                <a:solidFill>
                  <a:srgbClr val="5D5D5D"/>
                </a:solidFill>
                <a:latin typeface="Calibri" panose="020F0502020204030204" pitchFamily="34" charset="0"/>
              </a:rPr>
              <a:t>compétitif.</a:t>
            </a:r>
          </a:p>
          <a:p>
            <a:pPr lvl="2" algn="just">
              <a:buClr>
                <a:srgbClr val="9CB95D"/>
              </a:buClr>
            </a:pPr>
            <a:endParaRPr lang="fr-FR" sz="2000" dirty="0">
              <a:solidFill>
                <a:srgbClr val="5D5D5D"/>
              </a:solidFill>
              <a:latin typeface="Calibri" panose="020F0502020204030204" pitchFamily="34" charset="0"/>
            </a:endParaRPr>
          </a:p>
          <a:p>
            <a:pPr marL="1200150" lvl="2" indent="-285750" algn="just">
              <a:buClr>
                <a:srgbClr val="9CB95D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Une couverture dite </a:t>
            </a:r>
            <a:r>
              <a:rPr lang="fr-FR" sz="2000" b="1" dirty="0">
                <a:solidFill>
                  <a:srgbClr val="5D5D5D"/>
                </a:solidFill>
                <a:latin typeface="Calibri" panose="020F0502020204030204" pitchFamily="34" charset="0"/>
              </a:rPr>
              <a:t>«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  <a:r>
              <a:rPr lang="fr-FR" sz="2000" b="1" dirty="0">
                <a:solidFill>
                  <a:srgbClr val="9CB95D"/>
                </a:solidFill>
                <a:latin typeface="Calibri" panose="020F0502020204030204" pitchFamily="34" charset="0"/>
              </a:rPr>
              <a:t>Renforcée</a:t>
            </a:r>
            <a:r>
              <a:rPr lang="fr-FR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 » </a:t>
            </a:r>
            <a:r>
              <a:rPr lang="fr-FR" sz="2000" dirty="0">
                <a:solidFill>
                  <a:srgbClr val="5D5D5D"/>
                </a:solidFill>
                <a:latin typeface="Calibri" panose="020F0502020204030204" pitchFamily="34" charset="0"/>
              </a:rPr>
              <a:t>dont les garanties sont supérieures à la formule précédente (et au moins égales à celles définies dans l’accord interministériel pour les agents de la FPE)</a:t>
            </a:r>
          </a:p>
          <a:p>
            <a:pPr marL="285750" indent="-285750">
              <a:buClr>
                <a:srgbClr val="C00000"/>
              </a:buClr>
              <a:buFont typeface="Symbol" panose="05050102010706020507" pitchFamily="18" charset="2"/>
              <a:buChar char="Þ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C00000"/>
              </a:buClr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068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1283</Words>
  <Application>Microsoft Office PowerPoint</Application>
  <PresentationFormat>Grand écran</PresentationFormat>
  <Paragraphs>306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Trebuchet MS</vt:lpstr>
      <vt:lpstr>Wingdings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Eva Salgado</dc:creator>
  <cp:lastModifiedBy>Philippe Dumas</cp:lastModifiedBy>
  <cp:revision>147</cp:revision>
  <cp:lastPrinted>2021-07-30T06:51:54Z</cp:lastPrinted>
  <dcterms:created xsi:type="dcterms:W3CDTF">2021-07-27T13:35:59Z</dcterms:created>
  <dcterms:modified xsi:type="dcterms:W3CDTF">2022-10-09T11:34:56Z</dcterms:modified>
</cp:coreProperties>
</file>