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63" r:id="rId5"/>
    <p:sldId id="259" r:id="rId6"/>
    <p:sldId id="261"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Lst>
  <p:sldSz cx="12192000" cy="6858000"/>
  <p:notesSz cx="6799263" cy="99298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5D5D"/>
    <a:srgbClr val="9CB95D"/>
    <a:srgbClr val="1EA9B8"/>
    <a:srgbClr val="4D5767"/>
    <a:srgbClr val="EA5837"/>
    <a:srgbClr val="FFFFFF"/>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de-DE"/>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de-DE"/>
          </a:p>
        </p:txBody>
      </p:sp>
      <p:sp>
        <p:nvSpPr>
          <p:cNvPr id="4" name="Espace réservé de la date 3"/>
          <p:cNvSpPr>
            <a:spLocks noGrp="1"/>
          </p:cNvSpPr>
          <p:nvPr>
            <p:ph type="dt" sz="half" idx="10"/>
          </p:nvPr>
        </p:nvSpPr>
        <p:spPr/>
        <p:txBody>
          <a:bodyPr/>
          <a:lstStyle/>
          <a:p>
            <a:fld id="{638941B0-F4D5-4460-BCAD-F7E2B41A8257}" type="datetimeFigureOut">
              <a:rPr lang="de-DE" smtClean="0"/>
              <a:t>23.06.2023</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3310491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de-DE"/>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e la date 3"/>
          <p:cNvSpPr>
            <a:spLocks noGrp="1"/>
          </p:cNvSpPr>
          <p:nvPr>
            <p:ph type="dt" sz="half" idx="10"/>
          </p:nvPr>
        </p:nvSpPr>
        <p:spPr/>
        <p:txBody>
          <a:bodyPr/>
          <a:lstStyle/>
          <a:p>
            <a:fld id="{638941B0-F4D5-4460-BCAD-F7E2B41A8257}" type="datetimeFigureOut">
              <a:rPr lang="de-DE" smtClean="0"/>
              <a:t>23.06.2023</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4172787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de-DE"/>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e la date 3"/>
          <p:cNvSpPr>
            <a:spLocks noGrp="1"/>
          </p:cNvSpPr>
          <p:nvPr>
            <p:ph type="dt" sz="half" idx="10"/>
          </p:nvPr>
        </p:nvSpPr>
        <p:spPr/>
        <p:txBody>
          <a:bodyPr/>
          <a:lstStyle/>
          <a:p>
            <a:fld id="{638941B0-F4D5-4460-BCAD-F7E2B41A8257}" type="datetimeFigureOut">
              <a:rPr lang="de-DE" smtClean="0"/>
              <a:t>23.06.2023</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190217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de-DE"/>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e la date 3"/>
          <p:cNvSpPr>
            <a:spLocks noGrp="1"/>
          </p:cNvSpPr>
          <p:nvPr>
            <p:ph type="dt" sz="half" idx="10"/>
          </p:nvPr>
        </p:nvSpPr>
        <p:spPr/>
        <p:txBody>
          <a:bodyPr/>
          <a:lstStyle/>
          <a:p>
            <a:fld id="{638941B0-F4D5-4460-BCAD-F7E2B41A8257}" type="datetimeFigureOut">
              <a:rPr lang="de-DE" smtClean="0"/>
              <a:t>23.06.2023</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3841795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de-DE"/>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38941B0-F4D5-4460-BCAD-F7E2B41A8257}" type="datetimeFigureOut">
              <a:rPr lang="de-DE" smtClean="0"/>
              <a:t>23.06.2023</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346692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de-DE"/>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5" name="Espace réservé de la date 4"/>
          <p:cNvSpPr>
            <a:spLocks noGrp="1"/>
          </p:cNvSpPr>
          <p:nvPr>
            <p:ph type="dt" sz="half" idx="10"/>
          </p:nvPr>
        </p:nvSpPr>
        <p:spPr/>
        <p:txBody>
          <a:bodyPr/>
          <a:lstStyle/>
          <a:p>
            <a:fld id="{638941B0-F4D5-4460-BCAD-F7E2B41A8257}" type="datetimeFigureOut">
              <a:rPr lang="de-DE" smtClean="0"/>
              <a:t>23.06.2023</a:t>
            </a:fld>
            <a:endParaRPr lang="de-DE"/>
          </a:p>
        </p:txBody>
      </p:sp>
      <p:sp>
        <p:nvSpPr>
          <p:cNvPr id="6" name="Espace réservé du pied de page 5"/>
          <p:cNvSpPr>
            <a:spLocks noGrp="1"/>
          </p:cNvSpPr>
          <p:nvPr>
            <p:ph type="ftr" sz="quarter" idx="11"/>
          </p:nvPr>
        </p:nvSpPr>
        <p:spPr/>
        <p:txBody>
          <a:bodyPr/>
          <a:lstStyle/>
          <a:p>
            <a:endParaRPr lang="de-DE"/>
          </a:p>
        </p:txBody>
      </p:sp>
      <p:sp>
        <p:nvSpPr>
          <p:cNvPr id="7" name="Espace réservé du numéro de diapositive 6"/>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3747632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de-DE"/>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7" name="Espace réservé de la date 6"/>
          <p:cNvSpPr>
            <a:spLocks noGrp="1"/>
          </p:cNvSpPr>
          <p:nvPr>
            <p:ph type="dt" sz="half" idx="10"/>
          </p:nvPr>
        </p:nvSpPr>
        <p:spPr/>
        <p:txBody>
          <a:bodyPr/>
          <a:lstStyle/>
          <a:p>
            <a:fld id="{638941B0-F4D5-4460-BCAD-F7E2B41A8257}" type="datetimeFigureOut">
              <a:rPr lang="de-DE" smtClean="0"/>
              <a:t>23.06.2023</a:t>
            </a:fld>
            <a:endParaRPr lang="de-DE"/>
          </a:p>
        </p:txBody>
      </p:sp>
      <p:sp>
        <p:nvSpPr>
          <p:cNvPr id="8" name="Espace réservé du pied de page 7"/>
          <p:cNvSpPr>
            <a:spLocks noGrp="1"/>
          </p:cNvSpPr>
          <p:nvPr>
            <p:ph type="ftr" sz="quarter" idx="11"/>
          </p:nvPr>
        </p:nvSpPr>
        <p:spPr/>
        <p:txBody>
          <a:bodyPr/>
          <a:lstStyle/>
          <a:p>
            <a:endParaRPr lang="de-DE"/>
          </a:p>
        </p:txBody>
      </p:sp>
      <p:sp>
        <p:nvSpPr>
          <p:cNvPr id="9" name="Espace réservé du numéro de diapositive 8"/>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261186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de-DE"/>
          </a:p>
        </p:txBody>
      </p:sp>
      <p:sp>
        <p:nvSpPr>
          <p:cNvPr id="3" name="Espace réservé de la date 2"/>
          <p:cNvSpPr>
            <a:spLocks noGrp="1"/>
          </p:cNvSpPr>
          <p:nvPr>
            <p:ph type="dt" sz="half" idx="10"/>
          </p:nvPr>
        </p:nvSpPr>
        <p:spPr/>
        <p:txBody>
          <a:bodyPr/>
          <a:lstStyle/>
          <a:p>
            <a:fld id="{638941B0-F4D5-4460-BCAD-F7E2B41A8257}" type="datetimeFigureOut">
              <a:rPr lang="de-DE" smtClean="0"/>
              <a:t>23.06.2023</a:t>
            </a:fld>
            <a:endParaRPr lang="de-DE"/>
          </a:p>
        </p:txBody>
      </p:sp>
      <p:sp>
        <p:nvSpPr>
          <p:cNvPr id="4" name="Espace réservé du pied de page 3"/>
          <p:cNvSpPr>
            <a:spLocks noGrp="1"/>
          </p:cNvSpPr>
          <p:nvPr>
            <p:ph type="ftr" sz="quarter" idx="11"/>
          </p:nvPr>
        </p:nvSpPr>
        <p:spPr/>
        <p:txBody>
          <a:bodyPr/>
          <a:lstStyle/>
          <a:p>
            <a:endParaRPr lang="de-DE"/>
          </a:p>
        </p:txBody>
      </p:sp>
      <p:sp>
        <p:nvSpPr>
          <p:cNvPr id="5" name="Espace réservé du numéro de diapositive 4"/>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3395854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8941B0-F4D5-4460-BCAD-F7E2B41A8257}" type="datetimeFigureOut">
              <a:rPr lang="de-DE" smtClean="0"/>
              <a:t>23.06.2023</a:t>
            </a:fld>
            <a:endParaRPr lang="de-DE"/>
          </a:p>
        </p:txBody>
      </p:sp>
      <p:sp>
        <p:nvSpPr>
          <p:cNvPr id="3" name="Espace réservé du pied de page 2"/>
          <p:cNvSpPr>
            <a:spLocks noGrp="1"/>
          </p:cNvSpPr>
          <p:nvPr>
            <p:ph type="ftr" sz="quarter" idx="11"/>
          </p:nvPr>
        </p:nvSpPr>
        <p:spPr/>
        <p:txBody>
          <a:bodyPr/>
          <a:lstStyle/>
          <a:p>
            <a:endParaRPr lang="de-DE"/>
          </a:p>
        </p:txBody>
      </p:sp>
      <p:sp>
        <p:nvSpPr>
          <p:cNvPr id="4" name="Espace réservé du numéro de diapositive 3"/>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404020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de-DE"/>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de-DE" smtClean="0"/>
              <a:t>23.06.2023</a:t>
            </a:fld>
            <a:endParaRPr lang="de-DE"/>
          </a:p>
        </p:txBody>
      </p:sp>
      <p:sp>
        <p:nvSpPr>
          <p:cNvPr id="6" name="Espace réservé du pied de page 5"/>
          <p:cNvSpPr>
            <a:spLocks noGrp="1"/>
          </p:cNvSpPr>
          <p:nvPr>
            <p:ph type="ftr" sz="quarter" idx="11"/>
          </p:nvPr>
        </p:nvSpPr>
        <p:spPr/>
        <p:txBody>
          <a:bodyPr/>
          <a:lstStyle/>
          <a:p>
            <a:endParaRPr lang="de-DE"/>
          </a:p>
        </p:txBody>
      </p:sp>
      <p:sp>
        <p:nvSpPr>
          <p:cNvPr id="7" name="Espace réservé du numéro de diapositive 6"/>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270640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de-DE"/>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de-DE" smtClean="0"/>
              <a:t>23.06.2023</a:t>
            </a:fld>
            <a:endParaRPr lang="de-DE"/>
          </a:p>
        </p:txBody>
      </p:sp>
      <p:sp>
        <p:nvSpPr>
          <p:cNvPr id="6" name="Espace réservé du pied de page 5"/>
          <p:cNvSpPr>
            <a:spLocks noGrp="1"/>
          </p:cNvSpPr>
          <p:nvPr>
            <p:ph type="ftr" sz="quarter" idx="11"/>
          </p:nvPr>
        </p:nvSpPr>
        <p:spPr/>
        <p:txBody>
          <a:bodyPr/>
          <a:lstStyle/>
          <a:p>
            <a:endParaRPr lang="de-DE"/>
          </a:p>
        </p:txBody>
      </p:sp>
      <p:sp>
        <p:nvSpPr>
          <p:cNvPr id="7" name="Espace réservé du numéro de diapositive 6"/>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161090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de-DE"/>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941B0-F4D5-4460-BCAD-F7E2B41A8257}" type="datetimeFigureOut">
              <a:rPr lang="de-DE" smtClean="0"/>
              <a:t>23.06.2023</a:t>
            </a:fld>
            <a:endParaRPr lang="de-DE"/>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6CCC6-2BE5-4E42-96A4-D1E8E81A3D8E}" type="slidenum">
              <a:rPr lang="de-DE" smtClean="0"/>
              <a:t>‹N°›</a:t>
            </a:fld>
            <a:endParaRPr lang="de-DE"/>
          </a:p>
        </p:txBody>
      </p:sp>
    </p:spTree>
    <p:extLst>
      <p:ext uri="{BB962C8B-B14F-4D97-AF65-F5344CB8AC3E}">
        <p14:creationId xmlns:p14="http://schemas.microsoft.com/office/powerpoint/2010/main" val="3071127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8.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2">
            <a:extLst>
              <a:ext uri="{FF2B5EF4-FFF2-40B4-BE49-F238E27FC236}">
                <a16:creationId xmlns:a16="http://schemas.microsoft.com/office/drawing/2014/main" id="{9E4240EF-EE71-4774-A55F-98F05B9A2FA4}"/>
              </a:ext>
            </a:extLst>
          </p:cNvPr>
          <p:cNvPicPr>
            <a:picLocks noChangeAspect="1"/>
          </p:cNvPicPr>
          <p:nvPr/>
        </p:nvPicPr>
        <p:blipFill>
          <a:blip r:embed="rId2"/>
          <a:stretch>
            <a:fillRect/>
          </a:stretch>
        </p:blipFill>
        <p:spPr>
          <a:xfrm>
            <a:off x="0" y="-56637"/>
            <a:ext cx="12192000" cy="7359202"/>
          </a:xfrm>
          <a:prstGeom prst="rect">
            <a:avLst/>
          </a:prstGeom>
        </p:spPr>
      </p:pic>
      <p:sp>
        <p:nvSpPr>
          <p:cNvPr id="6" name="ZoneTexte 3">
            <a:extLst>
              <a:ext uri="{FF2B5EF4-FFF2-40B4-BE49-F238E27FC236}">
                <a16:creationId xmlns:a16="http://schemas.microsoft.com/office/drawing/2014/main" id="{14814839-D492-45E2-A9AF-D41D2B24250E}"/>
              </a:ext>
            </a:extLst>
          </p:cNvPr>
          <p:cNvSpPr txBox="1"/>
          <p:nvPr/>
        </p:nvSpPr>
        <p:spPr>
          <a:xfrm>
            <a:off x="150479" y="2258971"/>
            <a:ext cx="3759025" cy="224676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b="1" dirty="0">
                <a:solidFill>
                  <a:srgbClr val="4D5767"/>
                </a:solidFill>
                <a:latin typeface="Trebuchet MS"/>
                <a:ea typeface="Cambria"/>
              </a:rPr>
              <a:t>COMITE TECHNIQUE</a:t>
            </a:r>
          </a:p>
          <a:p>
            <a:pPr algn="ctr"/>
            <a:r>
              <a:rPr lang="fr-FR" sz="2800" b="1" dirty="0">
                <a:solidFill>
                  <a:srgbClr val="4D5767"/>
                </a:solidFill>
                <a:latin typeface="Trebuchet MS"/>
                <a:ea typeface="Cambria"/>
                <a:cs typeface="Calibri"/>
              </a:rPr>
              <a:t>du …………………</a:t>
            </a:r>
          </a:p>
          <a:p>
            <a:pPr algn="ctr"/>
            <a:endParaRPr lang="fr-FR" sz="2800" b="1" dirty="0">
              <a:solidFill>
                <a:srgbClr val="4D5767"/>
              </a:solidFill>
              <a:latin typeface="Trebuchet MS"/>
              <a:ea typeface="Cambria"/>
              <a:cs typeface="Calibri"/>
            </a:endParaRPr>
          </a:p>
          <a:p>
            <a:pPr algn="ctr"/>
            <a:r>
              <a:rPr lang="fr-FR" sz="2800" b="1" dirty="0">
                <a:solidFill>
                  <a:srgbClr val="4D5767"/>
                </a:solidFill>
                <a:latin typeface="Trebuchet MS"/>
                <a:ea typeface="Cambria"/>
                <a:cs typeface="Calibri"/>
              </a:rPr>
              <a:t>Commune de</a:t>
            </a:r>
          </a:p>
          <a:p>
            <a:pPr algn="ctr"/>
            <a:r>
              <a:rPr lang="fr-FR" sz="2800" b="1" dirty="0">
                <a:solidFill>
                  <a:srgbClr val="4D5767"/>
                </a:solidFill>
                <a:latin typeface="Trebuchet MS"/>
                <a:ea typeface="Cambria"/>
                <a:cs typeface="Calibri"/>
              </a:rPr>
              <a:t>………………………………….</a:t>
            </a:r>
          </a:p>
        </p:txBody>
      </p:sp>
      <p:pic>
        <p:nvPicPr>
          <p:cNvPr id="4" name="Image 3">
            <a:extLst>
              <a:ext uri="{FF2B5EF4-FFF2-40B4-BE49-F238E27FC236}">
                <a16:creationId xmlns:a16="http://schemas.microsoft.com/office/drawing/2014/main" id="{A46E7762-333F-D846-99BE-3B512AA49D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2627" y="2498685"/>
            <a:ext cx="3040752" cy="1860630"/>
          </a:xfrm>
          <a:prstGeom prst="rect">
            <a:avLst/>
          </a:prstGeom>
        </p:spPr>
      </p:pic>
    </p:spTree>
    <p:extLst>
      <p:ext uri="{BB962C8B-B14F-4D97-AF65-F5344CB8AC3E}">
        <p14:creationId xmlns:p14="http://schemas.microsoft.com/office/powerpoint/2010/main" val="3784089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4">
            <a:extLst>
              <a:ext uri="{FF2B5EF4-FFF2-40B4-BE49-F238E27FC236}">
                <a16:creationId xmlns:a16="http://schemas.microsoft.com/office/drawing/2014/main" id="{ECC1BE53-D108-4043-A755-D6E5ED2213A8}"/>
              </a:ext>
            </a:extLst>
          </p:cNvPr>
          <p:cNvPicPr>
            <a:picLocks noChangeAspect="1"/>
          </p:cNvPicPr>
          <p:nvPr/>
        </p:nvPicPr>
        <p:blipFill>
          <a:blip r:embed="rId2"/>
          <a:stretch>
            <a:fillRect/>
          </a:stretch>
        </p:blipFill>
        <p:spPr>
          <a:xfrm>
            <a:off x="2498" y="6332822"/>
            <a:ext cx="12187004" cy="521158"/>
          </a:xfrm>
          <a:prstGeom prst="rect">
            <a:avLst/>
          </a:prstGeom>
        </p:spPr>
      </p:pic>
      <p:sp>
        <p:nvSpPr>
          <p:cNvPr id="9" name="Ellipse 8">
            <a:extLst>
              <a:ext uri="{FF2B5EF4-FFF2-40B4-BE49-F238E27FC236}">
                <a16:creationId xmlns:a16="http://schemas.microsoft.com/office/drawing/2014/main" id="{E6954872-1768-4687-A9AD-7FD437998983}"/>
              </a:ext>
            </a:extLst>
          </p:cNvPr>
          <p:cNvSpPr/>
          <p:nvPr/>
        </p:nvSpPr>
        <p:spPr>
          <a:xfrm>
            <a:off x="11253084" y="229067"/>
            <a:ext cx="724524" cy="737016"/>
          </a:xfrm>
          <a:prstGeom prst="ellipse">
            <a:avLst/>
          </a:prstGeom>
          <a:solidFill>
            <a:srgbClr val="1EA9B8"/>
          </a:solidFill>
          <a:ln>
            <a:solidFill>
              <a:srgbClr val="1EA9B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2200" b="1" dirty="0">
                <a:latin typeface="Trebuchet MS"/>
                <a:ea typeface="+mn-lt"/>
                <a:cs typeface="Calibri"/>
              </a:rPr>
              <a:t>09</a:t>
            </a:r>
            <a:endParaRPr lang="fr-FR" sz="2200" b="1" dirty="0">
              <a:latin typeface="Trebuchet MS"/>
              <a:ea typeface="+mn-lt"/>
            </a:endParaRPr>
          </a:p>
        </p:txBody>
      </p:sp>
      <p:pic>
        <p:nvPicPr>
          <p:cNvPr id="26" name="Image 25">
            <a:extLst>
              <a:ext uri="{FF2B5EF4-FFF2-40B4-BE49-F238E27FC236}">
                <a16:creationId xmlns:a16="http://schemas.microsoft.com/office/drawing/2014/main" id="{01DCEFE4-24F1-474F-A4D4-C2E130C901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392" y="159600"/>
            <a:ext cx="851709" cy="521159"/>
          </a:xfrm>
          <a:prstGeom prst="rect">
            <a:avLst/>
          </a:prstGeom>
        </p:spPr>
      </p:pic>
      <p:sp>
        <p:nvSpPr>
          <p:cNvPr id="11" name="ZoneTexte 10"/>
          <p:cNvSpPr txBox="1"/>
          <p:nvPr/>
        </p:nvSpPr>
        <p:spPr>
          <a:xfrm>
            <a:off x="865866" y="1232246"/>
            <a:ext cx="10657184" cy="2123658"/>
          </a:xfrm>
          <a:prstGeom prst="rect">
            <a:avLst/>
          </a:prstGeom>
          <a:noFill/>
        </p:spPr>
        <p:txBody>
          <a:bodyPr wrap="square" rtlCol="0">
            <a:spAutoFit/>
          </a:bodyPr>
          <a:lstStyle/>
          <a:p>
            <a:pPr lvl="1">
              <a:buClr>
                <a:srgbClr val="C00000"/>
              </a:buClr>
            </a:pPr>
            <a:endParaRPr lang="fr-FR" sz="2000" b="1" dirty="0">
              <a:solidFill>
                <a:srgbClr val="0070C0"/>
              </a:solidFill>
              <a:latin typeface="Calibri" panose="020F0502020204030204" pitchFamily="34" charset="0"/>
            </a:endParaRPr>
          </a:p>
          <a:p>
            <a:pPr marL="742950" lvl="1" indent="-285750">
              <a:buClr>
                <a:srgbClr val="C00000"/>
              </a:buClr>
              <a:buFont typeface="Wingdings 3" panose="05040102010807070707" pitchFamily="18" charset="2"/>
              <a:buChar char="u"/>
            </a:pPr>
            <a:endParaRPr lang="fr-FR" sz="2000" b="1" dirty="0">
              <a:solidFill>
                <a:srgbClr val="0070C0"/>
              </a:solidFill>
              <a:latin typeface="Calibri" panose="020F0502020204030204" pitchFamily="34" charset="0"/>
            </a:endParaRPr>
          </a:p>
          <a:p>
            <a:pPr marL="742950" lvl="1" indent="-285750">
              <a:buClr>
                <a:srgbClr val="C00000"/>
              </a:buClr>
              <a:buFont typeface="Wingdings 3" panose="05040102010807070707" pitchFamily="18" charset="2"/>
              <a:buChar char="u"/>
            </a:pPr>
            <a:endParaRPr lang="fr-FR" sz="2000" b="1" dirty="0">
              <a:solidFill>
                <a:srgbClr val="0070C0"/>
              </a:solidFill>
              <a:latin typeface="Calibri" panose="020F0502020204030204" pitchFamily="34" charset="0"/>
            </a:endParaRPr>
          </a:p>
          <a:p>
            <a:pPr marL="285750" indent="-285750">
              <a:buClr>
                <a:srgbClr val="C00000"/>
              </a:buClr>
              <a:buFont typeface="Wingdings 3" panose="05040102010807070707" pitchFamily="18" charset="2"/>
              <a:buChar char="u"/>
            </a:pPr>
            <a:endParaRPr lang="fr-FR" sz="2000" b="1" dirty="0">
              <a:solidFill>
                <a:srgbClr val="0070C0"/>
              </a:solidFill>
              <a:latin typeface="Calibri" panose="020F0502020204030204" pitchFamily="34" charset="0"/>
            </a:endParaRPr>
          </a:p>
          <a:p>
            <a:pPr marL="285750" indent="-285750">
              <a:buClr>
                <a:srgbClr val="C00000"/>
              </a:buClr>
              <a:buFont typeface="Wingdings 3" panose="05040102010807070707" pitchFamily="18" charset="2"/>
              <a:buChar char="u"/>
            </a:pPr>
            <a:endParaRPr lang="fr-FR" sz="2000" b="1" dirty="0">
              <a:solidFill>
                <a:srgbClr val="0070C0"/>
              </a:solidFill>
              <a:latin typeface="Calibri" panose="020F0502020204030204" pitchFamily="34" charset="0"/>
            </a:endParaRPr>
          </a:p>
          <a:p>
            <a:pPr marL="742950" lvl="1" indent="-285750">
              <a:buClr>
                <a:srgbClr val="C00000"/>
              </a:buClr>
              <a:buFont typeface="Courier New" panose="02070309020205020404" pitchFamily="49" charset="0"/>
              <a:buChar char="o"/>
            </a:pPr>
            <a:endParaRPr lang="fr-FR" sz="1600" dirty="0">
              <a:latin typeface="Calibri" panose="020F0502020204030204" pitchFamily="34" charset="0"/>
            </a:endParaRPr>
          </a:p>
          <a:p>
            <a:pPr marL="742950" lvl="1" indent="-285750">
              <a:buClr>
                <a:srgbClr val="C00000"/>
              </a:buClr>
              <a:buFont typeface="Courier New" panose="02070309020205020404" pitchFamily="49" charset="0"/>
              <a:buChar char="o"/>
            </a:pPr>
            <a:endParaRPr lang="fr-FR" sz="1600" dirty="0">
              <a:solidFill>
                <a:prstClr val="black"/>
              </a:solidFill>
              <a:latin typeface="Calibri" panose="020F0502020204030204" pitchFamily="34" charset="0"/>
            </a:endParaRPr>
          </a:p>
        </p:txBody>
      </p:sp>
      <p:sp>
        <p:nvSpPr>
          <p:cNvPr id="8" name="ZoneTexte 7"/>
          <p:cNvSpPr txBox="1"/>
          <p:nvPr/>
        </p:nvSpPr>
        <p:spPr>
          <a:xfrm>
            <a:off x="883932" y="846074"/>
            <a:ext cx="10369152" cy="5201424"/>
          </a:xfrm>
          <a:prstGeom prst="rect">
            <a:avLst/>
          </a:prstGeom>
          <a:noFill/>
        </p:spPr>
        <p:txBody>
          <a:bodyPr wrap="square" rtlCol="0">
            <a:spAutoFit/>
          </a:bodyPr>
          <a:lstStyle/>
          <a:p>
            <a:pPr lvl="2">
              <a:buClr>
                <a:srgbClr val="C00000"/>
              </a:buClr>
            </a:pPr>
            <a:endParaRPr lang="fr-FR" sz="1600" b="1" dirty="0">
              <a:solidFill>
                <a:srgbClr val="0070C0"/>
              </a:solidFill>
              <a:latin typeface="Calibri" panose="020F0502020204030204" pitchFamily="34" charset="0"/>
            </a:endParaRPr>
          </a:p>
          <a:p>
            <a:pPr lvl="1">
              <a:buClr>
                <a:srgbClr val="C00000"/>
              </a:buClr>
            </a:pPr>
            <a:r>
              <a:rPr lang="fr-FR" sz="2800" b="1" u="sng" dirty="0">
                <a:solidFill>
                  <a:srgbClr val="9CB95D"/>
                </a:solidFill>
                <a:latin typeface="Calibri" panose="020F0502020204030204" pitchFamily="34" charset="0"/>
              </a:rPr>
              <a:t>Des tarifs proposés </a:t>
            </a:r>
            <a:r>
              <a:rPr lang="fr-FR" sz="2800" b="1" dirty="0">
                <a:solidFill>
                  <a:srgbClr val="9CB95D"/>
                </a:solidFill>
                <a:latin typeface="Calibri" panose="020F0502020204030204" pitchFamily="34" charset="0"/>
              </a:rPr>
              <a:t>:</a:t>
            </a:r>
          </a:p>
          <a:p>
            <a:pPr marL="800100" lvl="1" indent="-342900">
              <a:buClr>
                <a:srgbClr val="E9345D"/>
              </a:buClr>
              <a:buFont typeface="Arial" panose="020B0604020202020204" pitchFamily="34" charset="0"/>
              <a:buChar char="•"/>
            </a:pPr>
            <a:endParaRPr lang="fr-FR" sz="2000" b="1" dirty="0">
              <a:solidFill>
                <a:srgbClr val="4D5767"/>
              </a:solidFill>
              <a:latin typeface="Calibri" panose="020F0502020204030204" pitchFamily="34" charset="0"/>
            </a:endParaRPr>
          </a:p>
          <a:p>
            <a:pPr lvl="2">
              <a:buClr>
                <a:srgbClr val="E9345D"/>
              </a:buClr>
            </a:pPr>
            <a:r>
              <a:rPr lang="fr-FR" sz="2000" u="sng" dirty="0">
                <a:solidFill>
                  <a:srgbClr val="4D5767"/>
                </a:solidFill>
                <a:latin typeface="Calibri" panose="020F0502020204030204" pitchFamily="34" charset="0"/>
              </a:rPr>
              <a:t>Par catégorie :</a:t>
            </a:r>
          </a:p>
          <a:p>
            <a:pPr marL="1257300" lvl="2" indent="-342900">
              <a:buClr>
                <a:srgbClr val="E9345D"/>
              </a:buClr>
              <a:buFont typeface="Arial" panose="020B0604020202020204" pitchFamily="34" charset="0"/>
              <a:buChar char="•"/>
            </a:pPr>
            <a:endParaRPr lang="fr-FR" sz="2000" u="sng" dirty="0">
              <a:solidFill>
                <a:srgbClr val="4D5767"/>
              </a:solidFill>
              <a:latin typeface="Calibri" panose="020F0502020204030204" pitchFamily="34" charset="0"/>
            </a:endParaRPr>
          </a:p>
          <a:p>
            <a:pPr marL="1714500" lvl="3" indent="-342900">
              <a:buClr>
                <a:srgbClr val="9CB95D"/>
              </a:buClr>
              <a:buFont typeface="Arial" panose="020B0604020202020204" pitchFamily="34" charset="0"/>
              <a:buChar char="•"/>
            </a:pPr>
            <a:r>
              <a:rPr lang="fr-FR" sz="2000" dirty="0">
                <a:solidFill>
                  <a:srgbClr val="4D5767"/>
                </a:solidFill>
                <a:latin typeface="Calibri" panose="020F0502020204030204" pitchFamily="34" charset="0"/>
              </a:rPr>
              <a:t>Jeunes actifs jusqu’à 35 ans</a:t>
            </a:r>
          </a:p>
          <a:p>
            <a:pPr marL="1714500" lvl="3" indent="-342900">
              <a:buClr>
                <a:srgbClr val="9CB95D"/>
              </a:buClr>
              <a:buFont typeface="Arial" panose="020B0604020202020204" pitchFamily="34" charset="0"/>
              <a:buChar char="•"/>
            </a:pPr>
            <a:r>
              <a:rPr lang="fr-FR" sz="2000" dirty="0">
                <a:solidFill>
                  <a:srgbClr val="4D5767"/>
                </a:solidFill>
                <a:latin typeface="Calibri" panose="020F0502020204030204" pitchFamily="34" charset="0"/>
              </a:rPr>
              <a:t>Actifs de plus de 35 ans </a:t>
            </a:r>
          </a:p>
          <a:p>
            <a:pPr marL="1714500" lvl="3" indent="-342900">
              <a:buClr>
                <a:srgbClr val="9CB95D"/>
              </a:buClr>
              <a:buFont typeface="Arial" panose="020B0604020202020204" pitchFamily="34" charset="0"/>
              <a:buChar char="•"/>
            </a:pPr>
            <a:r>
              <a:rPr lang="fr-FR" sz="2000" dirty="0">
                <a:solidFill>
                  <a:srgbClr val="4D5767"/>
                </a:solidFill>
                <a:latin typeface="Calibri" panose="020F0502020204030204" pitchFamily="34" charset="0"/>
              </a:rPr>
              <a:t>Retraités (ces derniers ne seront pas éligibles à l’aide employeur)</a:t>
            </a:r>
          </a:p>
          <a:p>
            <a:pPr marL="1714500" lvl="3" indent="-342900">
              <a:buClr>
                <a:srgbClr val="E9345D"/>
              </a:buClr>
              <a:buFont typeface="Arial" panose="020B0604020202020204" pitchFamily="34" charset="0"/>
              <a:buChar char="•"/>
            </a:pPr>
            <a:endParaRPr lang="fr-FR" sz="2000" u="sng" dirty="0">
              <a:solidFill>
                <a:schemeClr val="tx2"/>
              </a:solidFill>
              <a:latin typeface="Calibri" panose="020F0502020204030204" pitchFamily="34" charset="0"/>
            </a:endParaRPr>
          </a:p>
          <a:p>
            <a:pPr lvl="2">
              <a:buClr>
                <a:srgbClr val="E9345D"/>
              </a:buClr>
            </a:pPr>
            <a:r>
              <a:rPr lang="fr-FR" sz="2000" u="sng" dirty="0">
                <a:solidFill>
                  <a:srgbClr val="4D5767"/>
                </a:solidFill>
                <a:latin typeface="Calibri" panose="020F0502020204030204" pitchFamily="34" charset="0"/>
              </a:rPr>
              <a:t>Par composition familiale :</a:t>
            </a:r>
          </a:p>
          <a:p>
            <a:pPr marL="1257300" lvl="2" indent="-342900">
              <a:buClr>
                <a:srgbClr val="E9345D"/>
              </a:buClr>
              <a:buFont typeface="Arial" panose="020B0604020202020204" pitchFamily="34" charset="0"/>
              <a:buChar char="•"/>
            </a:pPr>
            <a:endParaRPr lang="fr-FR" sz="2000" u="sng" dirty="0">
              <a:solidFill>
                <a:srgbClr val="4D5767"/>
              </a:solidFill>
              <a:latin typeface="Calibri" panose="020F0502020204030204" pitchFamily="34" charset="0"/>
            </a:endParaRPr>
          </a:p>
          <a:p>
            <a:pPr marL="1714500" lvl="3" indent="-342900">
              <a:buClr>
                <a:srgbClr val="9CB95D"/>
              </a:buClr>
              <a:buFont typeface="Arial" panose="020B0604020202020204" pitchFamily="34" charset="0"/>
              <a:buChar char="•"/>
            </a:pPr>
            <a:r>
              <a:rPr lang="fr-FR" sz="2000" dirty="0">
                <a:solidFill>
                  <a:srgbClr val="4D5767"/>
                </a:solidFill>
                <a:latin typeface="Calibri" panose="020F0502020204030204" pitchFamily="34" charset="0"/>
              </a:rPr>
              <a:t>Cotisation par personne protégée (adulte) </a:t>
            </a:r>
          </a:p>
          <a:p>
            <a:pPr marL="1714500" lvl="3" indent="-342900">
              <a:buClr>
                <a:srgbClr val="9CB95D"/>
              </a:buClr>
              <a:buFont typeface="Arial" panose="020B0604020202020204" pitchFamily="34" charset="0"/>
              <a:buChar char="•"/>
            </a:pPr>
            <a:r>
              <a:rPr lang="fr-FR" sz="2000" dirty="0">
                <a:solidFill>
                  <a:srgbClr val="4D5767"/>
                </a:solidFill>
                <a:latin typeface="Calibri" panose="020F0502020204030204" pitchFamily="34" charset="0"/>
              </a:rPr>
              <a:t>Cotisation par enfant à charge, étant précisé que les cotisations enfants ne pourront pas dépasser 55% maximum de la cotisation adulte </a:t>
            </a:r>
          </a:p>
          <a:p>
            <a:pPr marL="285750" indent="-285750">
              <a:buClr>
                <a:srgbClr val="C00000"/>
              </a:buClr>
              <a:buFont typeface="Symbol" panose="05050102010706020507" pitchFamily="18" charset="2"/>
              <a:buChar char="Þ"/>
            </a:pPr>
            <a:endParaRPr lang="fr-FR" sz="1600" dirty="0">
              <a:solidFill>
                <a:prstClr val="black"/>
              </a:solidFill>
              <a:latin typeface="Calibri" panose="020F0502020204030204" pitchFamily="34" charset="0"/>
            </a:endParaRPr>
          </a:p>
          <a:p>
            <a:pPr marL="742950" lvl="1" indent="-285750">
              <a:buClr>
                <a:srgbClr val="C00000"/>
              </a:buClr>
              <a:buFont typeface="Courier New" panose="02070309020205020404" pitchFamily="49" charset="0"/>
              <a:buChar char="o"/>
            </a:pPr>
            <a:endParaRPr lang="fr-FR" sz="1600" dirty="0">
              <a:solidFill>
                <a:prstClr val="black"/>
              </a:solidFill>
              <a:latin typeface="Calibri" panose="020F0502020204030204" pitchFamily="34" charset="0"/>
            </a:endParaRPr>
          </a:p>
          <a:p>
            <a:pPr marL="285750" indent="-285750">
              <a:buFont typeface="Courier New" panose="02070309020205020404" pitchFamily="49" charset="0"/>
              <a:buChar char="o"/>
            </a:pPr>
            <a:endParaRPr lang="fr-FR" sz="1600" dirty="0">
              <a:solidFill>
                <a:prstClr val="black"/>
              </a:solidFill>
            </a:endParaRPr>
          </a:p>
        </p:txBody>
      </p:sp>
    </p:spTree>
    <p:extLst>
      <p:ext uri="{BB962C8B-B14F-4D97-AF65-F5344CB8AC3E}">
        <p14:creationId xmlns:p14="http://schemas.microsoft.com/office/powerpoint/2010/main" val="1321955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4">
            <a:extLst>
              <a:ext uri="{FF2B5EF4-FFF2-40B4-BE49-F238E27FC236}">
                <a16:creationId xmlns:a16="http://schemas.microsoft.com/office/drawing/2014/main" id="{ECC1BE53-D108-4043-A755-D6E5ED2213A8}"/>
              </a:ext>
            </a:extLst>
          </p:cNvPr>
          <p:cNvPicPr>
            <a:picLocks noChangeAspect="1"/>
          </p:cNvPicPr>
          <p:nvPr/>
        </p:nvPicPr>
        <p:blipFill>
          <a:blip r:embed="rId2"/>
          <a:stretch>
            <a:fillRect/>
          </a:stretch>
        </p:blipFill>
        <p:spPr>
          <a:xfrm>
            <a:off x="2498" y="6332822"/>
            <a:ext cx="12187004" cy="521158"/>
          </a:xfrm>
          <a:prstGeom prst="rect">
            <a:avLst/>
          </a:prstGeom>
        </p:spPr>
      </p:pic>
      <p:sp>
        <p:nvSpPr>
          <p:cNvPr id="9" name="Ellipse 8">
            <a:extLst>
              <a:ext uri="{FF2B5EF4-FFF2-40B4-BE49-F238E27FC236}">
                <a16:creationId xmlns:a16="http://schemas.microsoft.com/office/drawing/2014/main" id="{E6954872-1768-4687-A9AD-7FD437998983}"/>
              </a:ext>
            </a:extLst>
          </p:cNvPr>
          <p:cNvSpPr/>
          <p:nvPr/>
        </p:nvSpPr>
        <p:spPr>
          <a:xfrm>
            <a:off x="11253084" y="229067"/>
            <a:ext cx="724524" cy="737016"/>
          </a:xfrm>
          <a:prstGeom prst="ellipse">
            <a:avLst/>
          </a:prstGeom>
          <a:solidFill>
            <a:srgbClr val="1EA9B8"/>
          </a:solidFill>
          <a:ln>
            <a:solidFill>
              <a:srgbClr val="1EA9B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2200" b="1" dirty="0">
                <a:latin typeface="Trebuchet MS"/>
                <a:ea typeface="+mn-lt"/>
                <a:cs typeface="Calibri"/>
              </a:rPr>
              <a:t>10</a:t>
            </a:r>
            <a:endParaRPr lang="fr-FR" sz="2200" b="1" dirty="0">
              <a:latin typeface="Trebuchet MS"/>
              <a:ea typeface="+mn-lt"/>
            </a:endParaRPr>
          </a:p>
        </p:txBody>
      </p:sp>
      <p:pic>
        <p:nvPicPr>
          <p:cNvPr id="26" name="Image 25">
            <a:extLst>
              <a:ext uri="{FF2B5EF4-FFF2-40B4-BE49-F238E27FC236}">
                <a16:creationId xmlns:a16="http://schemas.microsoft.com/office/drawing/2014/main" id="{01DCEFE4-24F1-474F-A4D4-C2E130C901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392" y="159600"/>
            <a:ext cx="851709" cy="521159"/>
          </a:xfrm>
          <a:prstGeom prst="rect">
            <a:avLst/>
          </a:prstGeom>
        </p:spPr>
      </p:pic>
      <p:sp>
        <p:nvSpPr>
          <p:cNvPr id="11" name="ZoneTexte 10"/>
          <p:cNvSpPr txBox="1"/>
          <p:nvPr/>
        </p:nvSpPr>
        <p:spPr>
          <a:xfrm>
            <a:off x="865866" y="1232246"/>
            <a:ext cx="10657184" cy="2123658"/>
          </a:xfrm>
          <a:prstGeom prst="rect">
            <a:avLst/>
          </a:prstGeom>
          <a:noFill/>
        </p:spPr>
        <p:txBody>
          <a:bodyPr wrap="square" rtlCol="0">
            <a:spAutoFit/>
          </a:bodyPr>
          <a:lstStyle/>
          <a:p>
            <a:pPr lvl="1">
              <a:buClr>
                <a:srgbClr val="C00000"/>
              </a:buClr>
            </a:pPr>
            <a:endParaRPr lang="fr-FR" sz="2000" b="1" dirty="0">
              <a:solidFill>
                <a:srgbClr val="0070C0"/>
              </a:solidFill>
              <a:latin typeface="Calibri" panose="020F0502020204030204" pitchFamily="34" charset="0"/>
            </a:endParaRPr>
          </a:p>
          <a:p>
            <a:pPr marL="742950" lvl="1" indent="-285750">
              <a:buClr>
                <a:srgbClr val="C00000"/>
              </a:buClr>
              <a:buFont typeface="Wingdings 3" panose="05040102010807070707" pitchFamily="18" charset="2"/>
              <a:buChar char="u"/>
            </a:pPr>
            <a:endParaRPr lang="fr-FR" sz="2000" b="1" dirty="0">
              <a:solidFill>
                <a:srgbClr val="0070C0"/>
              </a:solidFill>
              <a:latin typeface="Calibri" panose="020F0502020204030204" pitchFamily="34" charset="0"/>
            </a:endParaRPr>
          </a:p>
          <a:p>
            <a:pPr marL="742950" lvl="1" indent="-285750">
              <a:buClr>
                <a:srgbClr val="C00000"/>
              </a:buClr>
              <a:buFont typeface="Wingdings 3" panose="05040102010807070707" pitchFamily="18" charset="2"/>
              <a:buChar char="u"/>
            </a:pPr>
            <a:endParaRPr lang="fr-FR" sz="2000" b="1" dirty="0">
              <a:solidFill>
                <a:srgbClr val="0070C0"/>
              </a:solidFill>
              <a:latin typeface="Calibri" panose="020F0502020204030204" pitchFamily="34" charset="0"/>
            </a:endParaRPr>
          </a:p>
          <a:p>
            <a:pPr marL="285750" indent="-285750">
              <a:buClr>
                <a:srgbClr val="C00000"/>
              </a:buClr>
              <a:buFont typeface="Wingdings 3" panose="05040102010807070707" pitchFamily="18" charset="2"/>
              <a:buChar char="u"/>
            </a:pPr>
            <a:endParaRPr lang="fr-FR" sz="2000" b="1" dirty="0">
              <a:solidFill>
                <a:srgbClr val="0070C0"/>
              </a:solidFill>
              <a:latin typeface="Calibri" panose="020F0502020204030204" pitchFamily="34" charset="0"/>
            </a:endParaRPr>
          </a:p>
          <a:p>
            <a:pPr marL="285750" indent="-285750">
              <a:buClr>
                <a:srgbClr val="C00000"/>
              </a:buClr>
              <a:buFont typeface="Wingdings 3" panose="05040102010807070707" pitchFamily="18" charset="2"/>
              <a:buChar char="u"/>
            </a:pPr>
            <a:endParaRPr lang="fr-FR" sz="2000" b="1" dirty="0">
              <a:solidFill>
                <a:srgbClr val="0070C0"/>
              </a:solidFill>
              <a:latin typeface="Calibri" panose="020F0502020204030204" pitchFamily="34" charset="0"/>
            </a:endParaRPr>
          </a:p>
          <a:p>
            <a:pPr marL="742950" lvl="1" indent="-285750">
              <a:buClr>
                <a:srgbClr val="C00000"/>
              </a:buClr>
              <a:buFont typeface="Courier New" panose="02070309020205020404" pitchFamily="49" charset="0"/>
              <a:buChar char="o"/>
            </a:pPr>
            <a:endParaRPr lang="fr-FR" sz="1600" dirty="0">
              <a:latin typeface="Calibri" panose="020F0502020204030204" pitchFamily="34" charset="0"/>
            </a:endParaRPr>
          </a:p>
          <a:p>
            <a:pPr marL="742950" lvl="1" indent="-285750">
              <a:buClr>
                <a:srgbClr val="C00000"/>
              </a:buClr>
              <a:buFont typeface="Courier New" panose="02070309020205020404" pitchFamily="49" charset="0"/>
              <a:buChar char="o"/>
            </a:pPr>
            <a:endParaRPr lang="fr-FR" sz="1600" dirty="0">
              <a:solidFill>
                <a:prstClr val="black"/>
              </a:solidFill>
              <a:latin typeface="Calibri" panose="020F0502020204030204" pitchFamily="34" charset="0"/>
            </a:endParaRPr>
          </a:p>
        </p:txBody>
      </p:sp>
      <p:sp>
        <p:nvSpPr>
          <p:cNvPr id="10" name="ZoneTexte 9">
            <a:extLst>
              <a:ext uri="{FF2B5EF4-FFF2-40B4-BE49-F238E27FC236}">
                <a16:creationId xmlns:a16="http://schemas.microsoft.com/office/drawing/2014/main" id="{329F15C1-BF40-3989-5C3F-532B3E81E42E}"/>
              </a:ext>
            </a:extLst>
          </p:cNvPr>
          <p:cNvSpPr txBox="1"/>
          <p:nvPr/>
        </p:nvSpPr>
        <p:spPr>
          <a:xfrm>
            <a:off x="1726392" y="870504"/>
            <a:ext cx="8302227" cy="523220"/>
          </a:xfrm>
          <a:prstGeom prst="rect">
            <a:avLst/>
          </a:prstGeom>
          <a:noFill/>
        </p:spPr>
        <p:txBody>
          <a:bodyPr wrap="square">
            <a:spAutoFit/>
          </a:bodyPr>
          <a:lstStyle/>
          <a:p>
            <a:pPr>
              <a:buClr>
                <a:srgbClr val="C00000"/>
              </a:buClr>
            </a:pPr>
            <a:r>
              <a:rPr lang="fr-FR" sz="2800" b="1" dirty="0">
                <a:solidFill>
                  <a:srgbClr val="9CB95D"/>
                </a:solidFill>
                <a:latin typeface="Calibri" panose="020F0502020204030204" pitchFamily="34" charset="0"/>
              </a:rPr>
              <a:t>Simulation en santé (par mois et hors participation) :</a:t>
            </a:r>
          </a:p>
        </p:txBody>
      </p:sp>
      <p:sp>
        <p:nvSpPr>
          <p:cNvPr id="12" name="Rectangle : avec coin arrondi 4">
            <a:extLst>
              <a:ext uri="{FF2B5EF4-FFF2-40B4-BE49-F238E27FC236}">
                <a16:creationId xmlns:a16="http://schemas.microsoft.com/office/drawing/2014/main" id="{CA85D28C-681C-C979-F6DA-6EEFB6C7EC9A}"/>
              </a:ext>
            </a:extLst>
          </p:cNvPr>
          <p:cNvSpPr/>
          <p:nvPr/>
        </p:nvSpPr>
        <p:spPr>
          <a:xfrm>
            <a:off x="1790800" y="1734354"/>
            <a:ext cx="2376264" cy="792088"/>
          </a:xfrm>
          <a:prstGeom prst="round1Rect">
            <a:avLst/>
          </a:prstGeom>
          <a:solidFill>
            <a:srgbClr val="5D5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 avec coin arrondi 5">
            <a:extLst>
              <a:ext uri="{FF2B5EF4-FFF2-40B4-BE49-F238E27FC236}">
                <a16:creationId xmlns:a16="http://schemas.microsoft.com/office/drawing/2014/main" id="{B5938586-153B-FF03-C0FB-C729FB86100F}"/>
              </a:ext>
            </a:extLst>
          </p:cNvPr>
          <p:cNvSpPr/>
          <p:nvPr/>
        </p:nvSpPr>
        <p:spPr>
          <a:xfrm>
            <a:off x="4786040" y="1744048"/>
            <a:ext cx="2376264" cy="792088"/>
          </a:xfrm>
          <a:prstGeom prst="round1Rect">
            <a:avLst/>
          </a:prstGeom>
          <a:solidFill>
            <a:srgbClr val="1EA9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5"/>
              </a:solidFill>
            </a:endParaRPr>
          </a:p>
        </p:txBody>
      </p:sp>
      <p:sp>
        <p:nvSpPr>
          <p:cNvPr id="15" name="Rectangle : avec coin arrondi 6">
            <a:extLst>
              <a:ext uri="{FF2B5EF4-FFF2-40B4-BE49-F238E27FC236}">
                <a16:creationId xmlns:a16="http://schemas.microsoft.com/office/drawing/2014/main" id="{546B76AE-7311-3E6D-1C22-0EDFBBB242DB}"/>
              </a:ext>
            </a:extLst>
          </p:cNvPr>
          <p:cNvSpPr/>
          <p:nvPr/>
        </p:nvSpPr>
        <p:spPr>
          <a:xfrm>
            <a:off x="7896200" y="1766207"/>
            <a:ext cx="2376264" cy="792088"/>
          </a:xfrm>
          <a:prstGeom prst="round1Rect">
            <a:avLst/>
          </a:prstGeom>
          <a:solidFill>
            <a:srgbClr val="EA5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73A3482E-9062-B1B0-E00E-0CD8C01AD647}"/>
              </a:ext>
            </a:extLst>
          </p:cNvPr>
          <p:cNvSpPr txBox="1"/>
          <p:nvPr/>
        </p:nvSpPr>
        <p:spPr>
          <a:xfrm>
            <a:off x="2264370" y="1766207"/>
            <a:ext cx="1224136" cy="707886"/>
          </a:xfrm>
          <a:prstGeom prst="rect">
            <a:avLst/>
          </a:prstGeom>
          <a:noFill/>
        </p:spPr>
        <p:txBody>
          <a:bodyPr wrap="square" rtlCol="0">
            <a:spAutoFit/>
          </a:bodyPr>
          <a:lstStyle/>
          <a:p>
            <a:pPr algn="ctr"/>
            <a:r>
              <a:rPr lang="fr-FR" sz="2000" b="1" dirty="0">
                <a:solidFill>
                  <a:schemeClr val="bg1"/>
                </a:solidFill>
              </a:rPr>
              <a:t>Formule </a:t>
            </a:r>
          </a:p>
          <a:p>
            <a:pPr algn="ctr"/>
            <a:r>
              <a:rPr lang="fr-FR" sz="2000" b="1" dirty="0">
                <a:solidFill>
                  <a:schemeClr val="bg1"/>
                </a:solidFill>
              </a:rPr>
              <a:t>sécurité</a:t>
            </a:r>
          </a:p>
        </p:txBody>
      </p:sp>
      <p:sp>
        <p:nvSpPr>
          <p:cNvPr id="18" name="ZoneTexte 17">
            <a:extLst>
              <a:ext uri="{FF2B5EF4-FFF2-40B4-BE49-F238E27FC236}">
                <a16:creationId xmlns:a16="http://schemas.microsoft.com/office/drawing/2014/main" id="{4341C659-E65B-1A4A-7AF1-0792EDCFDE46}"/>
              </a:ext>
            </a:extLst>
          </p:cNvPr>
          <p:cNvSpPr txBox="1"/>
          <p:nvPr/>
        </p:nvSpPr>
        <p:spPr>
          <a:xfrm>
            <a:off x="5305376" y="1793825"/>
            <a:ext cx="1309960" cy="707886"/>
          </a:xfrm>
          <a:prstGeom prst="rect">
            <a:avLst/>
          </a:prstGeom>
          <a:noFill/>
        </p:spPr>
        <p:txBody>
          <a:bodyPr wrap="square" rtlCol="0">
            <a:spAutoFit/>
          </a:bodyPr>
          <a:lstStyle/>
          <a:p>
            <a:pPr algn="ctr"/>
            <a:r>
              <a:rPr lang="fr-FR" sz="2000" b="1" dirty="0">
                <a:solidFill>
                  <a:schemeClr val="bg1"/>
                </a:solidFill>
              </a:rPr>
              <a:t>Formule </a:t>
            </a:r>
          </a:p>
          <a:p>
            <a:pPr algn="ctr"/>
            <a:r>
              <a:rPr lang="fr-FR" sz="2000" b="1" dirty="0">
                <a:solidFill>
                  <a:schemeClr val="bg1"/>
                </a:solidFill>
              </a:rPr>
              <a:t>Essentielle</a:t>
            </a:r>
          </a:p>
        </p:txBody>
      </p:sp>
      <p:sp>
        <p:nvSpPr>
          <p:cNvPr id="19" name="ZoneTexte 18">
            <a:extLst>
              <a:ext uri="{FF2B5EF4-FFF2-40B4-BE49-F238E27FC236}">
                <a16:creationId xmlns:a16="http://schemas.microsoft.com/office/drawing/2014/main" id="{C2A8BBA5-AEF8-F8DF-97E8-77B63AEA4E62}"/>
              </a:ext>
            </a:extLst>
          </p:cNvPr>
          <p:cNvSpPr txBox="1"/>
          <p:nvPr/>
        </p:nvSpPr>
        <p:spPr>
          <a:xfrm>
            <a:off x="8379192" y="1825974"/>
            <a:ext cx="1296144" cy="707886"/>
          </a:xfrm>
          <a:prstGeom prst="rect">
            <a:avLst/>
          </a:prstGeom>
          <a:noFill/>
        </p:spPr>
        <p:txBody>
          <a:bodyPr wrap="square" rtlCol="0">
            <a:spAutoFit/>
          </a:bodyPr>
          <a:lstStyle/>
          <a:p>
            <a:pPr algn="ctr"/>
            <a:r>
              <a:rPr lang="fr-FR" sz="2000" b="1" dirty="0">
                <a:solidFill>
                  <a:schemeClr val="bg1"/>
                </a:solidFill>
              </a:rPr>
              <a:t>Formule </a:t>
            </a:r>
          </a:p>
          <a:p>
            <a:pPr algn="ctr"/>
            <a:r>
              <a:rPr lang="fr-FR" sz="2000" b="1" dirty="0">
                <a:solidFill>
                  <a:schemeClr val="bg1"/>
                </a:solidFill>
              </a:rPr>
              <a:t>Renforcée</a:t>
            </a:r>
          </a:p>
        </p:txBody>
      </p:sp>
      <p:sp>
        <p:nvSpPr>
          <p:cNvPr id="20" name="Rectangle : coins arrondis 12">
            <a:extLst>
              <a:ext uri="{FF2B5EF4-FFF2-40B4-BE49-F238E27FC236}">
                <a16:creationId xmlns:a16="http://schemas.microsoft.com/office/drawing/2014/main" id="{BCD196F4-FFAF-F23A-6C84-85D8FFB9BE43}"/>
              </a:ext>
            </a:extLst>
          </p:cNvPr>
          <p:cNvSpPr/>
          <p:nvPr/>
        </p:nvSpPr>
        <p:spPr>
          <a:xfrm>
            <a:off x="1768462" y="2846576"/>
            <a:ext cx="8524576" cy="21602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a:extLst>
              <a:ext uri="{FF2B5EF4-FFF2-40B4-BE49-F238E27FC236}">
                <a16:creationId xmlns:a16="http://schemas.microsoft.com/office/drawing/2014/main" id="{937F1F57-591B-1351-EF52-8F81050A7461}"/>
              </a:ext>
            </a:extLst>
          </p:cNvPr>
          <p:cNvSpPr txBox="1"/>
          <p:nvPr/>
        </p:nvSpPr>
        <p:spPr>
          <a:xfrm>
            <a:off x="4758408" y="2813259"/>
            <a:ext cx="2403896" cy="307777"/>
          </a:xfrm>
          <a:prstGeom prst="rect">
            <a:avLst/>
          </a:prstGeom>
          <a:noFill/>
        </p:spPr>
        <p:txBody>
          <a:bodyPr wrap="square" rtlCol="0">
            <a:spAutoFit/>
          </a:bodyPr>
          <a:lstStyle/>
          <a:p>
            <a:pPr algn="ctr"/>
            <a:r>
              <a:rPr lang="fr-FR" sz="1400" b="1" dirty="0">
                <a:solidFill>
                  <a:srgbClr val="5D5D5D"/>
                </a:solidFill>
              </a:rPr>
              <a:t>JEUNE ACTIF JUSQU’À 35 ANS</a:t>
            </a:r>
          </a:p>
        </p:txBody>
      </p:sp>
      <p:sp>
        <p:nvSpPr>
          <p:cNvPr id="22" name="ZoneTexte 21">
            <a:extLst>
              <a:ext uri="{FF2B5EF4-FFF2-40B4-BE49-F238E27FC236}">
                <a16:creationId xmlns:a16="http://schemas.microsoft.com/office/drawing/2014/main" id="{7FD52B46-CEC3-20E8-5419-BB4A39E88114}"/>
              </a:ext>
            </a:extLst>
          </p:cNvPr>
          <p:cNvSpPr txBox="1"/>
          <p:nvPr/>
        </p:nvSpPr>
        <p:spPr>
          <a:xfrm>
            <a:off x="2467968" y="3166206"/>
            <a:ext cx="936104" cy="369332"/>
          </a:xfrm>
          <a:prstGeom prst="rect">
            <a:avLst/>
          </a:prstGeom>
          <a:noFill/>
        </p:spPr>
        <p:txBody>
          <a:bodyPr wrap="square" rtlCol="0">
            <a:spAutoFit/>
          </a:bodyPr>
          <a:lstStyle/>
          <a:p>
            <a:r>
              <a:rPr lang="fr-FR" b="1" dirty="0">
                <a:solidFill>
                  <a:srgbClr val="5D5D5D"/>
                </a:solidFill>
              </a:rPr>
              <a:t>20,74</a:t>
            </a:r>
            <a:r>
              <a:rPr lang="fr-FR" b="1" i="0" dirty="0">
                <a:solidFill>
                  <a:srgbClr val="5D5D5D"/>
                </a:solidFill>
                <a:effectLst/>
              </a:rPr>
              <a:t>€</a:t>
            </a:r>
            <a:endParaRPr lang="fr-FR" b="1" dirty="0">
              <a:solidFill>
                <a:srgbClr val="5D5D5D"/>
              </a:solidFill>
            </a:endParaRPr>
          </a:p>
        </p:txBody>
      </p:sp>
      <p:sp>
        <p:nvSpPr>
          <p:cNvPr id="23" name="ZoneTexte 22">
            <a:extLst>
              <a:ext uri="{FF2B5EF4-FFF2-40B4-BE49-F238E27FC236}">
                <a16:creationId xmlns:a16="http://schemas.microsoft.com/office/drawing/2014/main" id="{168F4099-E7A4-BF97-31FA-C70E8C680BC9}"/>
              </a:ext>
            </a:extLst>
          </p:cNvPr>
          <p:cNvSpPr txBox="1"/>
          <p:nvPr/>
        </p:nvSpPr>
        <p:spPr>
          <a:xfrm>
            <a:off x="5588170" y="3143723"/>
            <a:ext cx="936104" cy="369332"/>
          </a:xfrm>
          <a:prstGeom prst="rect">
            <a:avLst/>
          </a:prstGeom>
          <a:noFill/>
        </p:spPr>
        <p:txBody>
          <a:bodyPr wrap="square" rtlCol="0">
            <a:spAutoFit/>
          </a:bodyPr>
          <a:lstStyle/>
          <a:p>
            <a:r>
              <a:rPr lang="fr-FR" b="1" dirty="0">
                <a:solidFill>
                  <a:srgbClr val="5D5D5D"/>
                </a:solidFill>
              </a:rPr>
              <a:t>30,17</a:t>
            </a:r>
            <a:r>
              <a:rPr lang="fr-FR" b="1" i="0" dirty="0">
                <a:solidFill>
                  <a:srgbClr val="5D5D5D"/>
                </a:solidFill>
                <a:effectLst/>
              </a:rPr>
              <a:t>€</a:t>
            </a:r>
            <a:endParaRPr lang="fr-FR" b="1" dirty="0">
              <a:solidFill>
                <a:srgbClr val="5D5D5D"/>
              </a:solidFill>
            </a:endParaRPr>
          </a:p>
        </p:txBody>
      </p:sp>
      <p:sp>
        <p:nvSpPr>
          <p:cNvPr id="24" name="ZoneTexte 23">
            <a:extLst>
              <a:ext uri="{FF2B5EF4-FFF2-40B4-BE49-F238E27FC236}">
                <a16:creationId xmlns:a16="http://schemas.microsoft.com/office/drawing/2014/main" id="{03FE0CF6-E084-AF7D-3554-DF89A280FFB2}"/>
              </a:ext>
            </a:extLst>
          </p:cNvPr>
          <p:cNvSpPr txBox="1"/>
          <p:nvPr/>
        </p:nvSpPr>
        <p:spPr>
          <a:xfrm>
            <a:off x="8622848" y="3158812"/>
            <a:ext cx="936104" cy="369332"/>
          </a:xfrm>
          <a:prstGeom prst="rect">
            <a:avLst/>
          </a:prstGeom>
          <a:noFill/>
        </p:spPr>
        <p:txBody>
          <a:bodyPr wrap="square" rtlCol="0">
            <a:spAutoFit/>
          </a:bodyPr>
          <a:lstStyle/>
          <a:p>
            <a:r>
              <a:rPr lang="fr-FR" b="1" dirty="0">
                <a:solidFill>
                  <a:srgbClr val="5D5D5D"/>
                </a:solidFill>
              </a:rPr>
              <a:t>36,25</a:t>
            </a:r>
            <a:r>
              <a:rPr lang="fr-FR" b="1" i="0" dirty="0">
                <a:solidFill>
                  <a:srgbClr val="5D5D5D"/>
                </a:solidFill>
                <a:effectLst/>
              </a:rPr>
              <a:t>€</a:t>
            </a:r>
            <a:endParaRPr lang="fr-FR" b="1" dirty="0">
              <a:solidFill>
                <a:srgbClr val="5D5D5D"/>
              </a:solidFill>
            </a:endParaRPr>
          </a:p>
        </p:txBody>
      </p:sp>
      <p:sp>
        <p:nvSpPr>
          <p:cNvPr id="25" name="Rectangle : coins arrondis 10">
            <a:extLst>
              <a:ext uri="{FF2B5EF4-FFF2-40B4-BE49-F238E27FC236}">
                <a16:creationId xmlns:a16="http://schemas.microsoft.com/office/drawing/2014/main" id="{2856C326-CE0C-8702-B236-6A3F743FD715}"/>
              </a:ext>
            </a:extLst>
          </p:cNvPr>
          <p:cNvSpPr/>
          <p:nvPr/>
        </p:nvSpPr>
        <p:spPr>
          <a:xfrm>
            <a:off x="1747888" y="3633027"/>
            <a:ext cx="8524576" cy="21602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a:extLst>
              <a:ext uri="{FF2B5EF4-FFF2-40B4-BE49-F238E27FC236}">
                <a16:creationId xmlns:a16="http://schemas.microsoft.com/office/drawing/2014/main" id="{BE24AAB0-7183-C8A8-87E6-996418BCC3F8}"/>
              </a:ext>
            </a:extLst>
          </p:cNvPr>
          <p:cNvSpPr txBox="1"/>
          <p:nvPr/>
        </p:nvSpPr>
        <p:spPr>
          <a:xfrm>
            <a:off x="4758408" y="3583611"/>
            <a:ext cx="2403896" cy="307777"/>
          </a:xfrm>
          <a:prstGeom prst="rect">
            <a:avLst/>
          </a:prstGeom>
          <a:noFill/>
        </p:spPr>
        <p:txBody>
          <a:bodyPr wrap="square" rtlCol="0">
            <a:spAutoFit/>
          </a:bodyPr>
          <a:lstStyle/>
          <a:p>
            <a:pPr algn="ctr"/>
            <a:r>
              <a:rPr lang="fr-FR" sz="1400" b="1" dirty="0">
                <a:solidFill>
                  <a:srgbClr val="5D5D5D"/>
                </a:solidFill>
              </a:rPr>
              <a:t>ACTIF DE PLUS DE 35 ANS</a:t>
            </a:r>
          </a:p>
        </p:txBody>
      </p:sp>
      <p:sp>
        <p:nvSpPr>
          <p:cNvPr id="28" name="ZoneTexte 27">
            <a:extLst>
              <a:ext uri="{FF2B5EF4-FFF2-40B4-BE49-F238E27FC236}">
                <a16:creationId xmlns:a16="http://schemas.microsoft.com/office/drawing/2014/main" id="{CED1F3E5-AA3B-89EB-DD10-F4F72A24EAD7}"/>
              </a:ext>
            </a:extLst>
          </p:cNvPr>
          <p:cNvSpPr txBox="1"/>
          <p:nvPr/>
        </p:nvSpPr>
        <p:spPr>
          <a:xfrm>
            <a:off x="2467968" y="3913800"/>
            <a:ext cx="936104" cy="369332"/>
          </a:xfrm>
          <a:prstGeom prst="rect">
            <a:avLst/>
          </a:prstGeom>
          <a:noFill/>
        </p:spPr>
        <p:txBody>
          <a:bodyPr wrap="square" rtlCol="0">
            <a:spAutoFit/>
          </a:bodyPr>
          <a:lstStyle/>
          <a:p>
            <a:r>
              <a:rPr lang="fr-FR" b="1" dirty="0">
                <a:solidFill>
                  <a:srgbClr val="5D5D5D"/>
                </a:solidFill>
              </a:rPr>
              <a:t>29,74</a:t>
            </a:r>
            <a:r>
              <a:rPr lang="fr-FR" b="1" i="0" dirty="0">
                <a:solidFill>
                  <a:srgbClr val="5D5D5D"/>
                </a:solidFill>
                <a:effectLst/>
              </a:rPr>
              <a:t>€</a:t>
            </a:r>
            <a:endParaRPr lang="fr-FR" b="1" dirty="0">
              <a:solidFill>
                <a:srgbClr val="5D5D5D"/>
              </a:solidFill>
            </a:endParaRPr>
          </a:p>
        </p:txBody>
      </p:sp>
      <p:sp>
        <p:nvSpPr>
          <p:cNvPr id="29" name="ZoneTexte 28">
            <a:extLst>
              <a:ext uri="{FF2B5EF4-FFF2-40B4-BE49-F238E27FC236}">
                <a16:creationId xmlns:a16="http://schemas.microsoft.com/office/drawing/2014/main" id="{2DACAE8B-2A5A-2879-F154-DFF86A5DB48C}"/>
              </a:ext>
            </a:extLst>
          </p:cNvPr>
          <p:cNvSpPr txBox="1"/>
          <p:nvPr/>
        </p:nvSpPr>
        <p:spPr>
          <a:xfrm>
            <a:off x="5588170" y="3917450"/>
            <a:ext cx="936104" cy="369332"/>
          </a:xfrm>
          <a:prstGeom prst="rect">
            <a:avLst/>
          </a:prstGeom>
          <a:noFill/>
        </p:spPr>
        <p:txBody>
          <a:bodyPr wrap="square" rtlCol="0">
            <a:spAutoFit/>
          </a:bodyPr>
          <a:lstStyle/>
          <a:p>
            <a:r>
              <a:rPr lang="fr-FR" b="1" dirty="0">
                <a:solidFill>
                  <a:srgbClr val="5D5D5D"/>
                </a:solidFill>
              </a:rPr>
              <a:t>41,12</a:t>
            </a:r>
            <a:r>
              <a:rPr lang="fr-FR" b="1" i="0" dirty="0">
                <a:solidFill>
                  <a:srgbClr val="5D5D5D"/>
                </a:solidFill>
                <a:effectLst/>
              </a:rPr>
              <a:t>€</a:t>
            </a:r>
            <a:endParaRPr lang="fr-FR" b="1" dirty="0">
              <a:solidFill>
                <a:srgbClr val="5D5D5D"/>
              </a:solidFill>
            </a:endParaRPr>
          </a:p>
        </p:txBody>
      </p:sp>
      <p:sp>
        <p:nvSpPr>
          <p:cNvPr id="30" name="ZoneTexte 29">
            <a:extLst>
              <a:ext uri="{FF2B5EF4-FFF2-40B4-BE49-F238E27FC236}">
                <a16:creationId xmlns:a16="http://schemas.microsoft.com/office/drawing/2014/main" id="{9D8BFA3D-8A35-28C8-0F09-8ECE3D657636}"/>
              </a:ext>
            </a:extLst>
          </p:cNvPr>
          <p:cNvSpPr txBox="1"/>
          <p:nvPr/>
        </p:nvSpPr>
        <p:spPr>
          <a:xfrm>
            <a:off x="8622848" y="3906048"/>
            <a:ext cx="936104" cy="369332"/>
          </a:xfrm>
          <a:prstGeom prst="rect">
            <a:avLst/>
          </a:prstGeom>
          <a:noFill/>
        </p:spPr>
        <p:txBody>
          <a:bodyPr wrap="square" rtlCol="0">
            <a:spAutoFit/>
          </a:bodyPr>
          <a:lstStyle/>
          <a:p>
            <a:r>
              <a:rPr lang="fr-FR" b="1" i="0" dirty="0">
                <a:solidFill>
                  <a:srgbClr val="5D5D5D"/>
                </a:solidFill>
                <a:effectLst/>
              </a:rPr>
              <a:t>51,61€</a:t>
            </a:r>
            <a:endParaRPr lang="fr-FR" b="1" dirty="0">
              <a:solidFill>
                <a:srgbClr val="5D5D5D"/>
              </a:solidFill>
            </a:endParaRPr>
          </a:p>
        </p:txBody>
      </p:sp>
      <p:sp>
        <p:nvSpPr>
          <p:cNvPr id="31" name="Rectangle : coins arrondis 10">
            <a:extLst>
              <a:ext uri="{FF2B5EF4-FFF2-40B4-BE49-F238E27FC236}">
                <a16:creationId xmlns:a16="http://schemas.microsoft.com/office/drawing/2014/main" id="{2856C326-CE0C-8702-B236-6A3F743FD715}"/>
              </a:ext>
            </a:extLst>
          </p:cNvPr>
          <p:cNvSpPr/>
          <p:nvPr/>
        </p:nvSpPr>
        <p:spPr>
          <a:xfrm>
            <a:off x="1747888" y="4391069"/>
            <a:ext cx="8524576" cy="21602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ZoneTexte 31">
            <a:extLst>
              <a:ext uri="{FF2B5EF4-FFF2-40B4-BE49-F238E27FC236}">
                <a16:creationId xmlns:a16="http://schemas.microsoft.com/office/drawing/2014/main" id="{AEE7AE02-1ABB-1C2E-6F47-835E15B637A6}"/>
              </a:ext>
            </a:extLst>
          </p:cNvPr>
          <p:cNvSpPr txBox="1"/>
          <p:nvPr/>
        </p:nvSpPr>
        <p:spPr>
          <a:xfrm>
            <a:off x="4828802" y="4344626"/>
            <a:ext cx="2403896" cy="307777"/>
          </a:xfrm>
          <a:prstGeom prst="rect">
            <a:avLst/>
          </a:prstGeom>
          <a:noFill/>
        </p:spPr>
        <p:txBody>
          <a:bodyPr wrap="square" rtlCol="0">
            <a:spAutoFit/>
          </a:bodyPr>
          <a:lstStyle/>
          <a:p>
            <a:pPr algn="ctr"/>
            <a:r>
              <a:rPr lang="fr-FR" sz="1400" b="1" dirty="0">
                <a:solidFill>
                  <a:srgbClr val="5D5D5D"/>
                </a:solidFill>
              </a:rPr>
              <a:t>RETRAITÉ</a:t>
            </a:r>
          </a:p>
        </p:txBody>
      </p:sp>
      <p:sp>
        <p:nvSpPr>
          <p:cNvPr id="33" name="ZoneTexte 32">
            <a:extLst>
              <a:ext uri="{FF2B5EF4-FFF2-40B4-BE49-F238E27FC236}">
                <a16:creationId xmlns:a16="http://schemas.microsoft.com/office/drawing/2014/main" id="{0B36FBB8-ABFC-48C5-DEC1-9755BA0D5632}"/>
              </a:ext>
            </a:extLst>
          </p:cNvPr>
          <p:cNvSpPr txBox="1"/>
          <p:nvPr/>
        </p:nvSpPr>
        <p:spPr>
          <a:xfrm>
            <a:off x="2467968" y="4637035"/>
            <a:ext cx="936104" cy="369332"/>
          </a:xfrm>
          <a:prstGeom prst="rect">
            <a:avLst/>
          </a:prstGeom>
          <a:noFill/>
        </p:spPr>
        <p:txBody>
          <a:bodyPr wrap="square" rtlCol="0">
            <a:spAutoFit/>
          </a:bodyPr>
          <a:lstStyle/>
          <a:p>
            <a:r>
              <a:rPr lang="fr-FR" b="1" dirty="0">
                <a:solidFill>
                  <a:srgbClr val="5D5D5D"/>
                </a:solidFill>
              </a:rPr>
              <a:t>57,05</a:t>
            </a:r>
            <a:r>
              <a:rPr lang="fr-FR" b="1" i="0" dirty="0">
                <a:solidFill>
                  <a:srgbClr val="5D5D5D"/>
                </a:solidFill>
                <a:effectLst/>
              </a:rPr>
              <a:t>€</a:t>
            </a:r>
            <a:endParaRPr lang="fr-FR" b="1" dirty="0">
              <a:solidFill>
                <a:srgbClr val="5D5D5D"/>
              </a:solidFill>
            </a:endParaRPr>
          </a:p>
        </p:txBody>
      </p:sp>
      <p:sp>
        <p:nvSpPr>
          <p:cNvPr id="34" name="ZoneTexte 33">
            <a:extLst>
              <a:ext uri="{FF2B5EF4-FFF2-40B4-BE49-F238E27FC236}">
                <a16:creationId xmlns:a16="http://schemas.microsoft.com/office/drawing/2014/main" id="{59C7F58C-FF69-9F7D-CDD4-E00BA279286E}"/>
              </a:ext>
            </a:extLst>
          </p:cNvPr>
          <p:cNvSpPr txBox="1"/>
          <p:nvPr/>
        </p:nvSpPr>
        <p:spPr>
          <a:xfrm>
            <a:off x="5622224" y="4659697"/>
            <a:ext cx="936104" cy="369332"/>
          </a:xfrm>
          <a:prstGeom prst="rect">
            <a:avLst/>
          </a:prstGeom>
          <a:noFill/>
        </p:spPr>
        <p:txBody>
          <a:bodyPr wrap="square" rtlCol="0">
            <a:spAutoFit/>
          </a:bodyPr>
          <a:lstStyle/>
          <a:p>
            <a:r>
              <a:rPr lang="fr-FR" b="1" dirty="0">
                <a:solidFill>
                  <a:srgbClr val="5D5D5D"/>
                </a:solidFill>
              </a:rPr>
              <a:t>80,77</a:t>
            </a:r>
            <a:r>
              <a:rPr lang="fr-FR" b="1" i="0" dirty="0">
                <a:solidFill>
                  <a:srgbClr val="5D5D5D"/>
                </a:solidFill>
                <a:effectLst/>
              </a:rPr>
              <a:t>€</a:t>
            </a:r>
            <a:endParaRPr lang="fr-FR" b="1" dirty="0">
              <a:solidFill>
                <a:srgbClr val="5D5D5D"/>
              </a:solidFill>
            </a:endParaRPr>
          </a:p>
        </p:txBody>
      </p:sp>
      <p:sp>
        <p:nvSpPr>
          <p:cNvPr id="35" name="ZoneTexte 34">
            <a:extLst>
              <a:ext uri="{FF2B5EF4-FFF2-40B4-BE49-F238E27FC236}">
                <a16:creationId xmlns:a16="http://schemas.microsoft.com/office/drawing/2014/main" id="{0FE56B5B-C768-5957-6DA9-C660B84A9C6C}"/>
              </a:ext>
            </a:extLst>
          </p:cNvPr>
          <p:cNvSpPr txBox="1"/>
          <p:nvPr/>
        </p:nvSpPr>
        <p:spPr>
          <a:xfrm>
            <a:off x="8622848" y="4666547"/>
            <a:ext cx="1052488" cy="369332"/>
          </a:xfrm>
          <a:prstGeom prst="rect">
            <a:avLst/>
          </a:prstGeom>
          <a:noFill/>
        </p:spPr>
        <p:txBody>
          <a:bodyPr wrap="square" rtlCol="0">
            <a:spAutoFit/>
          </a:bodyPr>
          <a:lstStyle/>
          <a:p>
            <a:r>
              <a:rPr lang="fr-FR" b="1" i="0" dirty="0">
                <a:solidFill>
                  <a:srgbClr val="5D5D5D"/>
                </a:solidFill>
                <a:effectLst/>
              </a:rPr>
              <a:t>94,61€</a:t>
            </a:r>
            <a:endParaRPr lang="fr-FR" b="1" dirty="0">
              <a:solidFill>
                <a:srgbClr val="5D5D5D"/>
              </a:solidFill>
            </a:endParaRPr>
          </a:p>
        </p:txBody>
      </p:sp>
      <p:sp>
        <p:nvSpPr>
          <p:cNvPr id="36" name="Rectangle : coins arrondis 25">
            <a:extLst>
              <a:ext uri="{FF2B5EF4-FFF2-40B4-BE49-F238E27FC236}">
                <a16:creationId xmlns:a16="http://schemas.microsoft.com/office/drawing/2014/main" id="{5E262909-ADB3-F52B-5F8C-01F423B2EC35}"/>
              </a:ext>
            </a:extLst>
          </p:cNvPr>
          <p:cNvSpPr/>
          <p:nvPr/>
        </p:nvSpPr>
        <p:spPr>
          <a:xfrm>
            <a:off x="1747888" y="5106026"/>
            <a:ext cx="8524576" cy="21602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ZoneTexte 36">
            <a:extLst>
              <a:ext uri="{FF2B5EF4-FFF2-40B4-BE49-F238E27FC236}">
                <a16:creationId xmlns:a16="http://schemas.microsoft.com/office/drawing/2014/main" id="{E94E6B91-FED6-E3B4-2848-C6256804E020}"/>
              </a:ext>
            </a:extLst>
          </p:cNvPr>
          <p:cNvSpPr txBox="1"/>
          <p:nvPr/>
        </p:nvSpPr>
        <p:spPr>
          <a:xfrm>
            <a:off x="4828802" y="5060149"/>
            <a:ext cx="2403896" cy="307777"/>
          </a:xfrm>
          <a:prstGeom prst="rect">
            <a:avLst/>
          </a:prstGeom>
          <a:noFill/>
        </p:spPr>
        <p:txBody>
          <a:bodyPr wrap="square" rtlCol="0">
            <a:spAutoFit/>
          </a:bodyPr>
          <a:lstStyle/>
          <a:p>
            <a:pPr algn="ctr"/>
            <a:r>
              <a:rPr lang="fr-FR" sz="1400" b="1" dirty="0">
                <a:solidFill>
                  <a:srgbClr val="5D5D5D"/>
                </a:solidFill>
              </a:rPr>
              <a:t>ENFANT</a:t>
            </a:r>
          </a:p>
        </p:txBody>
      </p:sp>
      <p:sp>
        <p:nvSpPr>
          <p:cNvPr id="38" name="ZoneTexte 37">
            <a:extLst>
              <a:ext uri="{FF2B5EF4-FFF2-40B4-BE49-F238E27FC236}">
                <a16:creationId xmlns:a16="http://schemas.microsoft.com/office/drawing/2014/main" id="{04AD2099-914A-4D10-5D82-AD63A5964460}"/>
              </a:ext>
            </a:extLst>
          </p:cNvPr>
          <p:cNvSpPr txBox="1"/>
          <p:nvPr/>
        </p:nvSpPr>
        <p:spPr>
          <a:xfrm>
            <a:off x="2467968" y="5410878"/>
            <a:ext cx="936104" cy="369332"/>
          </a:xfrm>
          <a:prstGeom prst="rect">
            <a:avLst/>
          </a:prstGeom>
          <a:noFill/>
        </p:spPr>
        <p:txBody>
          <a:bodyPr wrap="square" rtlCol="0">
            <a:spAutoFit/>
          </a:bodyPr>
          <a:lstStyle/>
          <a:p>
            <a:r>
              <a:rPr lang="fr-FR" b="1" dirty="0">
                <a:solidFill>
                  <a:srgbClr val="5D5D5D"/>
                </a:solidFill>
              </a:rPr>
              <a:t>11,82</a:t>
            </a:r>
            <a:r>
              <a:rPr lang="fr-FR" b="1" i="0" dirty="0">
                <a:solidFill>
                  <a:srgbClr val="5D5D5D"/>
                </a:solidFill>
                <a:effectLst/>
              </a:rPr>
              <a:t>€</a:t>
            </a:r>
            <a:endParaRPr lang="fr-FR" b="1" dirty="0">
              <a:solidFill>
                <a:srgbClr val="5D5D5D"/>
              </a:solidFill>
            </a:endParaRPr>
          </a:p>
        </p:txBody>
      </p:sp>
      <p:sp>
        <p:nvSpPr>
          <p:cNvPr id="39" name="ZoneTexte 38">
            <a:extLst>
              <a:ext uri="{FF2B5EF4-FFF2-40B4-BE49-F238E27FC236}">
                <a16:creationId xmlns:a16="http://schemas.microsoft.com/office/drawing/2014/main" id="{B47FFDBC-B6B7-4575-1E02-A601FDACB379}"/>
              </a:ext>
            </a:extLst>
          </p:cNvPr>
          <p:cNvSpPr txBox="1"/>
          <p:nvPr/>
        </p:nvSpPr>
        <p:spPr>
          <a:xfrm>
            <a:off x="5622224" y="5406340"/>
            <a:ext cx="936104" cy="369332"/>
          </a:xfrm>
          <a:prstGeom prst="rect">
            <a:avLst/>
          </a:prstGeom>
          <a:noFill/>
        </p:spPr>
        <p:txBody>
          <a:bodyPr wrap="square" rtlCol="0">
            <a:spAutoFit/>
          </a:bodyPr>
          <a:lstStyle/>
          <a:p>
            <a:r>
              <a:rPr lang="fr-FR" b="1" dirty="0">
                <a:solidFill>
                  <a:srgbClr val="5D5D5D"/>
                </a:solidFill>
              </a:rPr>
              <a:t>16,60</a:t>
            </a:r>
            <a:r>
              <a:rPr lang="fr-FR" b="1" i="0" dirty="0">
                <a:solidFill>
                  <a:srgbClr val="5D5D5D"/>
                </a:solidFill>
                <a:effectLst/>
              </a:rPr>
              <a:t>€</a:t>
            </a:r>
            <a:endParaRPr lang="fr-FR" b="1" dirty="0">
              <a:solidFill>
                <a:srgbClr val="5D5D5D"/>
              </a:solidFill>
            </a:endParaRPr>
          </a:p>
        </p:txBody>
      </p:sp>
      <p:sp>
        <p:nvSpPr>
          <p:cNvPr id="3" name="Rectangle 2"/>
          <p:cNvSpPr/>
          <p:nvPr/>
        </p:nvSpPr>
        <p:spPr>
          <a:xfrm>
            <a:off x="8622848" y="5350146"/>
            <a:ext cx="829073" cy="369332"/>
          </a:xfrm>
          <a:prstGeom prst="rect">
            <a:avLst/>
          </a:prstGeom>
        </p:spPr>
        <p:txBody>
          <a:bodyPr wrap="none">
            <a:spAutoFit/>
          </a:bodyPr>
          <a:lstStyle/>
          <a:p>
            <a:r>
              <a:rPr lang="fr-FR" b="1" dirty="0">
                <a:solidFill>
                  <a:srgbClr val="5D5D5D"/>
                </a:solidFill>
              </a:rPr>
              <a:t>20,66€</a:t>
            </a:r>
          </a:p>
        </p:txBody>
      </p:sp>
    </p:spTree>
    <p:extLst>
      <p:ext uri="{BB962C8B-B14F-4D97-AF65-F5344CB8AC3E}">
        <p14:creationId xmlns:p14="http://schemas.microsoft.com/office/powerpoint/2010/main" val="519495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4">
            <a:extLst>
              <a:ext uri="{FF2B5EF4-FFF2-40B4-BE49-F238E27FC236}">
                <a16:creationId xmlns:a16="http://schemas.microsoft.com/office/drawing/2014/main" id="{ECC1BE53-D108-4043-A755-D6E5ED2213A8}"/>
              </a:ext>
            </a:extLst>
          </p:cNvPr>
          <p:cNvPicPr>
            <a:picLocks noChangeAspect="1"/>
          </p:cNvPicPr>
          <p:nvPr/>
        </p:nvPicPr>
        <p:blipFill>
          <a:blip r:embed="rId2"/>
          <a:stretch>
            <a:fillRect/>
          </a:stretch>
        </p:blipFill>
        <p:spPr>
          <a:xfrm>
            <a:off x="2498" y="6332822"/>
            <a:ext cx="12187004" cy="521158"/>
          </a:xfrm>
          <a:prstGeom prst="rect">
            <a:avLst/>
          </a:prstGeom>
        </p:spPr>
      </p:pic>
      <p:sp>
        <p:nvSpPr>
          <p:cNvPr id="9" name="Ellipse 8">
            <a:extLst>
              <a:ext uri="{FF2B5EF4-FFF2-40B4-BE49-F238E27FC236}">
                <a16:creationId xmlns:a16="http://schemas.microsoft.com/office/drawing/2014/main" id="{E6954872-1768-4687-A9AD-7FD437998983}"/>
              </a:ext>
            </a:extLst>
          </p:cNvPr>
          <p:cNvSpPr/>
          <p:nvPr/>
        </p:nvSpPr>
        <p:spPr>
          <a:xfrm>
            <a:off x="11253084" y="229067"/>
            <a:ext cx="724524" cy="737016"/>
          </a:xfrm>
          <a:prstGeom prst="ellipse">
            <a:avLst/>
          </a:prstGeom>
          <a:solidFill>
            <a:srgbClr val="1EA9B8"/>
          </a:solidFill>
          <a:ln>
            <a:solidFill>
              <a:srgbClr val="1EA9B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2200" b="1" dirty="0">
                <a:latin typeface="Trebuchet MS"/>
                <a:ea typeface="+mn-lt"/>
                <a:cs typeface="Calibri"/>
              </a:rPr>
              <a:t>11</a:t>
            </a:r>
            <a:endParaRPr lang="fr-FR" sz="2200" b="1" dirty="0">
              <a:latin typeface="Trebuchet MS"/>
              <a:ea typeface="+mn-lt"/>
            </a:endParaRPr>
          </a:p>
        </p:txBody>
      </p:sp>
      <p:pic>
        <p:nvPicPr>
          <p:cNvPr id="26" name="Image 25">
            <a:extLst>
              <a:ext uri="{FF2B5EF4-FFF2-40B4-BE49-F238E27FC236}">
                <a16:creationId xmlns:a16="http://schemas.microsoft.com/office/drawing/2014/main" id="{01DCEFE4-24F1-474F-A4D4-C2E130C901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392" y="159600"/>
            <a:ext cx="851709" cy="521159"/>
          </a:xfrm>
          <a:prstGeom prst="rect">
            <a:avLst/>
          </a:prstGeom>
        </p:spPr>
      </p:pic>
      <p:sp>
        <p:nvSpPr>
          <p:cNvPr id="17" name="ZoneTexte 16">
            <a:extLst>
              <a:ext uri="{FF2B5EF4-FFF2-40B4-BE49-F238E27FC236}">
                <a16:creationId xmlns:a16="http://schemas.microsoft.com/office/drawing/2014/main" id="{73A3482E-9062-B1B0-E00E-0CD8C01AD647}"/>
              </a:ext>
            </a:extLst>
          </p:cNvPr>
          <p:cNvSpPr txBox="1"/>
          <p:nvPr/>
        </p:nvSpPr>
        <p:spPr>
          <a:xfrm>
            <a:off x="2264370" y="1766207"/>
            <a:ext cx="1224136" cy="707886"/>
          </a:xfrm>
          <a:prstGeom prst="rect">
            <a:avLst/>
          </a:prstGeom>
          <a:noFill/>
        </p:spPr>
        <p:txBody>
          <a:bodyPr wrap="square" rtlCol="0">
            <a:spAutoFit/>
          </a:bodyPr>
          <a:lstStyle/>
          <a:p>
            <a:pPr algn="ctr"/>
            <a:r>
              <a:rPr lang="fr-FR" sz="2000" b="1" dirty="0">
                <a:solidFill>
                  <a:schemeClr val="bg1"/>
                </a:solidFill>
              </a:rPr>
              <a:t>Formule </a:t>
            </a:r>
          </a:p>
          <a:p>
            <a:pPr algn="ctr"/>
            <a:r>
              <a:rPr lang="fr-FR" sz="2000" b="1" dirty="0">
                <a:solidFill>
                  <a:schemeClr val="bg1"/>
                </a:solidFill>
              </a:rPr>
              <a:t>sécurité</a:t>
            </a:r>
          </a:p>
        </p:txBody>
      </p:sp>
      <p:sp>
        <p:nvSpPr>
          <p:cNvPr id="18" name="ZoneTexte 17">
            <a:extLst>
              <a:ext uri="{FF2B5EF4-FFF2-40B4-BE49-F238E27FC236}">
                <a16:creationId xmlns:a16="http://schemas.microsoft.com/office/drawing/2014/main" id="{4341C659-E65B-1A4A-7AF1-0792EDCFDE46}"/>
              </a:ext>
            </a:extLst>
          </p:cNvPr>
          <p:cNvSpPr txBox="1"/>
          <p:nvPr/>
        </p:nvSpPr>
        <p:spPr>
          <a:xfrm>
            <a:off x="5305376" y="1793825"/>
            <a:ext cx="1309960" cy="707886"/>
          </a:xfrm>
          <a:prstGeom prst="rect">
            <a:avLst/>
          </a:prstGeom>
          <a:noFill/>
        </p:spPr>
        <p:txBody>
          <a:bodyPr wrap="square" rtlCol="0">
            <a:spAutoFit/>
          </a:bodyPr>
          <a:lstStyle/>
          <a:p>
            <a:pPr algn="ctr"/>
            <a:r>
              <a:rPr lang="fr-FR" sz="2000" b="1" dirty="0">
                <a:solidFill>
                  <a:schemeClr val="bg1"/>
                </a:solidFill>
              </a:rPr>
              <a:t>Formule </a:t>
            </a:r>
          </a:p>
          <a:p>
            <a:pPr algn="ctr"/>
            <a:r>
              <a:rPr lang="fr-FR" sz="2000" b="1" dirty="0">
                <a:solidFill>
                  <a:schemeClr val="bg1"/>
                </a:solidFill>
              </a:rPr>
              <a:t>Essentielle</a:t>
            </a:r>
          </a:p>
        </p:txBody>
      </p:sp>
      <p:sp>
        <p:nvSpPr>
          <p:cNvPr id="19" name="ZoneTexte 18">
            <a:extLst>
              <a:ext uri="{FF2B5EF4-FFF2-40B4-BE49-F238E27FC236}">
                <a16:creationId xmlns:a16="http://schemas.microsoft.com/office/drawing/2014/main" id="{C2A8BBA5-AEF8-F8DF-97E8-77B63AEA4E62}"/>
              </a:ext>
            </a:extLst>
          </p:cNvPr>
          <p:cNvSpPr txBox="1"/>
          <p:nvPr/>
        </p:nvSpPr>
        <p:spPr>
          <a:xfrm>
            <a:off x="8379192" y="1825974"/>
            <a:ext cx="1296144" cy="707886"/>
          </a:xfrm>
          <a:prstGeom prst="rect">
            <a:avLst/>
          </a:prstGeom>
          <a:noFill/>
        </p:spPr>
        <p:txBody>
          <a:bodyPr wrap="square" rtlCol="0">
            <a:spAutoFit/>
          </a:bodyPr>
          <a:lstStyle/>
          <a:p>
            <a:pPr algn="ctr"/>
            <a:r>
              <a:rPr lang="fr-FR" sz="2000" b="1" dirty="0">
                <a:solidFill>
                  <a:schemeClr val="bg1"/>
                </a:solidFill>
              </a:rPr>
              <a:t>Formule </a:t>
            </a:r>
          </a:p>
          <a:p>
            <a:pPr algn="ctr"/>
            <a:r>
              <a:rPr lang="fr-FR" sz="2000" b="1" dirty="0">
                <a:solidFill>
                  <a:schemeClr val="bg1"/>
                </a:solidFill>
              </a:rPr>
              <a:t>Renforcée</a:t>
            </a:r>
          </a:p>
        </p:txBody>
      </p:sp>
      <p:sp>
        <p:nvSpPr>
          <p:cNvPr id="40" name="Rectangle : avec coins arrondis en diagonale 4">
            <a:extLst>
              <a:ext uri="{FF2B5EF4-FFF2-40B4-BE49-F238E27FC236}">
                <a16:creationId xmlns:a16="http://schemas.microsoft.com/office/drawing/2014/main" id="{1227898D-DFC2-5DE8-4ED4-E3D6B8E65405}"/>
              </a:ext>
            </a:extLst>
          </p:cNvPr>
          <p:cNvSpPr/>
          <p:nvPr/>
        </p:nvSpPr>
        <p:spPr>
          <a:xfrm>
            <a:off x="667908" y="822834"/>
            <a:ext cx="10585176" cy="707886"/>
          </a:xfrm>
          <a:prstGeom prst="round2DiagRect">
            <a:avLst/>
          </a:prstGeom>
          <a:solidFill>
            <a:srgbClr val="5D5D5D"/>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ZoneTexte 40">
            <a:extLst>
              <a:ext uri="{FF2B5EF4-FFF2-40B4-BE49-F238E27FC236}">
                <a16:creationId xmlns:a16="http://schemas.microsoft.com/office/drawing/2014/main" id="{BD236404-5612-10E7-10A0-679F453F2AE9}"/>
              </a:ext>
            </a:extLst>
          </p:cNvPr>
          <p:cNvSpPr txBox="1"/>
          <p:nvPr/>
        </p:nvSpPr>
        <p:spPr>
          <a:xfrm>
            <a:off x="3431704" y="850452"/>
            <a:ext cx="5328592" cy="707886"/>
          </a:xfrm>
          <a:prstGeom prst="rect">
            <a:avLst/>
          </a:prstGeom>
          <a:noFill/>
        </p:spPr>
        <p:txBody>
          <a:bodyPr wrap="square" rtlCol="0">
            <a:spAutoFit/>
          </a:bodyPr>
          <a:lstStyle/>
          <a:p>
            <a:r>
              <a:rPr lang="fr-FR" sz="4000" b="1" dirty="0">
                <a:solidFill>
                  <a:schemeClr val="bg1"/>
                </a:solidFill>
                <a:latin typeface="+mj-lt"/>
              </a:rPr>
              <a:t>OFFRE EN PREVOYANCE</a:t>
            </a:r>
          </a:p>
        </p:txBody>
      </p:sp>
      <p:pic>
        <p:nvPicPr>
          <p:cNvPr id="42" name="Image 41">
            <a:extLst>
              <a:ext uri="{FF2B5EF4-FFF2-40B4-BE49-F238E27FC236}">
                <a16:creationId xmlns:a16="http://schemas.microsoft.com/office/drawing/2014/main" id="{DC022ED6-316C-5D09-BF76-A4AF82C371B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1517" b="7694"/>
          <a:stretch/>
        </p:blipFill>
        <p:spPr>
          <a:xfrm>
            <a:off x="640246" y="1530720"/>
            <a:ext cx="10585176" cy="4671293"/>
          </a:xfrm>
          <a:prstGeom prst="round2DiagRect">
            <a:avLst>
              <a:gd name="adj1" fmla="val 16667"/>
              <a:gd name="adj2" fmla="val 0"/>
            </a:avLst>
          </a:prstGeom>
          <a:ln w="3175" cap="sq">
            <a:solidFill>
              <a:srgbClr val="FFFFFF"/>
            </a:solidFill>
            <a:miter lim="800000"/>
          </a:ln>
          <a:effectLst/>
        </p:spPr>
      </p:pic>
    </p:spTree>
    <p:extLst>
      <p:ext uri="{BB962C8B-B14F-4D97-AF65-F5344CB8AC3E}">
        <p14:creationId xmlns:p14="http://schemas.microsoft.com/office/powerpoint/2010/main" val="1014913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4">
            <a:extLst>
              <a:ext uri="{FF2B5EF4-FFF2-40B4-BE49-F238E27FC236}">
                <a16:creationId xmlns:a16="http://schemas.microsoft.com/office/drawing/2014/main" id="{ECC1BE53-D108-4043-A755-D6E5ED2213A8}"/>
              </a:ext>
            </a:extLst>
          </p:cNvPr>
          <p:cNvPicPr>
            <a:picLocks noChangeAspect="1"/>
          </p:cNvPicPr>
          <p:nvPr/>
        </p:nvPicPr>
        <p:blipFill>
          <a:blip r:embed="rId2"/>
          <a:stretch>
            <a:fillRect/>
          </a:stretch>
        </p:blipFill>
        <p:spPr>
          <a:xfrm>
            <a:off x="2498" y="6332822"/>
            <a:ext cx="12187004" cy="521158"/>
          </a:xfrm>
          <a:prstGeom prst="rect">
            <a:avLst/>
          </a:prstGeom>
        </p:spPr>
      </p:pic>
      <p:sp>
        <p:nvSpPr>
          <p:cNvPr id="9" name="Ellipse 8">
            <a:extLst>
              <a:ext uri="{FF2B5EF4-FFF2-40B4-BE49-F238E27FC236}">
                <a16:creationId xmlns:a16="http://schemas.microsoft.com/office/drawing/2014/main" id="{E6954872-1768-4687-A9AD-7FD437998983}"/>
              </a:ext>
            </a:extLst>
          </p:cNvPr>
          <p:cNvSpPr/>
          <p:nvPr/>
        </p:nvSpPr>
        <p:spPr>
          <a:xfrm>
            <a:off x="11253084" y="229067"/>
            <a:ext cx="724524" cy="737016"/>
          </a:xfrm>
          <a:prstGeom prst="ellipse">
            <a:avLst/>
          </a:prstGeom>
          <a:solidFill>
            <a:srgbClr val="1EA9B8"/>
          </a:solidFill>
          <a:ln>
            <a:solidFill>
              <a:srgbClr val="1EA9B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2200" b="1" dirty="0">
                <a:latin typeface="Trebuchet MS"/>
                <a:ea typeface="+mn-lt"/>
                <a:cs typeface="Calibri"/>
              </a:rPr>
              <a:t>12</a:t>
            </a:r>
            <a:endParaRPr lang="fr-FR" sz="2200" b="1" dirty="0">
              <a:latin typeface="Trebuchet MS"/>
              <a:ea typeface="+mn-lt"/>
            </a:endParaRPr>
          </a:p>
        </p:txBody>
      </p:sp>
      <p:pic>
        <p:nvPicPr>
          <p:cNvPr id="26" name="Image 25">
            <a:extLst>
              <a:ext uri="{FF2B5EF4-FFF2-40B4-BE49-F238E27FC236}">
                <a16:creationId xmlns:a16="http://schemas.microsoft.com/office/drawing/2014/main" id="{01DCEFE4-24F1-474F-A4D4-C2E130C901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392" y="159600"/>
            <a:ext cx="851709" cy="521159"/>
          </a:xfrm>
          <a:prstGeom prst="rect">
            <a:avLst/>
          </a:prstGeom>
        </p:spPr>
      </p:pic>
      <p:sp>
        <p:nvSpPr>
          <p:cNvPr id="17" name="ZoneTexte 16">
            <a:extLst>
              <a:ext uri="{FF2B5EF4-FFF2-40B4-BE49-F238E27FC236}">
                <a16:creationId xmlns:a16="http://schemas.microsoft.com/office/drawing/2014/main" id="{73A3482E-9062-B1B0-E00E-0CD8C01AD647}"/>
              </a:ext>
            </a:extLst>
          </p:cNvPr>
          <p:cNvSpPr txBox="1"/>
          <p:nvPr/>
        </p:nvSpPr>
        <p:spPr>
          <a:xfrm>
            <a:off x="2264370" y="1766207"/>
            <a:ext cx="1224136" cy="707886"/>
          </a:xfrm>
          <a:prstGeom prst="rect">
            <a:avLst/>
          </a:prstGeom>
          <a:noFill/>
        </p:spPr>
        <p:txBody>
          <a:bodyPr wrap="square" rtlCol="0">
            <a:spAutoFit/>
          </a:bodyPr>
          <a:lstStyle/>
          <a:p>
            <a:pPr algn="ctr"/>
            <a:r>
              <a:rPr lang="fr-FR" sz="2000" b="1" dirty="0">
                <a:solidFill>
                  <a:schemeClr val="bg1"/>
                </a:solidFill>
              </a:rPr>
              <a:t>Formule </a:t>
            </a:r>
          </a:p>
          <a:p>
            <a:pPr algn="ctr"/>
            <a:r>
              <a:rPr lang="fr-FR" sz="2000" b="1" dirty="0">
                <a:solidFill>
                  <a:schemeClr val="bg1"/>
                </a:solidFill>
              </a:rPr>
              <a:t>sécurité</a:t>
            </a:r>
          </a:p>
        </p:txBody>
      </p:sp>
      <p:sp>
        <p:nvSpPr>
          <p:cNvPr id="18" name="ZoneTexte 17">
            <a:extLst>
              <a:ext uri="{FF2B5EF4-FFF2-40B4-BE49-F238E27FC236}">
                <a16:creationId xmlns:a16="http://schemas.microsoft.com/office/drawing/2014/main" id="{4341C659-E65B-1A4A-7AF1-0792EDCFDE46}"/>
              </a:ext>
            </a:extLst>
          </p:cNvPr>
          <p:cNvSpPr txBox="1"/>
          <p:nvPr/>
        </p:nvSpPr>
        <p:spPr>
          <a:xfrm>
            <a:off x="5305376" y="1793825"/>
            <a:ext cx="1309960" cy="707886"/>
          </a:xfrm>
          <a:prstGeom prst="rect">
            <a:avLst/>
          </a:prstGeom>
          <a:noFill/>
        </p:spPr>
        <p:txBody>
          <a:bodyPr wrap="square" rtlCol="0">
            <a:spAutoFit/>
          </a:bodyPr>
          <a:lstStyle/>
          <a:p>
            <a:pPr algn="ctr"/>
            <a:r>
              <a:rPr lang="fr-FR" sz="2000" b="1" dirty="0">
                <a:solidFill>
                  <a:schemeClr val="bg1"/>
                </a:solidFill>
              </a:rPr>
              <a:t>Formule </a:t>
            </a:r>
          </a:p>
          <a:p>
            <a:pPr algn="ctr"/>
            <a:r>
              <a:rPr lang="fr-FR" sz="2000" b="1" dirty="0">
                <a:solidFill>
                  <a:schemeClr val="bg1"/>
                </a:solidFill>
              </a:rPr>
              <a:t>Essentielle</a:t>
            </a:r>
          </a:p>
        </p:txBody>
      </p:sp>
      <p:sp>
        <p:nvSpPr>
          <p:cNvPr id="19" name="ZoneTexte 18">
            <a:extLst>
              <a:ext uri="{FF2B5EF4-FFF2-40B4-BE49-F238E27FC236}">
                <a16:creationId xmlns:a16="http://schemas.microsoft.com/office/drawing/2014/main" id="{C2A8BBA5-AEF8-F8DF-97E8-77B63AEA4E62}"/>
              </a:ext>
            </a:extLst>
          </p:cNvPr>
          <p:cNvSpPr txBox="1"/>
          <p:nvPr/>
        </p:nvSpPr>
        <p:spPr>
          <a:xfrm>
            <a:off x="8379192" y="1825974"/>
            <a:ext cx="1296144" cy="707886"/>
          </a:xfrm>
          <a:prstGeom prst="rect">
            <a:avLst/>
          </a:prstGeom>
          <a:noFill/>
        </p:spPr>
        <p:txBody>
          <a:bodyPr wrap="square" rtlCol="0">
            <a:spAutoFit/>
          </a:bodyPr>
          <a:lstStyle/>
          <a:p>
            <a:pPr algn="ctr"/>
            <a:r>
              <a:rPr lang="fr-FR" sz="2000" b="1" dirty="0">
                <a:solidFill>
                  <a:schemeClr val="bg1"/>
                </a:solidFill>
              </a:rPr>
              <a:t>Formule </a:t>
            </a:r>
          </a:p>
          <a:p>
            <a:pPr algn="ctr"/>
            <a:r>
              <a:rPr lang="fr-FR" sz="2000" b="1" dirty="0">
                <a:solidFill>
                  <a:schemeClr val="bg1"/>
                </a:solidFill>
              </a:rPr>
              <a:t>Renforcée</a:t>
            </a:r>
          </a:p>
        </p:txBody>
      </p:sp>
      <p:sp>
        <p:nvSpPr>
          <p:cNvPr id="2" name="ZoneTexte 1"/>
          <p:cNvSpPr txBox="1"/>
          <p:nvPr/>
        </p:nvSpPr>
        <p:spPr>
          <a:xfrm>
            <a:off x="923108" y="1332412"/>
            <a:ext cx="9788435" cy="3908762"/>
          </a:xfrm>
          <a:prstGeom prst="rect">
            <a:avLst/>
          </a:prstGeom>
          <a:noFill/>
        </p:spPr>
        <p:txBody>
          <a:bodyPr wrap="square" rtlCol="0">
            <a:spAutoFit/>
          </a:bodyPr>
          <a:lstStyle/>
          <a:p>
            <a:pPr lvl="1">
              <a:buClr>
                <a:srgbClr val="C00000"/>
              </a:buClr>
            </a:pPr>
            <a:r>
              <a:rPr lang="fr-FR" sz="2800" b="1" dirty="0">
                <a:solidFill>
                  <a:srgbClr val="9CB95D"/>
                </a:solidFill>
                <a:latin typeface="Calibri" panose="020F0502020204030204" pitchFamily="34" charset="0"/>
              </a:rPr>
              <a:t>2 niveaux de garanties </a:t>
            </a:r>
            <a:r>
              <a:rPr lang="fr-FR" sz="2800" b="1">
                <a:solidFill>
                  <a:srgbClr val="9CB95D"/>
                </a:solidFill>
                <a:latin typeface="Calibri" panose="020F0502020204030204" pitchFamily="34" charset="0"/>
              </a:rPr>
              <a:t>de base </a:t>
            </a:r>
            <a:r>
              <a:rPr lang="fr-FR" sz="2800" b="1" dirty="0">
                <a:solidFill>
                  <a:srgbClr val="9CB95D"/>
                </a:solidFill>
                <a:latin typeface="Calibri" panose="020F0502020204030204" pitchFamily="34" charset="0"/>
              </a:rPr>
              <a:t>: </a:t>
            </a:r>
          </a:p>
          <a:p>
            <a:pPr lvl="1">
              <a:buClr>
                <a:srgbClr val="C00000"/>
              </a:buClr>
            </a:pPr>
            <a:endParaRPr lang="fr-FR" sz="2000" b="1" dirty="0">
              <a:solidFill>
                <a:srgbClr val="5D5D5D"/>
              </a:solidFill>
              <a:latin typeface="Calibri" panose="020F0502020204030204" pitchFamily="34" charset="0"/>
            </a:endParaRPr>
          </a:p>
          <a:p>
            <a:pPr marL="1257300" lvl="2" indent="-342900" algn="just">
              <a:buClr>
                <a:srgbClr val="9CB95D"/>
              </a:buClr>
              <a:buFont typeface="Arial" panose="020B0604020202020204" pitchFamily="34" charset="0"/>
              <a:buChar char="•"/>
            </a:pPr>
            <a:r>
              <a:rPr lang="fr-FR" sz="2000" b="1" dirty="0">
                <a:solidFill>
                  <a:srgbClr val="5D5D5D"/>
                </a:solidFill>
                <a:latin typeface="Calibri" panose="020F0502020204030204" pitchFamily="34" charset="0"/>
              </a:rPr>
              <a:t>Niveau 1 (incapacité de travail) : </a:t>
            </a:r>
            <a:r>
              <a:rPr lang="fr-FR" sz="2000" dirty="0">
                <a:solidFill>
                  <a:srgbClr val="5D5D5D"/>
                </a:solidFill>
                <a:latin typeface="Calibri" panose="020F0502020204030204" pitchFamily="34" charset="0"/>
              </a:rPr>
              <a:t>maintien de 90% du traitement  de référence net lors du passage à demi-traitement pour maladie et pour une durée maximale de 3 ans.</a:t>
            </a:r>
          </a:p>
          <a:p>
            <a:pPr marL="1258888" lvl="2" algn="just">
              <a:buClr>
                <a:srgbClr val="C00000"/>
              </a:buClr>
            </a:pPr>
            <a:r>
              <a:rPr lang="fr-FR" sz="2000" dirty="0">
                <a:solidFill>
                  <a:srgbClr val="5D5D5D"/>
                </a:solidFill>
                <a:latin typeface="Calibri" panose="020F0502020204030204" pitchFamily="34" charset="0"/>
              </a:rPr>
              <a:t>Le </a:t>
            </a:r>
            <a:r>
              <a:rPr lang="fr-FR" sz="2000" dirty="0">
                <a:solidFill>
                  <a:srgbClr val="5D5D5D"/>
                </a:solidFill>
              </a:rPr>
              <a:t>régime indemnitaire est garanti à hauteur de 40%, indépendamment des prestations versées par l’employeur et/ou le régime obligatoire.</a:t>
            </a:r>
          </a:p>
          <a:p>
            <a:pPr marL="1258888" lvl="2" algn="just">
              <a:buClr>
                <a:srgbClr val="C00000"/>
              </a:buClr>
            </a:pPr>
            <a:r>
              <a:rPr lang="fr-FR" sz="2000" b="1" u="sng" dirty="0">
                <a:solidFill>
                  <a:srgbClr val="9CB95D"/>
                </a:solidFill>
              </a:rPr>
              <a:t>Avec  le maintien du RI en cas de CLM/CLD  à hauteur de 40%</a:t>
            </a:r>
          </a:p>
          <a:p>
            <a:pPr marL="1258888" lvl="2" algn="just">
              <a:buClr>
                <a:srgbClr val="C00000"/>
              </a:buClr>
            </a:pPr>
            <a:endParaRPr lang="fr-FR" sz="2000" b="1" u="sng" dirty="0">
              <a:solidFill>
                <a:srgbClr val="FF0000"/>
              </a:solidFill>
              <a:latin typeface="Calibri" panose="020F0502020204030204" pitchFamily="34" charset="0"/>
            </a:endParaRPr>
          </a:p>
          <a:p>
            <a:pPr marL="1200150" lvl="2" indent="-285750" algn="just">
              <a:buClr>
                <a:srgbClr val="9CB95D"/>
              </a:buClr>
              <a:buFont typeface="Arial" panose="020B0604020202020204" pitchFamily="34" charset="0"/>
              <a:buChar char="•"/>
            </a:pPr>
            <a:r>
              <a:rPr lang="fr-FR" sz="2000" b="1" dirty="0">
                <a:solidFill>
                  <a:srgbClr val="5D5D5D"/>
                </a:solidFill>
                <a:latin typeface="Calibri" panose="020F0502020204030204" pitchFamily="34" charset="0"/>
              </a:rPr>
              <a:t>Niveau 2 (invalidité) </a:t>
            </a:r>
            <a:r>
              <a:rPr lang="fr-FR" sz="2000" dirty="0">
                <a:solidFill>
                  <a:srgbClr val="5D5D5D"/>
                </a:solidFill>
                <a:latin typeface="Calibri" panose="020F0502020204030204" pitchFamily="34" charset="0"/>
              </a:rPr>
              <a:t>: maintien de 90% du traitement de référence net pendant la période allant de la reconnaissance d’invalidité par la CNRACL jusqu’à l’âge légal de départ à la retraite en vigueur au moment de la souscription du contrat. </a:t>
            </a:r>
          </a:p>
        </p:txBody>
      </p:sp>
    </p:spTree>
    <p:extLst>
      <p:ext uri="{BB962C8B-B14F-4D97-AF65-F5344CB8AC3E}">
        <p14:creationId xmlns:p14="http://schemas.microsoft.com/office/powerpoint/2010/main" val="2145388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4">
            <a:extLst>
              <a:ext uri="{FF2B5EF4-FFF2-40B4-BE49-F238E27FC236}">
                <a16:creationId xmlns:a16="http://schemas.microsoft.com/office/drawing/2014/main" id="{ECC1BE53-D108-4043-A755-D6E5ED2213A8}"/>
              </a:ext>
            </a:extLst>
          </p:cNvPr>
          <p:cNvPicPr>
            <a:picLocks noChangeAspect="1"/>
          </p:cNvPicPr>
          <p:nvPr/>
        </p:nvPicPr>
        <p:blipFill>
          <a:blip r:embed="rId2"/>
          <a:stretch>
            <a:fillRect/>
          </a:stretch>
        </p:blipFill>
        <p:spPr>
          <a:xfrm>
            <a:off x="2498" y="6332822"/>
            <a:ext cx="12187004" cy="521158"/>
          </a:xfrm>
          <a:prstGeom prst="rect">
            <a:avLst/>
          </a:prstGeom>
        </p:spPr>
      </p:pic>
      <p:sp>
        <p:nvSpPr>
          <p:cNvPr id="9" name="Ellipse 8">
            <a:extLst>
              <a:ext uri="{FF2B5EF4-FFF2-40B4-BE49-F238E27FC236}">
                <a16:creationId xmlns:a16="http://schemas.microsoft.com/office/drawing/2014/main" id="{E6954872-1768-4687-A9AD-7FD437998983}"/>
              </a:ext>
            </a:extLst>
          </p:cNvPr>
          <p:cNvSpPr/>
          <p:nvPr/>
        </p:nvSpPr>
        <p:spPr>
          <a:xfrm>
            <a:off x="11253084" y="229067"/>
            <a:ext cx="724524" cy="737016"/>
          </a:xfrm>
          <a:prstGeom prst="ellipse">
            <a:avLst/>
          </a:prstGeom>
          <a:solidFill>
            <a:srgbClr val="1EA9B8"/>
          </a:solidFill>
          <a:ln>
            <a:solidFill>
              <a:srgbClr val="1EA9B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2200" b="1" dirty="0">
                <a:latin typeface="Trebuchet MS"/>
                <a:ea typeface="+mn-lt"/>
                <a:cs typeface="Calibri"/>
              </a:rPr>
              <a:t>13</a:t>
            </a:r>
            <a:endParaRPr lang="fr-FR" sz="2200" b="1" dirty="0">
              <a:latin typeface="Trebuchet MS"/>
              <a:ea typeface="+mn-lt"/>
            </a:endParaRPr>
          </a:p>
        </p:txBody>
      </p:sp>
      <p:pic>
        <p:nvPicPr>
          <p:cNvPr id="26" name="Image 25">
            <a:extLst>
              <a:ext uri="{FF2B5EF4-FFF2-40B4-BE49-F238E27FC236}">
                <a16:creationId xmlns:a16="http://schemas.microsoft.com/office/drawing/2014/main" id="{01DCEFE4-24F1-474F-A4D4-C2E130C901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392" y="159600"/>
            <a:ext cx="851709" cy="521159"/>
          </a:xfrm>
          <a:prstGeom prst="rect">
            <a:avLst/>
          </a:prstGeom>
        </p:spPr>
      </p:pic>
      <p:sp>
        <p:nvSpPr>
          <p:cNvPr id="17" name="ZoneTexte 16">
            <a:extLst>
              <a:ext uri="{FF2B5EF4-FFF2-40B4-BE49-F238E27FC236}">
                <a16:creationId xmlns:a16="http://schemas.microsoft.com/office/drawing/2014/main" id="{73A3482E-9062-B1B0-E00E-0CD8C01AD647}"/>
              </a:ext>
            </a:extLst>
          </p:cNvPr>
          <p:cNvSpPr txBox="1"/>
          <p:nvPr/>
        </p:nvSpPr>
        <p:spPr>
          <a:xfrm>
            <a:off x="2264370" y="1766207"/>
            <a:ext cx="1224136" cy="707886"/>
          </a:xfrm>
          <a:prstGeom prst="rect">
            <a:avLst/>
          </a:prstGeom>
          <a:noFill/>
        </p:spPr>
        <p:txBody>
          <a:bodyPr wrap="square" rtlCol="0">
            <a:spAutoFit/>
          </a:bodyPr>
          <a:lstStyle/>
          <a:p>
            <a:pPr algn="ctr"/>
            <a:r>
              <a:rPr lang="fr-FR" sz="2000" b="1" dirty="0">
                <a:solidFill>
                  <a:schemeClr val="bg1"/>
                </a:solidFill>
              </a:rPr>
              <a:t>Formule </a:t>
            </a:r>
          </a:p>
          <a:p>
            <a:pPr algn="ctr"/>
            <a:r>
              <a:rPr lang="fr-FR" sz="2000" b="1" dirty="0">
                <a:solidFill>
                  <a:schemeClr val="bg1"/>
                </a:solidFill>
              </a:rPr>
              <a:t>sécurité</a:t>
            </a:r>
          </a:p>
        </p:txBody>
      </p:sp>
      <p:sp>
        <p:nvSpPr>
          <p:cNvPr id="18" name="ZoneTexte 17">
            <a:extLst>
              <a:ext uri="{FF2B5EF4-FFF2-40B4-BE49-F238E27FC236}">
                <a16:creationId xmlns:a16="http://schemas.microsoft.com/office/drawing/2014/main" id="{4341C659-E65B-1A4A-7AF1-0792EDCFDE46}"/>
              </a:ext>
            </a:extLst>
          </p:cNvPr>
          <p:cNvSpPr txBox="1"/>
          <p:nvPr/>
        </p:nvSpPr>
        <p:spPr>
          <a:xfrm>
            <a:off x="5305376" y="1793825"/>
            <a:ext cx="1309960" cy="707886"/>
          </a:xfrm>
          <a:prstGeom prst="rect">
            <a:avLst/>
          </a:prstGeom>
          <a:noFill/>
        </p:spPr>
        <p:txBody>
          <a:bodyPr wrap="square" rtlCol="0">
            <a:spAutoFit/>
          </a:bodyPr>
          <a:lstStyle/>
          <a:p>
            <a:pPr algn="ctr"/>
            <a:r>
              <a:rPr lang="fr-FR" sz="2000" b="1" dirty="0">
                <a:solidFill>
                  <a:schemeClr val="bg1"/>
                </a:solidFill>
              </a:rPr>
              <a:t>Formule </a:t>
            </a:r>
          </a:p>
          <a:p>
            <a:pPr algn="ctr"/>
            <a:r>
              <a:rPr lang="fr-FR" sz="2000" b="1" dirty="0">
                <a:solidFill>
                  <a:schemeClr val="bg1"/>
                </a:solidFill>
              </a:rPr>
              <a:t>Essentielle</a:t>
            </a:r>
          </a:p>
        </p:txBody>
      </p:sp>
      <p:sp>
        <p:nvSpPr>
          <p:cNvPr id="19" name="ZoneTexte 18">
            <a:extLst>
              <a:ext uri="{FF2B5EF4-FFF2-40B4-BE49-F238E27FC236}">
                <a16:creationId xmlns:a16="http://schemas.microsoft.com/office/drawing/2014/main" id="{C2A8BBA5-AEF8-F8DF-97E8-77B63AEA4E62}"/>
              </a:ext>
            </a:extLst>
          </p:cNvPr>
          <p:cNvSpPr txBox="1"/>
          <p:nvPr/>
        </p:nvSpPr>
        <p:spPr>
          <a:xfrm>
            <a:off x="8379192" y="1825974"/>
            <a:ext cx="1296144" cy="707886"/>
          </a:xfrm>
          <a:prstGeom prst="rect">
            <a:avLst/>
          </a:prstGeom>
          <a:noFill/>
        </p:spPr>
        <p:txBody>
          <a:bodyPr wrap="square" rtlCol="0">
            <a:spAutoFit/>
          </a:bodyPr>
          <a:lstStyle/>
          <a:p>
            <a:pPr algn="ctr"/>
            <a:r>
              <a:rPr lang="fr-FR" sz="2000" b="1" dirty="0">
                <a:solidFill>
                  <a:schemeClr val="bg1"/>
                </a:solidFill>
              </a:rPr>
              <a:t>Formule </a:t>
            </a:r>
          </a:p>
          <a:p>
            <a:pPr algn="ctr"/>
            <a:r>
              <a:rPr lang="fr-FR" sz="2000" b="1" dirty="0">
                <a:solidFill>
                  <a:schemeClr val="bg1"/>
                </a:solidFill>
              </a:rPr>
              <a:t>Renforcée</a:t>
            </a:r>
          </a:p>
        </p:txBody>
      </p:sp>
      <p:sp>
        <p:nvSpPr>
          <p:cNvPr id="2" name="ZoneTexte 1"/>
          <p:cNvSpPr txBox="1"/>
          <p:nvPr/>
        </p:nvSpPr>
        <p:spPr>
          <a:xfrm>
            <a:off x="836023" y="680759"/>
            <a:ext cx="9788435" cy="4724370"/>
          </a:xfrm>
          <a:prstGeom prst="rect">
            <a:avLst/>
          </a:prstGeom>
          <a:noFill/>
        </p:spPr>
        <p:txBody>
          <a:bodyPr wrap="square" rtlCol="0">
            <a:spAutoFit/>
          </a:bodyPr>
          <a:lstStyle/>
          <a:p>
            <a:pPr lvl="1">
              <a:buClr>
                <a:srgbClr val="C00000"/>
              </a:buClr>
            </a:pPr>
            <a:r>
              <a:rPr lang="fr-FR" sz="2800" b="1" dirty="0">
                <a:solidFill>
                  <a:srgbClr val="9CB95D"/>
                </a:solidFill>
                <a:latin typeface="Calibri" panose="020F0502020204030204" pitchFamily="34" charset="0"/>
              </a:rPr>
              <a:t>Et 3 options possibles et cumulables : </a:t>
            </a:r>
          </a:p>
          <a:p>
            <a:pPr lvl="1">
              <a:buClr>
                <a:srgbClr val="C00000"/>
              </a:buClr>
            </a:pPr>
            <a:endParaRPr lang="fr-FR" b="1" dirty="0">
              <a:solidFill>
                <a:schemeClr val="tx2"/>
              </a:solidFill>
              <a:latin typeface="Calibri" panose="020F0502020204030204" pitchFamily="34" charset="0"/>
            </a:endParaRPr>
          </a:p>
          <a:p>
            <a:pPr marL="1200150" lvl="2" indent="-285750" algn="just">
              <a:buClr>
                <a:srgbClr val="9CB95D"/>
              </a:buClr>
              <a:buFont typeface="Arial" panose="020B0604020202020204" pitchFamily="34" charset="0"/>
              <a:buChar char="•"/>
            </a:pPr>
            <a:r>
              <a:rPr lang="fr-FR" sz="1700" b="1" dirty="0">
                <a:solidFill>
                  <a:srgbClr val="9CB95D"/>
                </a:solidFill>
                <a:latin typeface="Calibri" panose="020F0502020204030204" pitchFamily="34" charset="0"/>
              </a:rPr>
              <a:t>Passage à 95% du taux d’indemnisation du niveau 1 (incapacité de travail) </a:t>
            </a:r>
            <a:r>
              <a:rPr lang="fr-FR" sz="1700" b="1" dirty="0">
                <a:solidFill>
                  <a:schemeClr val="tx2"/>
                </a:solidFill>
                <a:latin typeface="Calibri" panose="020F0502020204030204" pitchFamily="34" charset="0"/>
              </a:rPr>
              <a:t>: </a:t>
            </a:r>
            <a:r>
              <a:rPr lang="fr-FR" sz="1700" dirty="0">
                <a:solidFill>
                  <a:srgbClr val="5D5D5D"/>
                </a:solidFill>
                <a:latin typeface="Calibri" panose="020F0502020204030204" pitchFamily="34" charset="0"/>
              </a:rPr>
              <a:t>soit une augmentation de 90% à 95% du maintien du traitement de référence net lors du passage à demi-traitement pour maladie et pour une durée maximale de 3 ans.</a:t>
            </a:r>
          </a:p>
          <a:p>
            <a:pPr marL="1200150" lvl="2" indent="-285750" algn="just">
              <a:buClr>
                <a:srgbClr val="E9345D"/>
              </a:buClr>
              <a:buFont typeface="Arial" panose="020B0604020202020204" pitchFamily="34" charset="0"/>
              <a:buChar char="•"/>
            </a:pPr>
            <a:endParaRPr lang="fr-FR" sz="1700" dirty="0">
              <a:solidFill>
                <a:schemeClr val="tx2"/>
              </a:solidFill>
              <a:latin typeface="Calibri" panose="020F0502020204030204" pitchFamily="34" charset="0"/>
            </a:endParaRPr>
          </a:p>
          <a:p>
            <a:pPr marL="1200150" lvl="2" indent="-285750" algn="just">
              <a:buClr>
                <a:srgbClr val="9CB95D"/>
              </a:buClr>
              <a:buFont typeface="Arial" panose="020B0604020202020204" pitchFamily="34" charset="0"/>
              <a:buChar char="•"/>
            </a:pPr>
            <a:r>
              <a:rPr lang="fr-FR" sz="1700" b="1" dirty="0">
                <a:solidFill>
                  <a:srgbClr val="9CB95D"/>
                </a:solidFill>
                <a:latin typeface="Calibri" panose="020F0502020204030204" pitchFamily="34" charset="0"/>
              </a:rPr>
              <a:t>Perte de retraite (en capital) </a:t>
            </a:r>
            <a:r>
              <a:rPr lang="fr-FR" sz="1700" b="1" dirty="0">
                <a:solidFill>
                  <a:schemeClr val="tx2"/>
                </a:solidFill>
                <a:latin typeface="Calibri" panose="020F0502020204030204" pitchFamily="34" charset="0"/>
              </a:rPr>
              <a:t>: </a:t>
            </a:r>
            <a:r>
              <a:rPr lang="fr-FR" sz="1700" dirty="0">
                <a:solidFill>
                  <a:srgbClr val="5D5D5D"/>
                </a:solidFill>
                <a:latin typeface="Calibri" panose="020F0502020204030204" pitchFamily="34" charset="0"/>
              </a:rPr>
              <a:t>Complément de retraite sous forme de capital afin de compenser la perte de retraite due à l’invalidité, à partir de l’âge légal de départ à la retraite en vigueur au moment de la souscription du contrat. Ce capital est égal à la moitié de la valeur du PMSS (Plafond Mensuel de la Sécurité Sociale, soit 3 428€ en 2022) par année d’invalidité entre la date de reconnaissance de l’invalidité et le 62</a:t>
            </a:r>
            <a:r>
              <a:rPr lang="fr-FR" sz="1700" baseline="30000" dirty="0">
                <a:solidFill>
                  <a:srgbClr val="5D5D5D"/>
                </a:solidFill>
                <a:latin typeface="Calibri" panose="020F0502020204030204" pitchFamily="34" charset="0"/>
              </a:rPr>
              <a:t>ème</a:t>
            </a:r>
            <a:r>
              <a:rPr lang="fr-FR" sz="1700" dirty="0">
                <a:solidFill>
                  <a:srgbClr val="5D5D5D"/>
                </a:solidFill>
                <a:latin typeface="Calibri" panose="020F0502020204030204" pitchFamily="34" charset="0"/>
              </a:rPr>
              <a:t> anniversaire de l’agent. </a:t>
            </a:r>
          </a:p>
          <a:p>
            <a:pPr marL="1165225" lvl="2" algn="just">
              <a:buClr>
                <a:srgbClr val="C00000"/>
              </a:buClr>
            </a:pPr>
            <a:endParaRPr lang="fr-FR" sz="1700" dirty="0">
              <a:solidFill>
                <a:schemeClr val="tx2"/>
              </a:solidFill>
              <a:latin typeface="Calibri" panose="020F0502020204030204" pitchFamily="34" charset="0"/>
            </a:endParaRPr>
          </a:p>
          <a:p>
            <a:pPr marL="1200150" lvl="2" indent="-285750" algn="just">
              <a:buClr>
                <a:srgbClr val="9CB95D"/>
              </a:buClr>
              <a:buFont typeface="Arial" panose="020B0604020202020204" pitchFamily="34" charset="0"/>
              <a:buChar char="•"/>
            </a:pPr>
            <a:r>
              <a:rPr lang="fr-FR" sz="1700" b="1" dirty="0">
                <a:solidFill>
                  <a:srgbClr val="9CB95D"/>
                </a:solidFill>
                <a:latin typeface="Calibri" panose="020F0502020204030204" pitchFamily="34" charset="0"/>
              </a:rPr>
              <a:t>Capital décès/PTIA </a:t>
            </a:r>
            <a:r>
              <a:rPr lang="fr-FR" sz="1700" dirty="0">
                <a:solidFill>
                  <a:srgbClr val="5D5D5D"/>
                </a:solidFill>
                <a:latin typeface="Calibri" panose="020F0502020204030204" pitchFamily="34" charset="0"/>
              </a:rPr>
              <a:t>: versement d’un capital versé en cas de décès ou perte totale et irréversible d’autonomie de l’agent, dans une logique d’accompagnement de la cellule familiale. </a:t>
            </a:r>
          </a:p>
          <a:p>
            <a:pPr marL="1165225" lvl="2" algn="just">
              <a:buClr>
                <a:srgbClr val="C00000"/>
              </a:buClr>
            </a:pPr>
            <a:r>
              <a:rPr lang="fr-FR" sz="1700" dirty="0">
                <a:solidFill>
                  <a:srgbClr val="5D5D5D"/>
                </a:solidFill>
                <a:latin typeface="Calibri" panose="020F0502020204030204" pitchFamily="34" charset="0"/>
              </a:rPr>
              <a:t>Ce capital est égal à 100% de la rémunération annuelle hors RI et SFT majoré à 125% en cas de présence d’un enfant à charge au jour du décès, jusqu’à son 18</a:t>
            </a:r>
            <a:r>
              <a:rPr lang="fr-FR" sz="1700" baseline="30000" dirty="0">
                <a:solidFill>
                  <a:srgbClr val="5D5D5D"/>
                </a:solidFill>
                <a:latin typeface="Calibri" panose="020F0502020204030204" pitchFamily="34" charset="0"/>
              </a:rPr>
              <a:t>ème</a:t>
            </a:r>
            <a:r>
              <a:rPr lang="fr-FR" sz="1700" dirty="0">
                <a:solidFill>
                  <a:srgbClr val="5D5D5D"/>
                </a:solidFill>
                <a:latin typeface="Calibri" panose="020F0502020204030204" pitchFamily="34" charset="0"/>
              </a:rPr>
              <a:t> anniversaire. Cette limite est portée au 26</a:t>
            </a:r>
            <a:r>
              <a:rPr lang="fr-FR" sz="1700" baseline="30000" dirty="0">
                <a:solidFill>
                  <a:srgbClr val="5D5D5D"/>
                </a:solidFill>
                <a:latin typeface="Calibri" panose="020F0502020204030204" pitchFamily="34" charset="0"/>
              </a:rPr>
              <a:t>ème</a:t>
            </a:r>
            <a:r>
              <a:rPr lang="fr-FR" sz="1700" dirty="0">
                <a:solidFill>
                  <a:srgbClr val="5D5D5D"/>
                </a:solidFill>
                <a:latin typeface="Calibri" panose="020F0502020204030204" pitchFamily="34" charset="0"/>
              </a:rPr>
              <a:t> anniversaire dans certaines situations (études notamment). </a:t>
            </a:r>
            <a:endParaRPr lang="fr-FR" sz="1700" dirty="0">
              <a:solidFill>
                <a:srgbClr val="5D5D5D"/>
              </a:solidFill>
            </a:endParaRPr>
          </a:p>
        </p:txBody>
      </p:sp>
    </p:spTree>
    <p:extLst>
      <p:ext uri="{BB962C8B-B14F-4D97-AF65-F5344CB8AC3E}">
        <p14:creationId xmlns:p14="http://schemas.microsoft.com/office/powerpoint/2010/main" val="3123192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4">
            <a:extLst>
              <a:ext uri="{FF2B5EF4-FFF2-40B4-BE49-F238E27FC236}">
                <a16:creationId xmlns:a16="http://schemas.microsoft.com/office/drawing/2014/main" id="{ECC1BE53-D108-4043-A755-D6E5ED2213A8}"/>
              </a:ext>
            </a:extLst>
          </p:cNvPr>
          <p:cNvPicPr>
            <a:picLocks noChangeAspect="1"/>
          </p:cNvPicPr>
          <p:nvPr/>
        </p:nvPicPr>
        <p:blipFill>
          <a:blip r:embed="rId2"/>
          <a:stretch>
            <a:fillRect/>
          </a:stretch>
        </p:blipFill>
        <p:spPr>
          <a:xfrm>
            <a:off x="2498" y="6332822"/>
            <a:ext cx="12187004" cy="521158"/>
          </a:xfrm>
          <a:prstGeom prst="rect">
            <a:avLst/>
          </a:prstGeom>
        </p:spPr>
      </p:pic>
      <p:sp>
        <p:nvSpPr>
          <p:cNvPr id="9" name="Ellipse 8">
            <a:extLst>
              <a:ext uri="{FF2B5EF4-FFF2-40B4-BE49-F238E27FC236}">
                <a16:creationId xmlns:a16="http://schemas.microsoft.com/office/drawing/2014/main" id="{E6954872-1768-4687-A9AD-7FD437998983}"/>
              </a:ext>
            </a:extLst>
          </p:cNvPr>
          <p:cNvSpPr/>
          <p:nvPr/>
        </p:nvSpPr>
        <p:spPr>
          <a:xfrm>
            <a:off x="11246089" y="246485"/>
            <a:ext cx="724524" cy="737016"/>
          </a:xfrm>
          <a:prstGeom prst="ellipse">
            <a:avLst/>
          </a:prstGeom>
          <a:solidFill>
            <a:srgbClr val="1EA9B8"/>
          </a:solidFill>
          <a:ln>
            <a:solidFill>
              <a:srgbClr val="1EA9B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2200" b="1" dirty="0">
                <a:latin typeface="Trebuchet MS"/>
                <a:ea typeface="+mn-lt"/>
                <a:cs typeface="Calibri"/>
              </a:rPr>
              <a:t>14</a:t>
            </a:r>
            <a:endParaRPr lang="fr-FR" sz="2200" b="1" dirty="0">
              <a:latin typeface="Trebuchet MS"/>
              <a:ea typeface="+mn-lt"/>
            </a:endParaRPr>
          </a:p>
        </p:txBody>
      </p:sp>
      <p:pic>
        <p:nvPicPr>
          <p:cNvPr id="26" name="Image 25">
            <a:extLst>
              <a:ext uri="{FF2B5EF4-FFF2-40B4-BE49-F238E27FC236}">
                <a16:creationId xmlns:a16="http://schemas.microsoft.com/office/drawing/2014/main" id="{01DCEFE4-24F1-474F-A4D4-C2E130C901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392" y="159600"/>
            <a:ext cx="851709" cy="521159"/>
          </a:xfrm>
          <a:prstGeom prst="rect">
            <a:avLst/>
          </a:prstGeom>
        </p:spPr>
      </p:pic>
      <p:sp>
        <p:nvSpPr>
          <p:cNvPr id="17" name="ZoneTexte 16">
            <a:extLst>
              <a:ext uri="{FF2B5EF4-FFF2-40B4-BE49-F238E27FC236}">
                <a16:creationId xmlns:a16="http://schemas.microsoft.com/office/drawing/2014/main" id="{73A3482E-9062-B1B0-E00E-0CD8C01AD647}"/>
              </a:ext>
            </a:extLst>
          </p:cNvPr>
          <p:cNvSpPr txBox="1"/>
          <p:nvPr/>
        </p:nvSpPr>
        <p:spPr>
          <a:xfrm>
            <a:off x="2264370" y="1766207"/>
            <a:ext cx="1224136" cy="707886"/>
          </a:xfrm>
          <a:prstGeom prst="rect">
            <a:avLst/>
          </a:prstGeom>
          <a:noFill/>
        </p:spPr>
        <p:txBody>
          <a:bodyPr wrap="square" rtlCol="0">
            <a:spAutoFit/>
          </a:bodyPr>
          <a:lstStyle/>
          <a:p>
            <a:pPr algn="ctr"/>
            <a:r>
              <a:rPr lang="fr-FR" sz="2000" b="1" dirty="0">
                <a:solidFill>
                  <a:schemeClr val="bg1"/>
                </a:solidFill>
              </a:rPr>
              <a:t>Formule </a:t>
            </a:r>
          </a:p>
          <a:p>
            <a:pPr algn="ctr"/>
            <a:r>
              <a:rPr lang="fr-FR" sz="2000" b="1" dirty="0">
                <a:solidFill>
                  <a:schemeClr val="bg1"/>
                </a:solidFill>
              </a:rPr>
              <a:t>sécurité</a:t>
            </a:r>
          </a:p>
        </p:txBody>
      </p:sp>
      <p:sp>
        <p:nvSpPr>
          <p:cNvPr id="18" name="ZoneTexte 17">
            <a:extLst>
              <a:ext uri="{FF2B5EF4-FFF2-40B4-BE49-F238E27FC236}">
                <a16:creationId xmlns:a16="http://schemas.microsoft.com/office/drawing/2014/main" id="{4341C659-E65B-1A4A-7AF1-0792EDCFDE46}"/>
              </a:ext>
            </a:extLst>
          </p:cNvPr>
          <p:cNvSpPr txBox="1"/>
          <p:nvPr/>
        </p:nvSpPr>
        <p:spPr>
          <a:xfrm>
            <a:off x="5305376" y="1793825"/>
            <a:ext cx="1309960" cy="707886"/>
          </a:xfrm>
          <a:prstGeom prst="rect">
            <a:avLst/>
          </a:prstGeom>
          <a:noFill/>
        </p:spPr>
        <p:txBody>
          <a:bodyPr wrap="square" rtlCol="0">
            <a:spAutoFit/>
          </a:bodyPr>
          <a:lstStyle/>
          <a:p>
            <a:pPr algn="ctr"/>
            <a:r>
              <a:rPr lang="fr-FR" sz="2000" b="1" dirty="0">
                <a:solidFill>
                  <a:schemeClr val="bg1"/>
                </a:solidFill>
              </a:rPr>
              <a:t>Formule </a:t>
            </a:r>
          </a:p>
          <a:p>
            <a:pPr algn="ctr"/>
            <a:r>
              <a:rPr lang="fr-FR" sz="2000" b="1" dirty="0">
                <a:solidFill>
                  <a:schemeClr val="bg1"/>
                </a:solidFill>
              </a:rPr>
              <a:t>Essentielle</a:t>
            </a:r>
          </a:p>
        </p:txBody>
      </p:sp>
      <p:sp>
        <p:nvSpPr>
          <p:cNvPr id="19" name="ZoneTexte 18">
            <a:extLst>
              <a:ext uri="{FF2B5EF4-FFF2-40B4-BE49-F238E27FC236}">
                <a16:creationId xmlns:a16="http://schemas.microsoft.com/office/drawing/2014/main" id="{C2A8BBA5-AEF8-F8DF-97E8-77B63AEA4E62}"/>
              </a:ext>
            </a:extLst>
          </p:cNvPr>
          <p:cNvSpPr txBox="1"/>
          <p:nvPr/>
        </p:nvSpPr>
        <p:spPr>
          <a:xfrm>
            <a:off x="8379192" y="1825974"/>
            <a:ext cx="1296144" cy="707886"/>
          </a:xfrm>
          <a:prstGeom prst="rect">
            <a:avLst/>
          </a:prstGeom>
          <a:noFill/>
        </p:spPr>
        <p:txBody>
          <a:bodyPr wrap="square" rtlCol="0">
            <a:spAutoFit/>
          </a:bodyPr>
          <a:lstStyle/>
          <a:p>
            <a:pPr algn="ctr"/>
            <a:r>
              <a:rPr lang="fr-FR" sz="2000" b="1" dirty="0">
                <a:solidFill>
                  <a:schemeClr val="bg1"/>
                </a:solidFill>
              </a:rPr>
              <a:t>Formule </a:t>
            </a:r>
          </a:p>
          <a:p>
            <a:pPr algn="ctr"/>
            <a:r>
              <a:rPr lang="fr-FR" sz="2000" b="1" dirty="0">
                <a:solidFill>
                  <a:schemeClr val="bg1"/>
                </a:solidFill>
              </a:rPr>
              <a:t>Renforcée</a:t>
            </a:r>
          </a:p>
        </p:txBody>
      </p:sp>
      <p:sp>
        <p:nvSpPr>
          <p:cNvPr id="10" name="ZoneTexte 9">
            <a:extLst>
              <a:ext uri="{FF2B5EF4-FFF2-40B4-BE49-F238E27FC236}">
                <a16:creationId xmlns:a16="http://schemas.microsoft.com/office/drawing/2014/main" id="{8BF692CB-1351-ACA6-3D5C-CB057BAF47C2}"/>
              </a:ext>
            </a:extLst>
          </p:cNvPr>
          <p:cNvSpPr txBox="1"/>
          <p:nvPr/>
        </p:nvSpPr>
        <p:spPr>
          <a:xfrm>
            <a:off x="2325195" y="502375"/>
            <a:ext cx="9217024" cy="461665"/>
          </a:xfrm>
          <a:prstGeom prst="rect">
            <a:avLst/>
          </a:prstGeom>
          <a:noFill/>
        </p:spPr>
        <p:txBody>
          <a:bodyPr wrap="square">
            <a:spAutoFit/>
          </a:bodyPr>
          <a:lstStyle/>
          <a:p>
            <a:pPr>
              <a:buClr>
                <a:srgbClr val="C00000"/>
              </a:buClr>
            </a:pPr>
            <a:r>
              <a:rPr lang="fr-FR" sz="2400" b="1" dirty="0">
                <a:solidFill>
                  <a:srgbClr val="9CB95D"/>
                </a:solidFill>
                <a:latin typeface="Calibri" panose="020F0502020204030204" pitchFamily="34" charset="0"/>
              </a:rPr>
              <a:t>Simulation en prévoyance (par mois et hors participation) </a:t>
            </a:r>
          </a:p>
        </p:txBody>
      </p:sp>
      <p:sp>
        <p:nvSpPr>
          <p:cNvPr id="11" name="Rectangle 10">
            <a:extLst>
              <a:ext uri="{FF2B5EF4-FFF2-40B4-BE49-F238E27FC236}">
                <a16:creationId xmlns:a16="http://schemas.microsoft.com/office/drawing/2014/main" id="{843E8FC2-A929-D13D-7D5C-65E73371A1DC}"/>
              </a:ext>
            </a:extLst>
          </p:cNvPr>
          <p:cNvSpPr/>
          <p:nvPr/>
        </p:nvSpPr>
        <p:spPr>
          <a:xfrm>
            <a:off x="1139740" y="1289123"/>
            <a:ext cx="6344795" cy="323531"/>
          </a:xfrm>
          <a:prstGeom prst="rect">
            <a:avLst/>
          </a:prstGeom>
          <a:solidFill>
            <a:srgbClr val="5D5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A27C588A-D4A0-7ADA-EDFF-F4B6B937ECCF}"/>
              </a:ext>
            </a:extLst>
          </p:cNvPr>
          <p:cNvSpPr/>
          <p:nvPr/>
        </p:nvSpPr>
        <p:spPr>
          <a:xfrm>
            <a:off x="7975484" y="1286521"/>
            <a:ext cx="3850755" cy="323531"/>
          </a:xfrm>
          <a:prstGeom prst="rect">
            <a:avLst/>
          </a:prstGeom>
          <a:solidFill>
            <a:srgbClr val="5D5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0C1CB15B-5835-FA7D-3848-A0DEE8B7283B}"/>
              </a:ext>
            </a:extLst>
          </p:cNvPr>
          <p:cNvSpPr txBox="1"/>
          <p:nvPr/>
        </p:nvSpPr>
        <p:spPr>
          <a:xfrm>
            <a:off x="3708651" y="1230737"/>
            <a:ext cx="1671146" cy="400110"/>
          </a:xfrm>
          <a:prstGeom prst="rect">
            <a:avLst/>
          </a:prstGeom>
          <a:noFill/>
        </p:spPr>
        <p:txBody>
          <a:bodyPr wrap="square" rtlCol="0">
            <a:spAutoFit/>
          </a:bodyPr>
          <a:lstStyle/>
          <a:p>
            <a:r>
              <a:rPr lang="fr-FR" sz="2000" b="1" dirty="0">
                <a:solidFill>
                  <a:schemeClr val="bg1"/>
                </a:solidFill>
              </a:rPr>
              <a:t>Prévoyance</a:t>
            </a:r>
          </a:p>
        </p:txBody>
      </p:sp>
      <p:sp>
        <p:nvSpPr>
          <p:cNvPr id="15" name="ZoneTexte 14">
            <a:extLst>
              <a:ext uri="{FF2B5EF4-FFF2-40B4-BE49-F238E27FC236}">
                <a16:creationId xmlns:a16="http://schemas.microsoft.com/office/drawing/2014/main" id="{2B9C566A-057A-C9EF-52E6-D1F7A9454823}"/>
              </a:ext>
            </a:extLst>
          </p:cNvPr>
          <p:cNvSpPr txBox="1"/>
          <p:nvPr/>
        </p:nvSpPr>
        <p:spPr>
          <a:xfrm>
            <a:off x="8957382" y="1248232"/>
            <a:ext cx="2035813" cy="400110"/>
          </a:xfrm>
          <a:prstGeom prst="rect">
            <a:avLst/>
          </a:prstGeom>
          <a:noFill/>
        </p:spPr>
        <p:txBody>
          <a:bodyPr wrap="square" rtlCol="0">
            <a:spAutoFit/>
          </a:bodyPr>
          <a:lstStyle/>
          <a:p>
            <a:r>
              <a:rPr lang="fr-FR" sz="2000" b="1" dirty="0">
                <a:solidFill>
                  <a:schemeClr val="bg1"/>
                </a:solidFill>
              </a:rPr>
              <a:t>Garantie options</a:t>
            </a:r>
          </a:p>
        </p:txBody>
      </p:sp>
      <p:sp>
        <p:nvSpPr>
          <p:cNvPr id="16" name="Rectangle : avec coin arrondi 6">
            <a:extLst>
              <a:ext uri="{FF2B5EF4-FFF2-40B4-BE49-F238E27FC236}">
                <a16:creationId xmlns:a16="http://schemas.microsoft.com/office/drawing/2014/main" id="{5799A0E4-1D01-C122-04FB-C2E7E8F2DC72}"/>
              </a:ext>
            </a:extLst>
          </p:cNvPr>
          <p:cNvSpPr/>
          <p:nvPr/>
        </p:nvSpPr>
        <p:spPr>
          <a:xfrm>
            <a:off x="1139740" y="1793825"/>
            <a:ext cx="1872208" cy="523220"/>
          </a:xfrm>
          <a:prstGeom prst="round1Rect">
            <a:avLst/>
          </a:prstGeom>
          <a:solidFill>
            <a:srgbClr val="5D5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 avec coin arrondi 7">
            <a:extLst>
              <a:ext uri="{FF2B5EF4-FFF2-40B4-BE49-F238E27FC236}">
                <a16:creationId xmlns:a16="http://schemas.microsoft.com/office/drawing/2014/main" id="{F33D18DD-FB1F-9BE4-4780-6000A6976E7C}"/>
              </a:ext>
            </a:extLst>
          </p:cNvPr>
          <p:cNvSpPr/>
          <p:nvPr/>
        </p:nvSpPr>
        <p:spPr>
          <a:xfrm>
            <a:off x="3507589" y="1786700"/>
            <a:ext cx="1872208" cy="523220"/>
          </a:xfrm>
          <a:prstGeom prst="round1Rect">
            <a:avLst/>
          </a:prstGeom>
          <a:solidFill>
            <a:srgbClr val="1EA9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5"/>
              </a:solidFill>
            </a:endParaRPr>
          </a:p>
        </p:txBody>
      </p:sp>
      <p:sp>
        <p:nvSpPr>
          <p:cNvPr id="21" name="Rectangle : avec coin arrondi 7">
            <a:extLst>
              <a:ext uri="{FF2B5EF4-FFF2-40B4-BE49-F238E27FC236}">
                <a16:creationId xmlns:a16="http://schemas.microsoft.com/office/drawing/2014/main" id="{F33D18DD-FB1F-9BE4-4780-6000A6976E7C}"/>
              </a:ext>
            </a:extLst>
          </p:cNvPr>
          <p:cNvSpPr/>
          <p:nvPr/>
        </p:nvSpPr>
        <p:spPr>
          <a:xfrm>
            <a:off x="5633171" y="1790722"/>
            <a:ext cx="1872208" cy="523220"/>
          </a:xfrm>
          <a:prstGeom prst="round1Rect">
            <a:avLst/>
          </a:prstGeom>
          <a:solidFill>
            <a:srgbClr val="EA5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5"/>
              </a:solidFill>
            </a:endParaRPr>
          </a:p>
        </p:txBody>
      </p:sp>
      <p:sp>
        <p:nvSpPr>
          <p:cNvPr id="25" name="Rectangle : avec coin arrondi 48">
            <a:extLst>
              <a:ext uri="{FF2B5EF4-FFF2-40B4-BE49-F238E27FC236}">
                <a16:creationId xmlns:a16="http://schemas.microsoft.com/office/drawing/2014/main" id="{E51D7612-539D-D55A-F9B4-20EE8E327B72}"/>
              </a:ext>
            </a:extLst>
          </p:cNvPr>
          <p:cNvSpPr/>
          <p:nvPr/>
        </p:nvSpPr>
        <p:spPr>
          <a:xfrm>
            <a:off x="7975891" y="1832867"/>
            <a:ext cx="1132963" cy="492442"/>
          </a:xfrm>
          <a:prstGeom prst="round1Rect">
            <a:avLst/>
          </a:prstGeom>
          <a:solidFill>
            <a:srgbClr val="5D5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 avec coin arrondi 48">
            <a:extLst>
              <a:ext uri="{FF2B5EF4-FFF2-40B4-BE49-F238E27FC236}">
                <a16:creationId xmlns:a16="http://schemas.microsoft.com/office/drawing/2014/main" id="{E51D7612-539D-D55A-F9B4-20EE8E327B72}"/>
              </a:ext>
            </a:extLst>
          </p:cNvPr>
          <p:cNvSpPr/>
          <p:nvPr/>
        </p:nvSpPr>
        <p:spPr>
          <a:xfrm>
            <a:off x="9334379" y="1839542"/>
            <a:ext cx="1132963" cy="492442"/>
          </a:xfrm>
          <a:prstGeom prst="round1Rect">
            <a:avLst/>
          </a:prstGeom>
          <a:solidFill>
            <a:srgbClr val="1EA9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 avec coin arrondi 48">
            <a:extLst>
              <a:ext uri="{FF2B5EF4-FFF2-40B4-BE49-F238E27FC236}">
                <a16:creationId xmlns:a16="http://schemas.microsoft.com/office/drawing/2014/main" id="{E51D7612-539D-D55A-F9B4-20EE8E327B72}"/>
              </a:ext>
            </a:extLst>
          </p:cNvPr>
          <p:cNvSpPr/>
          <p:nvPr/>
        </p:nvSpPr>
        <p:spPr>
          <a:xfrm>
            <a:off x="10698114" y="1839542"/>
            <a:ext cx="1132963" cy="492442"/>
          </a:xfrm>
          <a:prstGeom prst="round1Rect">
            <a:avLst/>
          </a:prstGeom>
          <a:solidFill>
            <a:srgbClr val="EA5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a:extLst>
              <a:ext uri="{FF2B5EF4-FFF2-40B4-BE49-F238E27FC236}">
                <a16:creationId xmlns:a16="http://schemas.microsoft.com/office/drawing/2014/main" id="{3AD97F94-49EE-66D3-AECF-0B14B6F994A1}"/>
              </a:ext>
            </a:extLst>
          </p:cNvPr>
          <p:cNvSpPr txBox="1"/>
          <p:nvPr/>
        </p:nvSpPr>
        <p:spPr>
          <a:xfrm>
            <a:off x="1306555" y="1763046"/>
            <a:ext cx="1470086" cy="584775"/>
          </a:xfrm>
          <a:prstGeom prst="rect">
            <a:avLst/>
          </a:prstGeom>
          <a:noFill/>
        </p:spPr>
        <p:txBody>
          <a:bodyPr wrap="square" rtlCol="0">
            <a:spAutoFit/>
          </a:bodyPr>
          <a:lstStyle/>
          <a:p>
            <a:pPr algn="ctr"/>
            <a:r>
              <a:rPr lang="fr-FR" sz="1600" b="1" dirty="0">
                <a:solidFill>
                  <a:schemeClr val="bg1"/>
                </a:solidFill>
              </a:rPr>
              <a:t>Nombre d’agents &lt; 50</a:t>
            </a:r>
          </a:p>
        </p:txBody>
      </p:sp>
      <p:sp>
        <p:nvSpPr>
          <p:cNvPr id="30" name="ZoneTexte 29">
            <a:extLst>
              <a:ext uri="{FF2B5EF4-FFF2-40B4-BE49-F238E27FC236}">
                <a16:creationId xmlns:a16="http://schemas.microsoft.com/office/drawing/2014/main" id="{AE42644E-576A-7B13-2957-75D701596129}"/>
              </a:ext>
            </a:extLst>
          </p:cNvPr>
          <p:cNvSpPr txBox="1"/>
          <p:nvPr/>
        </p:nvSpPr>
        <p:spPr>
          <a:xfrm>
            <a:off x="3587875" y="1763047"/>
            <a:ext cx="1671146" cy="584775"/>
          </a:xfrm>
          <a:prstGeom prst="rect">
            <a:avLst/>
          </a:prstGeom>
          <a:noFill/>
        </p:spPr>
        <p:txBody>
          <a:bodyPr wrap="square" rtlCol="0">
            <a:spAutoFit/>
          </a:bodyPr>
          <a:lstStyle/>
          <a:p>
            <a:pPr algn="ctr"/>
            <a:r>
              <a:rPr lang="fr-FR" sz="1600" b="1" dirty="0">
                <a:solidFill>
                  <a:schemeClr val="bg1"/>
                </a:solidFill>
              </a:rPr>
              <a:t>Nombre d’agents entre 50 et 350</a:t>
            </a:r>
          </a:p>
        </p:txBody>
      </p:sp>
      <p:sp>
        <p:nvSpPr>
          <p:cNvPr id="31" name="ZoneTexte 30">
            <a:extLst>
              <a:ext uri="{FF2B5EF4-FFF2-40B4-BE49-F238E27FC236}">
                <a16:creationId xmlns:a16="http://schemas.microsoft.com/office/drawing/2014/main" id="{DD6E89B1-671E-FC3D-AF75-58B72D2A06F1}"/>
              </a:ext>
            </a:extLst>
          </p:cNvPr>
          <p:cNvSpPr txBox="1"/>
          <p:nvPr/>
        </p:nvSpPr>
        <p:spPr>
          <a:xfrm>
            <a:off x="5775429" y="1799703"/>
            <a:ext cx="1671146" cy="584775"/>
          </a:xfrm>
          <a:prstGeom prst="rect">
            <a:avLst/>
          </a:prstGeom>
          <a:noFill/>
        </p:spPr>
        <p:txBody>
          <a:bodyPr wrap="square" rtlCol="0">
            <a:spAutoFit/>
          </a:bodyPr>
          <a:lstStyle/>
          <a:p>
            <a:pPr algn="ctr"/>
            <a:r>
              <a:rPr lang="fr-FR" sz="1600" b="1" dirty="0">
                <a:solidFill>
                  <a:schemeClr val="bg1"/>
                </a:solidFill>
              </a:rPr>
              <a:t>Nombre d’agents &gt; 350</a:t>
            </a:r>
          </a:p>
        </p:txBody>
      </p:sp>
      <p:sp>
        <p:nvSpPr>
          <p:cNvPr id="32" name="ZoneTexte 31">
            <a:extLst>
              <a:ext uri="{FF2B5EF4-FFF2-40B4-BE49-F238E27FC236}">
                <a16:creationId xmlns:a16="http://schemas.microsoft.com/office/drawing/2014/main" id="{69D5535D-234F-B01D-ADF2-B90ED782C2B7}"/>
              </a:ext>
            </a:extLst>
          </p:cNvPr>
          <p:cNvSpPr txBox="1"/>
          <p:nvPr/>
        </p:nvSpPr>
        <p:spPr>
          <a:xfrm>
            <a:off x="8014560" y="1848255"/>
            <a:ext cx="1116862"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prstClr val="white"/>
                </a:solidFill>
                <a:effectLst/>
                <a:uLnTx/>
                <a:uFillTx/>
              </a:rPr>
              <a:t>Nombre </a:t>
            </a:r>
            <a:br>
              <a:rPr kumimoji="0" lang="fr-FR" sz="1200" b="1" i="0" u="none" strike="noStrike" kern="0" cap="none" spc="0" normalizeH="0" baseline="0" noProof="0" dirty="0">
                <a:ln>
                  <a:noFill/>
                </a:ln>
                <a:solidFill>
                  <a:prstClr val="white"/>
                </a:solidFill>
                <a:effectLst/>
                <a:uLnTx/>
                <a:uFillTx/>
              </a:rPr>
            </a:br>
            <a:r>
              <a:rPr kumimoji="0" lang="fr-FR" sz="1200" b="1" i="0" u="none" strike="noStrike" kern="0" cap="none" spc="0" normalizeH="0" baseline="0" noProof="0" dirty="0">
                <a:ln>
                  <a:noFill/>
                </a:ln>
                <a:solidFill>
                  <a:prstClr val="white"/>
                </a:solidFill>
                <a:effectLst/>
                <a:uLnTx/>
                <a:uFillTx/>
              </a:rPr>
              <a:t>d’agents &lt; 50</a:t>
            </a:r>
          </a:p>
        </p:txBody>
      </p:sp>
      <p:sp>
        <p:nvSpPr>
          <p:cNvPr id="33" name="ZoneTexte 32">
            <a:extLst>
              <a:ext uri="{FF2B5EF4-FFF2-40B4-BE49-F238E27FC236}">
                <a16:creationId xmlns:a16="http://schemas.microsoft.com/office/drawing/2014/main" id="{54BDE3CB-8B6F-1DFD-1687-9F3A9B0EAB57}"/>
              </a:ext>
            </a:extLst>
          </p:cNvPr>
          <p:cNvSpPr txBox="1"/>
          <p:nvPr/>
        </p:nvSpPr>
        <p:spPr>
          <a:xfrm>
            <a:off x="9252571" y="1841715"/>
            <a:ext cx="1296578" cy="461665"/>
          </a:xfrm>
          <a:prstGeom prst="rect">
            <a:avLst/>
          </a:prstGeom>
          <a:noFill/>
        </p:spPr>
        <p:txBody>
          <a:bodyPr wrap="square" rtlCol="0">
            <a:spAutoFit/>
          </a:bodyPr>
          <a:lstStyle/>
          <a:p>
            <a:pPr algn="ctr"/>
            <a:r>
              <a:rPr lang="fr-FR" sz="1200" b="1" dirty="0">
                <a:solidFill>
                  <a:schemeClr val="bg1"/>
                </a:solidFill>
              </a:rPr>
              <a:t>Nombre d’agents entre 50 et 350</a:t>
            </a:r>
          </a:p>
        </p:txBody>
      </p:sp>
      <p:sp>
        <p:nvSpPr>
          <p:cNvPr id="34" name="ZoneTexte 33">
            <a:extLst>
              <a:ext uri="{FF2B5EF4-FFF2-40B4-BE49-F238E27FC236}">
                <a16:creationId xmlns:a16="http://schemas.microsoft.com/office/drawing/2014/main" id="{3CE39E78-B137-FAB5-3EC8-CEE79AB341E1}"/>
              </a:ext>
            </a:extLst>
          </p:cNvPr>
          <p:cNvSpPr txBox="1"/>
          <p:nvPr/>
        </p:nvSpPr>
        <p:spPr>
          <a:xfrm>
            <a:off x="10649227" y="1848255"/>
            <a:ext cx="1172716" cy="461665"/>
          </a:xfrm>
          <a:prstGeom prst="rect">
            <a:avLst/>
          </a:prstGeom>
          <a:noFill/>
        </p:spPr>
        <p:txBody>
          <a:bodyPr wrap="square" rtlCol="0">
            <a:spAutoFit/>
          </a:bodyPr>
          <a:lstStyle/>
          <a:p>
            <a:pPr algn="ctr"/>
            <a:r>
              <a:rPr lang="fr-FR" sz="1200" b="1" dirty="0">
                <a:solidFill>
                  <a:schemeClr val="bg1"/>
                </a:solidFill>
              </a:rPr>
              <a:t>Nombre</a:t>
            </a:r>
            <a:br>
              <a:rPr lang="fr-FR" sz="1200" b="1" dirty="0">
                <a:solidFill>
                  <a:schemeClr val="bg1"/>
                </a:solidFill>
              </a:rPr>
            </a:br>
            <a:r>
              <a:rPr lang="fr-FR" sz="1200" b="1" dirty="0">
                <a:solidFill>
                  <a:schemeClr val="bg1"/>
                </a:solidFill>
              </a:rPr>
              <a:t>d’agents &gt; 350</a:t>
            </a:r>
          </a:p>
        </p:txBody>
      </p:sp>
      <p:sp>
        <p:nvSpPr>
          <p:cNvPr id="35" name="Rectangle : coins arrondis 9">
            <a:extLst>
              <a:ext uri="{FF2B5EF4-FFF2-40B4-BE49-F238E27FC236}">
                <a16:creationId xmlns:a16="http://schemas.microsoft.com/office/drawing/2014/main" id="{4D8067E0-4C3E-9B47-91E1-E4470FE57243}"/>
              </a:ext>
            </a:extLst>
          </p:cNvPr>
          <p:cNvSpPr/>
          <p:nvPr/>
        </p:nvSpPr>
        <p:spPr>
          <a:xfrm>
            <a:off x="1139739" y="2555963"/>
            <a:ext cx="6375758" cy="26847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ZoneTexte 35">
            <a:extLst>
              <a:ext uri="{FF2B5EF4-FFF2-40B4-BE49-F238E27FC236}">
                <a16:creationId xmlns:a16="http://schemas.microsoft.com/office/drawing/2014/main" id="{72889637-4013-5C1D-0895-7ECAB685C33B}"/>
              </a:ext>
            </a:extLst>
          </p:cNvPr>
          <p:cNvSpPr txBox="1"/>
          <p:nvPr/>
        </p:nvSpPr>
        <p:spPr>
          <a:xfrm>
            <a:off x="2559181" y="2510295"/>
            <a:ext cx="4071491" cy="307777"/>
          </a:xfrm>
          <a:prstGeom prst="rect">
            <a:avLst/>
          </a:prstGeom>
          <a:noFill/>
        </p:spPr>
        <p:txBody>
          <a:bodyPr wrap="square" rtlCol="0">
            <a:spAutoFit/>
          </a:bodyPr>
          <a:lstStyle/>
          <a:p>
            <a:pPr algn="ctr"/>
            <a:r>
              <a:rPr lang="fr-FR" sz="1400" b="1" dirty="0">
                <a:solidFill>
                  <a:srgbClr val="5D5D5D"/>
                </a:solidFill>
              </a:rPr>
              <a:t>Base ITT à 90% avec RI (passage à demi-traitement)</a:t>
            </a:r>
          </a:p>
        </p:txBody>
      </p:sp>
      <p:sp>
        <p:nvSpPr>
          <p:cNvPr id="37" name="Rectangle : coins arrondis 17">
            <a:extLst>
              <a:ext uri="{FF2B5EF4-FFF2-40B4-BE49-F238E27FC236}">
                <a16:creationId xmlns:a16="http://schemas.microsoft.com/office/drawing/2014/main" id="{883B5355-6620-ADE9-91D2-9C1C8D90F10B}"/>
              </a:ext>
            </a:extLst>
          </p:cNvPr>
          <p:cNvSpPr/>
          <p:nvPr/>
        </p:nvSpPr>
        <p:spPr>
          <a:xfrm>
            <a:off x="88436" y="3037052"/>
            <a:ext cx="7427061" cy="603241"/>
          </a:xfrm>
          <a:prstGeom prst="roundRect">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a:extLst>
              <a:ext uri="{FF2B5EF4-FFF2-40B4-BE49-F238E27FC236}">
                <a16:creationId xmlns:a16="http://schemas.microsoft.com/office/drawing/2014/main" id="{A7C11A60-A000-A6CB-2B46-3AB96B0B1821}"/>
              </a:ext>
            </a:extLst>
          </p:cNvPr>
          <p:cNvSpPr txBox="1"/>
          <p:nvPr/>
        </p:nvSpPr>
        <p:spPr>
          <a:xfrm>
            <a:off x="22129" y="3058383"/>
            <a:ext cx="1399940" cy="292388"/>
          </a:xfrm>
          <a:prstGeom prst="rect">
            <a:avLst/>
          </a:prstGeom>
          <a:noFill/>
        </p:spPr>
        <p:txBody>
          <a:bodyPr wrap="square" rtlCol="0">
            <a:spAutoFit/>
          </a:bodyPr>
          <a:lstStyle/>
          <a:p>
            <a:r>
              <a:rPr lang="fr-FR" sz="1300" dirty="0">
                <a:solidFill>
                  <a:srgbClr val="1EA9B8"/>
                </a:solidFill>
              </a:rPr>
              <a:t>Taux de cotisation</a:t>
            </a:r>
          </a:p>
        </p:txBody>
      </p:sp>
      <p:sp>
        <p:nvSpPr>
          <p:cNvPr id="39" name="ZoneTexte 38">
            <a:extLst>
              <a:ext uri="{FF2B5EF4-FFF2-40B4-BE49-F238E27FC236}">
                <a16:creationId xmlns:a16="http://schemas.microsoft.com/office/drawing/2014/main" id="{719B9E04-0B6F-E5FC-4979-FC39A49A9F3E}"/>
              </a:ext>
            </a:extLst>
          </p:cNvPr>
          <p:cNvSpPr txBox="1"/>
          <p:nvPr/>
        </p:nvSpPr>
        <p:spPr>
          <a:xfrm>
            <a:off x="1779822" y="3068881"/>
            <a:ext cx="690154" cy="307777"/>
          </a:xfrm>
          <a:prstGeom prst="rect">
            <a:avLst/>
          </a:prstGeom>
          <a:noFill/>
        </p:spPr>
        <p:txBody>
          <a:bodyPr wrap="square" rtlCol="0">
            <a:spAutoFit/>
          </a:bodyPr>
          <a:lstStyle/>
          <a:p>
            <a:r>
              <a:rPr lang="fr-FR" sz="1400" b="1" dirty="0">
                <a:solidFill>
                  <a:srgbClr val="5D5D5D"/>
                </a:solidFill>
              </a:rPr>
              <a:t>0,77%</a:t>
            </a:r>
          </a:p>
        </p:txBody>
      </p:sp>
      <p:sp>
        <p:nvSpPr>
          <p:cNvPr id="40" name="ZoneTexte 39">
            <a:extLst>
              <a:ext uri="{FF2B5EF4-FFF2-40B4-BE49-F238E27FC236}">
                <a16:creationId xmlns:a16="http://schemas.microsoft.com/office/drawing/2014/main" id="{AB8C0BF9-690D-B2CF-D119-8097D6FC241A}"/>
              </a:ext>
            </a:extLst>
          </p:cNvPr>
          <p:cNvSpPr txBox="1"/>
          <p:nvPr/>
        </p:nvSpPr>
        <p:spPr>
          <a:xfrm>
            <a:off x="4227669" y="3068881"/>
            <a:ext cx="633110" cy="307777"/>
          </a:xfrm>
          <a:prstGeom prst="rect">
            <a:avLst/>
          </a:prstGeom>
          <a:noFill/>
        </p:spPr>
        <p:txBody>
          <a:bodyPr wrap="square" rtlCol="0">
            <a:spAutoFit/>
          </a:bodyPr>
          <a:lstStyle/>
          <a:p>
            <a:r>
              <a:rPr lang="fr-FR" sz="1400" b="1" dirty="0">
                <a:solidFill>
                  <a:srgbClr val="5D5D5D"/>
                </a:solidFill>
              </a:rPr>
              <a:t>0,93%</a:t>
            </a:r>
          </a:p>
        </p:txBody>
      </p:sp>
      <p:sp>
        <p:nvSpPr>
          <p:cNvPr id="41" name="ZoneTexte 40">
            <a:extLst>
              <a:ext uri="{FF2B5EF4-FFF2-40B4-BE49-F238E27FC236}">
                <a16:creationId xmlns:a16="http://schemas.microsoft.com/office/drawing/2014/main" id="{2E49B893-EF97-82A2-CECB-2C0D20D46787}"/>
              </a:ext>
            </a:extLst>
          </p:cNvPr>
          <p:cNvSpPr txBox="1"/>
          <p:nvPr/>
        </p:nvSpPr>
        <p:spPr>
          <a:xfrm>
            <a:off x="6281412" y="3063634"/>
            <a:ext cx="698520" cy="307777"/>
          </a:xfrm>
          <a:prstGeom prst="rect">
            <a:avLst/>
          </a:prstGeom>
          <a:noFill/>
        </p:spPr>
        <p:txBody>
          <a:bodyPr wrap="square" rtlCol="0">
            <a:spAutoFit/>
          </a:bodyPr>
          <a:lstStyle/>
          <a:p>
            <a:r>
              <a:rPr lang="fr-FR" sz="1400" b="1" dirty="0">
                <a:solidFill>
                  <a:srgbClr val="5D5D5D"/>
                </a:solidFill>
              </a:rPr>
              <a:t>1,14%</a:t>
            </a:r>
          </a:p>
        </p:txBody>
      </p:sp>
      <p:sp>
        <p:nvSpPr>
          <p:cNvPr id="42" name="ZoneTexte 41">
            <a:extLst>
              <a:ext uri="{FF2B5EF4-FFF2-40B4-BE49-F238E27FC236}">
                <a16:creationId xmlns:a16="http://schemas.microsoft.com/office/drawing/2014/main" id="{BEABE284-3DDA-2FAE-C0C9-A78CF60D864D}"/>
              </a:ext>
            </a:extLst>
          </p:cNvPr>
          <p:cNvSpPr txBox="1"/>
          <p:nvPr/>
        </p:nvSpPr>
        <p:spPr>
          <a:xfrm>
            <a:off x="49180" y="3346472"/>
            <a:ext cx="1399940" cy="292388"/>
          </a:xfrm>
          <a:prstGeom prst="rect">
            <a:avLst/>
          </a:prstGeom>
          <a:noFill/>
        </p:spPr>
        <p:txBody>
          <a:bodyPr wrap="square" rtlCol="0">
            <a:spAutoFit/>
          </a:bodyPr>
          <a:lstStyle/>
          <a:p>
            <a:r>
              <a:rPr lang="fr-FR" sz="1300" dirty="0">
                <a:solidFill>
                  <a:srgbClr val="4D5767"/>
                </a:solidFill>
              </a:rPr>
              <a:t>Ex. base 2000 </a:t>
            </a:r>
            <a:r>
              <a:rPr lang="fr-FR" sz="1200" b="1" i="0" dirty="0">
                <a:solidFill>
                  <a:srgbClr val="4D5767"/>
                </a:solidFill>
                <a:effectLst/>
              </a:rPr>
              <a:t>€</a:t>
            </a:r>
            <a:r>
              <a:rPr lang="fr-FR" sz="1300" dirty="0">
                <a:solidFill>
                  <a:srgbClr val="4D5767"/>
                </a:solidFill>
              </a:rPr>
              <a:t> </a:t>
            </a:r>
          </a:p>
        </p:txBody>
      </p:sp>
      <p:sp>
        <p:nvSpPr>
          <p:cNvPr id="43" name="ZoneTexte 42">
            <a:extLst>
              <a:ext uri="{FF2B5EF4-FFF2-40B4-BE49-F238E27FC236}">
                <a16:creationId xmlns:a16="http://schemas.microsoft.com/office/drawing/2014/main" id="{1541B49B-E755-5653-653C-B00060B674CE}"/>
              </a:ext>
            </a:extLst>
          </p:cNvPr>
          <p:cNvSpPr txBox="1"/>
          <p:nvPr/>
        </p:nvSpPr>
        <p:spPr>
          <a:xfrm>
            <a:off x="1771255" y="3358692"/>
            <a:ext cx="742640" cy="307777"/>
          </a:xfrm>
          <a:prstGeom prst="rect">
            <a:avLst/>
          </a:prstGeom>
          <a:noFill/>
        </p:spPr>
        <p:txBody>
          <a:bodyPr wrap="square" rtlCol="0">
            <a:spAutoFit/>
          </a:bodyPr>
          <a:lstStyle/>
          <a:p>
            <a:r>
              <a:rPr lang="fr-FR" sz="1400" b="1" dirty="0">
                <a:solidFill>
                  <a:srgbClr val="4D5767"/>
                </a:solidFill>
              </a:rPr>
              <a:t>15,40 </a:t>
            </a:r>
            <a:r>
              <a:rPr lang="fr-FR" sz="1400" b="1" i="0" dirty="0">
                <a:solidFill>
                  <a:srgbClr val="4D5767"/>
                </a:solidFill>
                <a:effectLst/>
              </a:rPr>
              <a:t>€</a:t>
            </a:r>
            <a:r>
              <a:rPr lang="fr-FR" sz="1400" b="1" dirty="0">
                <a:solidFill>
                  <a:srgbClr val="4D5767"/>
                </a:solidFill>
              </a:rPr>
              <a:t> </a:t>
            </a:r>
          </a:p>
        </p:txBody>
      </p:sp>
      <p:sp>
        <p:nvSpPr>
          <p:cNvPr id="44" name="ZoneTexte 43">
            <a:extLst>
              <a:ext uri="{FF2B5EF4-FFF2-40B4-BE49-F238E27FC236}">
                <a16:creationId xmlns:a16="http://schemas.microsoft.com/office/drawing/2014/main" id="{EBE160C1-5F5B-8A04-2B51-210E92A070CF}"/>
              </a:ext>
            </a:extLst>
          </p:cNvPr>
          <p:cNvSpPr txBox="1"/>
          <p:nvPr/>
        </p:nvSpPr>
        <p:spPr>
          <a:xfrm>
            <a:off x="4181004" y="3348721"/>
            <a:ext cx="742640" cy="307777"/>
          </a:xfrm>
          <a:prstGeom prst="rect">
            <a:avLst/>
          </a:prstGeom>
          <a:noFill/>
        </p:spPr>
        <p:txBody>
          <a:bodyPr wrap="square" rtlCol="0">
            <a:spAutoFit/>
          </a:bodyPr>
          <a:lstStyle/>
          <a:p>
            <a:r>
              <a:rPr lang="fr-FR" sz="1400" b="1" dirty="0">
                <a:solidFill>
                  <a:srgbClr val="4D5767"/>
                </a:solidFill>
              </a:rPr>
              <a:t>18,60 </a:t>
            </a:r>
            <a:r>
              <a:rPr lang="fr-FR" sz="1400" b="1" i="0" dirty="0">
                <a:solidFill>
                  <a:srgbClr val="4D5767"/>
                </a:solidFill>
                <a:effectLst/>
              </a:rPr>
              <a:t>€</a:t>
            </a:r>
            <a:r>
              <a:rPr lang="fr-FR" sz="1400" b="1" dirty="0">
                <a:solidFill>
                  <a:schemeClr val="tx2"/>
                </a:solidFill>
              </a:rPr>
              <a:t> </a:t>
            </a:r>
          </a:p>
        </p:txBody>
      </p:sp>
      <p:sp>
        <p:nvSpPr>
          <p:cNvPr id="45" name="ZoneTexte 44">
            <a:extLst>
              <a:ext uri="{FF2B5EF4-FFF2-40B4-BE49-F238E27FC236}">
                <a16:creationId xmlns:a16="http://schemas.microsoft.com/office/drawing/2014/main" id="{ADB30BD1-BC54-D492-7B52-4B0135337F3B}"/>
              </a:ext>
            </a:extLst>
          </p:cNvPr>
          <p:cNvSpPr txBox="1"/>
          <p:nvPr/>
        </p:nvSpPr>
        <p:spPr>
          <a:xfrm>
            <a:off x="6259352" y="3338777"/>
            <a:ext cx="742640" cy="307777"/>
          </a:xfrm>
          <a:prstGeom prst="rect">
            <a:avLst/>
          </a:prstGeom>
          <a:noFill/>
        </p:spPr>
        <p:txBody>
          <a:bodyPr wrap="square" rtlCol="0">
            <a:spAutoFit/>
          </a:bodyPr>
          <a:lstStyle/>
          <a:p>
            <a:r>
              <a:rPr lang="fr-FR" sz="1400" b="1" dirty="0">
                <a:solidFill>
                  <a:srgbClr val="4D5767"/>
                </a:solidFill>
              </a:rPr>
              <a:t>22,80 </a:t>
            </a:r>
            <a:r>
              <a:rPr lang="fr-FR" sz="1400" b="1" i="0" dirty="0">
                <a:solidFill>
                  <a:srgbClr val="4D5767"/>
                </a:solidFill>
                <a:effectLst/>
              </a:rPr>
              <a:t>€</a:t>
            </a:r>
            <a:r>
              <a:rPr lang="fr-FR" sz="1400" b="1" dirty="0">
                <a:solidFill>
                  <a:srgbClr val="4D5767"/>
                </a:solidFill>
              </a:rPr>
              <a:t> </a:t>
            </a:r>
          </a:p>
        </p:txBody>
      </p:sp>
      <p:sp>
        <p:nvSpPr>
          <p:cNvPr id="46" name="Rectangle : coins arrondis 26">
            <a:extLst>
              <a:ext uri="{FF2B5EF4-FFF2-40B4-BE49-F238E27FC236}">
                <a16:creationId xmlns:a16="http://schemas.microsoft.com/office/drawing/2014/main" id="{32C659B6-F01A-EE40-1BBF-72835AA7151B}"/>
              </a:ext>
            </a:extLst>
          </p:cNvPr>
          <p:cNvSpPr/>
          <p:nvPr/>
        </p:nvSpPr>
        <p:spPr>
          <a:xfrm>
            <a:off x="1066101" y="3882776"/>
            <a:ext cx="6624736" cy="26847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ZoneTexte 46">
            <a:extLst>
              <a:ext uri="{FF2B5EF4-FFF2-40B4-BE49-F238E27FC236}">
                <a16:creationId xmlns:a16="http://schemas.microsoft.com/office/drawing/2014/main" id="{9FD01AE1-78E2-E2DF-0C4F-E45661323C31}"/>
              </a:ext>
            </a:extLst>
          </p:cNvPr>
          <p:cNvSpPr txBox="1"/>
          <p:nvPr/>
        </p:nvSpPr>
        <p:spPr>
          <a:xfrm>
            <a:off x="2559181" y="3843471"/>
            <a:ext cx="4071491" cy="307777"/>
          </a:xfrm>
          <a:prstGeom prst="rect">
            <a:avLst/>
          </a:prstGeom>
          <a:noFill/>
        </p:spPr>
        <p:txBody>
          <a:bodyPr wrap="square" rtlCol="0">
            <a:spAutoFit/>
          </a:bodyPr>
          <a:lstStyle/>
          <a:p>
            <a:pPr algn="ctr"/>
            <a:r>
              <a:rPr lang="fr-FR" sz="1400" b="1" dirty="0">
                <a:solidFill>
                  <a:srgbClr val="4D5767"/>
                </a:solidFill>
              </a:rPr>
              <a:t>Base INVAL à 90% RI inclus</a:t>
            </a:r>
          </a:p>
        </p:txBody>
      </p:sp>
      <p:sp>
        <p:nvSpPr>
          <p:cNvPr id="48" name="Rectangle : coins arrondis 31">
            <a:extLst>
              <a:ext uri="{FF2B5EF4-FFF2-40B4-BE49-F238E27FC236}">
                <a16:creationId xmlns:a16="http://schemas.microsoft.com/office/drawing/2014/main" id="{33392C20-2FEF-291C-7F88-764D4F887F7E}"/>
              </a:ext>
            </a:extLst>
          </p:cNvPr>
          <p:cNvSpPr/>
          <p:nvPr/>
        </p:nvSpPr>
        <p:spPr>
          <a:xfrm>
            <a:off x="82001" y="4326692"/>
            <a:ext cx="7433496" cy="603241"/>
          </a:xfrm>
          <a:prstGeom prst="roundRect">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ZoneTexte 48">
            <a:extLst>
              <a:ext uri="{FF2B5EF4-FFF2-40B4-BE49-F238E27FC236}">
                <a16:creationId xmlns:a16="http://schemas.microsoft.com/office/drawing/2014/main" id="{8C3CE97D-70AE-EA64-7F51-EBE032B75AB5}"/>
              </a:ext>
            </a:extLst>
          </p:cNvPr>
          <p:cNvSpPr txBox="1"/>
          <p:nvPr/>
        </p:nvSpPr>
        <p:spPr>
          <a:xfrm>
            <a:off x="50213" y="4300405"/>
            <a:ext cx="1399940" cy="292388"/>
          </a:xfrm>
          <a:prstGeom prst="rect">
            <a:avLst/>
          </a:prstGeom>
          <a:noFill/>
        </p:spPr>
        <p:txBody>
          <a:bodyPr wrap="square" rtlCol="0">
            <a:spAutoFit/>
          </a:bodyPr>
          <a:lstStyle/>
          <a:p>
            <a:r>
              <a:rPr lang="fr-FR" sz="1300" dirty="0">
                <a:solidFill>
                  <a:srgbClr val="1EA9B8"/>
                </a:solidFill>
              </a:rPr>
              <a:t>Taux de cotisation</a:t>
            </a:r>
          </a:p>
        </p:txBody>
      </p:sp>
      <p:sp>
        <p:nvSpPr>
          <p:cNvPr id="50" name="ZoneTexte 49">
            <a:extLst>
              <a:ext uri="{FF2B5EF4-FFF2-40B4-BE49-F238E27FC236}">
                <a16:creationId xmlns:a16="http://schemas.microsoft.com/office/drawing/2014/main" id="{5071D098-A4A7-6B3C-EFE6-B0A5FB372DC6}"/>
              </a:ext>
            </a:extLst>
          </p:cNvPr>
          <p:cNvSpPr txBox="1"/>
          <p:nvPr/>
        </p:nvSpPr>
        <p:spPr>
          <a:xfrm>
            <a:off x="49180" y="4607466"/>
            <a:ext cx="1399940" cy="292388"/>
          </a:xfrm>
          <a:prstGeom prst="rect">
            <a:avLst/>
          </a:prstGeom>
          <a:noFill/>
        </p:spPr>
        <p:txBody>
          <a:bodyPr wrap="square" rtlCol="0">
            <a:spAutoFit/>
          </a:bodyPr>
          <a:lstStyle/>
          <a:p>
            <a:r>
              <a:rPr lang="fr-FR" sz="1300" dirty="0">
                <a:solidFill>
                  <a:srgbClr val="5D5D5D"/>
                </a:solidFill>
              </a:rPr>
              <a:t>Ex. base 2000 </a:t>
            </a:r>
            <a:r>
              <a:rPr lang="fr-FR" sz="1200" b="1" i="0" dirty="0">
                <a:solidFill>
                  <a:srgbClr val="5D5D5D"/>
                </a:solidFill>
                <a:effectLst/>
              </a:rPr>
              <a:t>€</a:t>
            </a:r>
            <a:r>
              <a:rPr lang="fr-FR" sz="1300" dirty="0">
                <a:solidFill>
                  <a:srgbClr val="5D5D5D"/>
                </a:solidFill>
              </a:rPr>
              <a:t> </a:t>
            </a:r>
          </a:p>
        </p:txBody>
      </p:sp>
      <p:sp>
        <p:nvSpPr>
          <p:cNvPr id="51" name="ZoneTexte 50">
            <a:extLst>
              <a:ext uri="{FF2B5EF4-FFF2-40B4-BE49-F238E27FC236}">
                <a16:creationId xmlns:a16="http://schemas.microsoft.com/office/drawing/2014/main" id="{0626A4E2-05B5-B5F0-430C-8F5F50D2FC2F}"/>
              </a:ext>
            </a:extLst>
          </p:cNvPr>
          <p:cNvSpPr txBox="1"/>
          <p:nvPr/>
        </p:nvSpPr>
        <p:spPr>
          <a:xfrm>
            <a:off x="1779822" y="4300405"/>
            <a:ext cx="690154" cy="307777"/>
          </a:xfrm>
          <a:prstGeom prst="rect">
            <a:avLst/>
          </a:prstGeom>
          <a:noFill/>
        </p:spPr>
        <p:txBody>
          <a:bodyPr wrap="square" rtlCol="0">
            <a:spAutoFit/>
          </a:bodyPr>
          <a:lstStyle/>
          <a:p>
            <a:r>
              <a:rPr lang="fr-FR" sz="1400" b="1" dirty="0">
                <a:solidFill>
                  <a:srgbClr val="5D5D5D"/>
                </a:solidFill>
              </a:rPr>
              <a:t>0,53%</a:t>
            </a:r>
          </a:p>
        </p:txBody>
      </p:sp>
      <p:sp>
        <p:nvSpPr>
          <p:cNvPr id="52" name="ZoneTexte 51">
            <a:extLst>
              <a:ext uri="{FF2B5EF4-FFF2-40B4-BE49-F238E27FC236}">
                <a16:creationId xmlns:a16="http://schemas.microsoft.com/office/drawing/2014/main" id="{86B5A303-118F-7B24-ADF6-2BED307B6380}"/>
              </a:ext>
            </a:extLst>
          </p:cNvPr>
          <p:cNvSpPr txBox="1"/>
          <p:nvPr/>
        </p:nvSpPr>
        <p:spPr>
          <a:xfrm>
            <a:off x="4278371" y="4313556"/>
            <a:ext cx="633110" cy="307777"/>
          </a:xfrm>
          <a:prstGeom prst="rect">
            <a:avLst/>
          </a:prstGeom>
          <a:noFill/>
        </p:spPr>
        <p:txBody>
          <a:bodyPr wrap="square" rtlCol="0">
            <a:spAutoFit/>
          </a:bodyPr>
          <a:lstStyle/>
          <a:p>
            <a:r>
              <a:rPr lang="fr-FR" sz="1400" b="1" dirty="0">
                <a:solidFill>
                  <a:srgbClr val="5D5D5D"/>
                </a:solidFill>
              </a:rPr>
              <a:t>0,56%</a:t>
            </a:r>
          </a:p>
        </p:txBody>
      </p:sp>
      <p:sp>
        <p:nvSpPr>
          <p:cNvPr id="53" name="ZoneTexte 52">
            <a:extLst>
              <a:ext uri="{FF2B5EF4-FFF2-40B4-BE49-F238E27FC236}">
                <a16:creationId xmlns:a16="http://schemas.microsoft.com/office/drawing/2014/main" id="{6A38964E-E4FC-A884-6968-0FAB5C6E3138}"/>
              </a:ext>
            </a:extLst>
          </p:cNvPr>
          <p:cNvSpPr txBox="1"/>
          <p:nvPr/>
        </p:nvSpPr>
        <p:spPr>
          <a:xfrm>
            <a:off x="6370616" y="4285016"/>
            <a:ext cx="698520" cy="307777"/>
          </a:xfrm>
          <a:prstGeom prst="rect">
            <a:avLst/>
          </a:prstGeom>
          <a:noFill/>
        </p:spPr>
        <p:txBody>
          <a:bodyPr wrap="square" rtlCol="0">
            <a:spAutoFit/>
          </a:bodyPr>
          <a:lstStyle/>
          <a:p>
            <a:r>
              <a:rPr lang="fr-FR" sz="1400" b="1" dirty="0">
                <a:solidFill>
                  <a:srgbClr val="5D5D5D"/>
                </a:solidFill>
              </a:rPr>
              <a:t>0,58%</a:t>
            </a:r>
          </a:p>
        </p:txBody>
      </p:sp>
      <p:sp>
        <p:nvSpPr>
          <p:cNvPr id="54" name="ZoneTexte 53">
            <a:extLst>
              <a:ext uri="{FF2B5EF4-FFF2-40B4-BE49-F238E27FC236}">
                <a16:creationId xmlns:a16="http://schemas.microsoft.com/office/drawing/2014/main" id="{29181C04-2A69-09C4-EC08-55A2D3DF30D1}"/>
              </a:ext>
            </a:extLst>
          </p:cNvPr>
          <p:cNvSpPr txBox="1"/>
          <p:nvPr/>
        </p:nvSpPr>
        <p:spPr>
          <a:xfrm>
            <a:off x="1779822" y="4615169"/>
            <a:ext cx="739755" cy="307777"/>
          </a:xfrm>
          <a:prstGeom prst="rect">
            <a:avLst/>
          </a:prstGeom>
          <a:noFill/>
        </p:spPr>
        <p:txBody>
          <a:bodyPr wrap="square" rtlCol="0">
            <a:spAutoFit/>
          </a:bodyPr>
          <a:lstStyle/>
          <a:p>
            <a:r>
              <a:rPr lang="fr-FR" sz="1400" b="1" dirty="0">
                <a:solidFill>
                  <a:srgbClr val="5D5D5D"/>
                </a:solidFill>
              </a:rPr>
              <a:t>10,60 </a:t>
            </a:r>
            <a:r>
              <a:rPr lang="fr-FR" sz="1400" b="1" i="0" dirty="0">
                <a:solidFill>
                  <a:srgbClr val="5D5D5D"/>
                </a:solidFill>
                <a:effectLst/>
              </a:rPr>
              <a:t>€</a:t>
            </a:r>
            <a:r>
              <a:rPr lang="fr-FR" sz="1400" b="1" dirty="0">
                <a:solidFill>
                  <a:srgbClr val="5D5D5D"/>
                </a:solidFill>
              </a:rPr>
              <a:t> </a:t>
            </a:r>
          </a:p>
        </p:txBody>
      </p:sp>
      <p:sp>
        <p:nvSpPr>
          <p:cNvPr id="56" name="ZoneTexte 55">
            <a:extLst>
              <a:ext uri="{FF2B5EF4-FFF2-40B4-BE49-F238E27FC236}">
                <a16:creationId xmlns:a16="http://schemas.microsoft.com/office/drawing/2014/main" id="{476C69EB-6E2F-0257-465A-DA6452B28782}"/>
              </a:ext>
            </a:extLst>
          </p:cNvPr>
          <p:cNvSpPr txBox="1"/>
          <p:nvPr/>
        </p:nvSpPr>
        <p:spPr>
          <a:xfrm>
            <a:off x="4278371" y="4642888"/>
            <a:ext cx="739755" cy="307777"/>
          </a:xfrm>
          <a:prstGeom prst="rect">
            <a:avLst/>
          </a:prstGeom>
          <a:noFill/>
        </p:spPr>
        <p:txBody>
          <a:bodyPr wrap="square" rtlCol="0">
            <a:spAutoFit/>
          </a:bodyPr>
          <a:lstStyle/>
          <a:p>
            <a:r>
              <a:rPr lang="fr-FR" sz="1400" b="1" dirty="0">
                <a:solidFill>
                  <a:srgbClr val="5D5D5D"/>
                </a:solidFill>
              </a:rPr>
              <a:t>11,20 </a:t>
            </a:r>
            <a:r>
              <a:rPr lang="fr-FR" sz="1400" b="1" i="0" dirty="0">
                <a:solidFill>
                  <a:srgbClr val="5D5D5D"/>
                </a:solidFill>
                <a:effectLst/>
              </a:rPr>
              <a:t>€</a:t>
            </a:r>
            <a:r>
              <a:rPr lang="fr-FR" sz="1400" b="1" dirty="0">
                <a:solidFill>
                  <a:srgbClr val="5D5D5D"/>
                </a:solidFill>
              </a:rPr>
              <a:t> </a:t>
            </a:r>
          </a:p>
        </p:txBody>
      </p:sp>
      <p:sp>
        <p:nvSpPr>
          <p:cNvPr id="57" name="ZoneTexte 56">
            <a:extLst>
              <a:ext uri="{FF2B5EF4-FFF2-40B4-BE49-F238E27FC236}">
                <a16:creationId xmlns:a16="http://schemas.microsoft.com/office/drawing/2014/main" id="{930D169B-346F-BC50-CB1C-A7992C7A1B33}"/>
              </a:ext>
            </a:extLst>
          </p:cNvPr>
          <p:cNvSpPr txBox="1"/>
          <p:nvPr/>
        </p:nvSpPr>
        <p:spPr>
          <a:xfrm>
            <a:off x="6354306" y="4642887"/>
            <a:ext cx="742640" cy="307777"/>
          </a:xfrm>
          <a:prstGeom prst="rect">
            <a:avLst/>
          </a:prstGeom>
          <a:noFill/>
        </p:spPr>
        <p:txBody>
          <a:bodyPr wrap="square" rtlCol="0">
            <a:spAutoFit/>
          </a:bodyPr>
          <a:lstStyle/>
          <a:p>
            <a:r>
              <a:rPr lang="fr-FR" sz="1400" b="1" dirty="0">
                <a:solidFill>
                  <a:srgbClr val="5D5D5D"/>
                </a:solidFill>
              </a:rPr>
              <a:t>11,60 </a:t>
            </a:r>
            <a:r>
              <a:rPr lang="fr-FR" sz="1400" b="1" i="0" dirty="0">
                <a:solidFill>
                  <a:srgbClr val="5D5D5D"/>
                </a:solidFill>
                <a:effectLst/>
              </a:rPr>
              <a:t>€</a:t>
            </a:r>
            <a:r>
              <a:rPr lang="fr-FR" sz="1400" b="1" dirty="0">
                <a:solidFill>
                  <a:schemeClr val="tx2"/>
                </a:solidFill>
              </a:rPr>
              <a:t> </a:t>
            </a:r>
          </a:p>
        </p:txBody>
      </p:sp>
      <p:sp>
        <p:nvSpPr>
          <p:cNvPr id="58" name="Rectangle : coins arrondis 26">
            <a:extLst>
              <a:ext uri="{FF2B5EF4-FFF2-40B4-BE49-F238E27FC236}">
                <a16:creationId xmlns:a16="http://schemas.microsoft.com/office/drawing/2014/main" id="{32C659B6-F01A-EE40-1BBF-72835AA7151B}"/>
              </a:ext>
            </a:extLst>
          </p:cNvPr>
          <p:cNvSpPr/>
          <p:nvPr/>
        </p:nvSpPr>
        <p:spPr>
          <a:xfrm>
            <a:off x="1066101" y="5228656"/>
            <a:ext cx="6624736" cy="26847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ZoneTexte 58">
            <a:extLst>
              <a:ext uri="{FF2B5EF4-FFF2-40B4-BE49-F238E27FC236}">
                <a16:creationId xmlns:a16="http://schemas.microsoft.com/office/drawing/2014/main" id="{CDE2F10B-8FC2-23F9-B80F-B4B9403444FB}"/>
              </a:ext>
            </a:extLst>
          </p:cNvPr>
          <p:cNvSpPr txBox="1"/>
          <p:nvPr/>
        </p:nvSpPr>
        <p:spPr>
          <a:xfrm>
            <a:off x="2612502" y="5195673"/>
            <a:ext cx="4071491" cy="307777"/>
          </a:xfrm>
          <a:prstGeom prst="rect">
            <a:avLst/>
          </a:prstGeom>
          <a:noFill/>
        </p:spPr>
        <p:txBody>
          <a:bodyPr wrap="square" rtlCol="0">
            <a:spAutoFit/>
          </a:bodyPr>
          <a:lstStyle/>
          <a:p>
            <a:pPr algn="ctr"/>
            <a:r>
              <a:rPr lang="fr-FR" sz="1400" b="1" dirty="0">
                <a:solidFill>
                  <a:srgbClr val="5D5D5D"/>
                </a:solidFill>
              </a:rPr>
              <a:t>Total avec maintien RI</a:t>
            </a:r>
          </a:p>
        </p:txBody>
      </p:sp>
      <p:sp>
        <p:nvSpPr>
          <p:cNvPr id="60" name="Rectangle : coins arrondis 31">
            <a:extLst>
              <a:ext uri="{FF2B5EF4-FFF2-40B4-BE49-F238E27FC236}">
                <a16:creationId xmlns:a16="http://schemas.microsoft.com/office/drawing/2014/main" id="{33392C20-2FEF-291C-7F88-764D4F887F7E}"/>
              </a:ext>
            </a:extLst>
          </p:cNvPr>
          <p:cNvSpPr/>
          <p:nvPr/>
        </p:nvSpPr>
        <p:spPr>
          <a:xfrm>
            <a:off x="115451" y="5660007"/>
            <a:ext cx="7433496" cy="603241"/>
          </a:xfrm>
          <a:prstGeom prst="roundRect">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ZoneTexte 60">
            <a:extLst>
              <a:ext uri="{FF2B5EF4-FFF2-40B4-BE49-F238E27FC236}">
                <a16:creationId xmlns:a16="http://schemas.microsoft.com/office/drawing/2014/main" id="{BB301DF9-7D0E-EA03-4373-5D249B575169}"/>
              </a:ext>
            </a:extLst>
          </p:cNvPr>
          <p:cNvSpPr txBox="1"/>
          <p:nvPr/>
        </p:nvSpPr>
        <p:spPr>
          <a:xfrm>
            <a:off x="82001" y="5696605"/>
            <a:ext cx="1399940" cy="292388"/>
          </a:xfrm>
          <a:prstGeom prst="rect">
            <a:avLst/>
          </a:prstGeom>
          <a:noFill/>
        </p:spPr>
        <p:txBody>
          <a:bodyPr wrap="square" rtlCol="0">
            <a:spAutoFit/>
          </a:bodyPr>
          <a:lstStyle/>
          <a:p>
            <a:r>
              <a:rPr lang="fr-FR" sz="1300" dirty="0">
                <a:solidFill>
                  <a:srgbClr val="1EA9B8"/>
                </a:solidFill>
              </a:rPr>
              <a:t>Taux de cotisation</a:t>
            </a:r>
          </a:p>
        </p:txBody>
      </p:sp>
      <p:sp>
        <p:nvSpPr>
          <p:cNvPr id="62" name="ZoneTexte 61">
            <a:extLst>
              <a:ext uri="{FF2B5EF4-FFF2-40B4-BE49-F238E27FC236}">
                <a16:creationId xmlns:a16="http://schemas.microsoft.com/office/drawing/2014/main" id="{5071D098-A4A7-6B3C-EFE6-B0A5FB372DC6}"/>
              </a:ext>
            </a:extLst>
          </p:cNvPr>
          <p:cNvSpPr txBox="1"/>
          <p:nvPr/>
        </p:nvSpPr>
        <p:spPr>
          <a:xfrm>
            <a:off x="98517" y="5961627"/>
            <a:ext cx="1399940" cy="292388"/>
          </a:xfrm>
          <a:prstGeom prst="rect">
            <a:avLst/>
          </a:prstGeom>
          <a:noFill/>
        </p:spPr>
        <p:txBody>
          <a:bodyPr wrap="square" rtlCol="0">
            <a:spAutoFit/>
          </a:bodyPr>
          <a:lstStyle/>
          <a:p>
            <a:r>
              <a:rPr lang="fr-FR" sz="1300" dirty="0">
                <a:solidFill>
                  <a:srgbClr val="5D5D5D"/>
                </a:solidFill>
              </a:rPr>
              <a:t>Ex. base 2000 </a:t>
            </a:r>
            <a:r>
              <a:rPr lang="fr-FR" sz="1200" b="1" i="0" dirty="0">
                <a:solidFill>
                  <a:srgbClr val="5D5D5D"/>
                </a:solidFill>
                <a:effectLst/>
              </a:rPr>
              <a:t>€</a:t>
            </a:r>
            <a:r>
              <a:rPr lang="fr-FR" sz="1300" dirty="0">
                <a:solidFill>
                  <a:srgbClr val="5D5D5D"/>
                </a:solidFill>
              </a:rPr>
              <a:t> </a:t>
            </a:r>
          </a:p>
        </p:txBody>
      </p:sp>
      <p:sp>
        <p:nvSpPr>
          <p:cNvPr id="63" name="ZoneTexte 62">
            <a:extLst>
              <a:ext uri="{FF2B5EF4-FFF2-40B4-BE49-F238E27FC236}">
                <a16:creationId xmlns:a16="http://schemas.microsoft.com/office/drawing/2014/main" id="{80612BDF-FCF9-1DC0-4935-DB9519DD9184}"/>
              </a:ext>
            </a:extLst>
          </p:cNvPr>
          <p:cNvSpPr txBox="1"/>
          <p:nvPr/>
        </p:nvSpPr>
        <p:spPr>
          <a:xfrm>
            <a:off x="1797498" y="5667978"/>
            <a:ext cx="690154" cy="307777"/>
          </a:xfrm>
          <a:prstGeom prst="rect">
            <a:avLst/>
          </a:prstGeom>
          <a:noFill/>
        </p:spPr>
        <p:txBody>
          <a:bodyPr wrap="square" rtlCol="0">
            <a:spAutoFit/>
          </a:bodyPr>
          <a:lstStyle/>
          <a:p>
            <a:r>
              <a:rPr lang="fr-FR" sz="1400" b="1" dirty="0">
                <a:solidFill>
                  <a:srgbClr val="4D5767"/>
                </a:solidFill>
              </a:rPr>
              <a:t>1,30%</a:t>
            </a:r>
          </a:p>
        </p:txBody>
      </p:sp>
      <p:sp>
        <p:nvSpPr>
          <p:cNvPr id="64" name="ZoneTexte 63">
            <a:extLst>
              <a:ext uri="{FF2B5EF4-FFF2-40B4-BE49-F238E27FC236}">
                <a16:creationId xmlns:a16="http://schemas.microsoft.com/office/drawing/2014/main" id="{B24EA8A1-42D0-9BBC-18CF-01B6779202D8}"/>
              </a:ext>
            </a:extLst>
          </p:cNvPr>
          <p:cNvSpPr txBox="1"/>
          <p:nvPr/>
        </p:nvSpPr>
        <p:spPr>
          <a:xfrm>
            <a:off x="1825657" y="5945329"/>
            <a:ext cx="500373" cy="307777"/>
          </a:xfrm>
          <a:prstGeom prst="rect">
            <a:avLst/>
          </a:prstGeom>
          <a:noFill/>
        </p:spPr>
        <p:txBody>
          <a:bodyPr wrap="square" rtlCol="0">
            <a:spAutoFit/>
          </a:bodyPr>
          <a:lstStyle/>
          <a:p>
            <a:r>
              <a:rPr lang="fr-FR" sz="1400" b="1" dirty="0">
                <a:solidFill>
                  <a:srgbClr val="4D5767"/>
                </a:solidFill>
              </a:rPr>
              <a:t>26 </a:t>
            </a:r>
            <a:r>
              <a:rPr lang="fr-FR" sz="1400" b="1" i="0" dirty="0">
                <a:solidFill>
                  <a:srgbClr val="4D5767"/>
                </a:solidFill>
                <a:effectLst/>
              </a:rPr>
              <a:t>€</a:t>
            </a:r>
            <a:r>
              <a:rPr lang="fr-FR" sz="1400" b="1" dirty="0">
                <a:solidFill>
                  <a:schemeClr val="tx2"/>
                </a:solidFill>
              </a:rPr>
              <a:t> </a:t>
            </a:r>
          </a:p>
        </p:txBody>
      </p:sp>
      <p:sp>
        <p:nvSpPr>
          <p:cNvPr id="65" name="ZoneTexte 64">
            <a:extLst>
              <a:ext uri="{FF2B5EF4-FFF2-40B4-BE49-F238E27FC236}">
                <a16:creationId xmlns:a16="http://schemas.microsoft.com/office/drawing/2014/main" id="{8897FE53-C523-06FE-0CCA-1688C281D5B5}"/>
              </a:ext>
            </a:extLst>
          </p:cNvPr>
          <p:cNvSpPr txBox="1"/>
          <p:nvPr/>
        </p:nvSpPr>
        <p:spPr>
          <a:xfrm>
            <a:off x="4331692" y="5684183"/>
            <a:ext cx="633110" cy="307777"/>
          </a:xfrm>
          <a:prstGeom prst="rect">
            <a:avLst/>
          </a:prstGeom>
          <a:noFill/>
        </p:spPr>
        <p:txBody>
          <a:bodyPr wrap="square" rtlCol="0">
            <a:spAutoFit/>
          </a:bodyPr>
          <a:lstStyle/>
          <a:p>
            <a:r>
              <a:rPr lang="fr-FR" sz="1400" b="1" dirty="0">
                <a:solidFill>
                  <a:srgbClr val="4D5767"/>
                </a:solidFill>
              </a:rPr>
              <a:t>1,49%</a:t>
            </a:r>
          </a:p>
        </p:txBody>
      </p:sp>
      <p:sp>
        <p:nvSpPr>
          <p:cNvPr id="66" name="ZoneTexte 65">
            <a:extLst>
              <a:ext uri="{FF2B5EF4-FFF2-40B4-BE49-F238E27FC236}">
                <a16:creationId xmlns:a16="http://schemas.microsoft.com/office/drawing/2014/main" id="{9D3C95F4-CA43-C544-7D48-917D0E4C0E86}"/>
              </a:ext>
            </a:extLst>
          </p:cNvPr>
          <p:cNvSpPr txBox="1"/>
          <p:nvPr/>
        </p:nvSpPr>
        <p:spPr>
          <a:xfrm>
            <a:off x="4278371" y="5945329"/>
            <a:ext cx="742640" cy="307777"/>
          </a:xfrm>
          <a:prstGeom prst="rect">
            <a:avLst/>
          </a:prstGeom>
          <a:noFill/>
        </p:spPr>
        <p:txBody>
          <a:bodyPr wrap="square" rtlCol="0">
            <a:spAutoFit/>
          </a:bodyPr>
          <a:lstStyle/>
          <a:p>
            <a:r>
              <a:rPr lang="fr-FR" sz="1400" b="1" dirty="0">
                <a:solidFill>
                  <a:srgbClr val="4D5767"/>
                </a:solidFill>
              </a:rPr>
              <a:t>29,80 </a:t>
            </a:r>
            <a:r>
              <a:rPr lang="fr-FR" sz="1400" b="1" i="0" dirty="0">
                <a:solidFill>
                  <a:srgbClr val="4D5767"/>
                </a:solidFill>
                <a:effectLst/>
              </a:rPr>
              <a:t>€</a:t>
            </a:r>
            <a:r>
              <a:rPr lang="fr-FR" sz="1400" b="1" dirty="0">
                <a:solidFill>
                  <a:srgbClr val="4D5767"/>
                </a:solidFill>
              </a:rPr>
              <a:t> </a:t>
            </a:r>
          </a:p>
        </p:txBody>
      </p:sp>
      <p:sp>
        <p:nvSpPr>
          <p:cNvPr id="67" name="ZoneTexte 66">
            <a:extLst>
              <a:ext uri="{FF2B5EF4-FFF2-40B4-BE49-F238E27FC236}">
                <a16:creationId xmlns:a16="http://schemas.microsoft.com/office/drawing/2014/main" id="{F7014D21-3A30-2D71-8CCB-3FAF6AD271C0}"/>
              </a:ext>
            </a:extLst>
          </p:cNvPr>
          <p:cNvSpPr txBox="1"/>
          <p:nvPr/>
        </p:nvSpPr>
        <p:spPr>
          <a:xfrm>
            <a:off x="6512155" y="5680738"/>
            <a:ext cx="698520" cy="307777"/>
          </a:xfrm>
          <a:prstGeom prst="rect">
            <a:avLst/>
          </a:prstGeom>
          <a:noFill/>
        </p:spPr>
        <p:txBody>
          <a:bodyPr wrap="square" rtlCol="0">
            <a:spAutoFit/>
          </a:bodyPr>
          <a:lstStyle/>
          <a:p>
            <a:r>
              <a:rPr lang="fr-FR" sz="1400" b="1" dirty="0">
                <a:solidFill>
                  <a:srgbClr val="4D5767"/>
                </a:solidFill>
              </a:rPr>
              <a:t>1,72%</a:t>
            </a:r>
          </a:p>
        </p:txBody>
      </p:sp>
      <p:sp>
        <p:nvSpPr>
          <p:cNvPr id="68" name="ZoneTexte 67">
            <a:extLst>
              <a:ext uri="{FF2B5EF4-FFF2-40B4-BE49-F238E27FC236}">
                <a16:creationId xmlns:a16="http://schemas.microsoft.com/office/drawing/2014/main" id="{974915E5-AD92-072D-644E-6802001692EA}"/>
              </a:ext>
            </a:extLst>
          </p:cNvPr>
          <p:cNvSpPr txBox="1"/>
          <p:nvPr/>
        </p:nvSpPr>
        <p:spPr>
          <a:xfrm>
            <a:off x="6484969" y="5949869"/>
            <a:ext cx="742640" cy="307777"/>
          </a:xfrm>
          <a:prstGeom prst="rect">
            <a:avLst/>
          </a:prstGeom>
          <a:noFill/>
        </p:spPr>
        <p:txBody>
          <a:bodyPr wrap="square" rtlCol="0">
            <a:spAutoFit/>
          </a:bodyPr>
          <a:lstStyle/>
          <a:p>
            <a:r>
              <a:rPr lang="fr-FR" sz="1400" b="1" dirty="0">
                <a:solidFill>
                  <a:srgbClr val="4D5767"/>
                </a:solidFill>
              </a:rPr>
              <a:t>34,40 </a:t>
            </a:r>
            <a:r>
              <a:rPr lang="fr-FR" sz="1400" b="1" i="0" dirty="0">
                <a:solidFill>
                  <a:srgbClr val="4D5767"/>
                </a:solidFill>
                <a:effectLst/>
              </a:rPr>
              <a:t>€</a:t>
            </a:r>
            <a:r>
              <a:rPr lang="fr-FR" sz="1400" b="1" dirty="0">
                <a:solidFill>
                  <a:srgbClr val="4D5767"/>
                </a:solidFill>
              </a:rPr>
              <a:t> </a:t>
            </a:r>
          </a:p>
        </p:txBody>
      </p:sp>
      <p:sp>
        <p:nvSpPr>
          <p:cNvPr id="69" name="Rectangle : coins arrondis 54">
            <a:extLst>
              <a:ext uri="{FF2B5EF4-FFF2-40B4-BE49-F238E27FC236}">
                <a16:creationId xmlns:a16="http://schemas.microsoft.com/office/drawing/2014/main" id="{49EF9671-9B49-74F5-78BF-053DB6CCB0A7}"/>
              </a:ext>
            </a:extLst>
          </p:cNvPr>
          <p:cNvSpPr/>
          <p:nvPr/>
        </p:nvSpPr>
        <p:spPr>
          <a:xfrm>
            <a:off x="7975486" y="2531244"/>
            <a:ext cx="3846457" cy="24501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ZoneTexte 69">
            <a:extLst>
              <a:ext uri="{FF2B5EF4-FFF2-40B4-BE49-F238E27FC236}">
                <a16:creationId xmlns:a16="http://schemas.microsoft.com/office/drawing/2014/main" id="{9056097E-C8AD-0E20-0200-4BA55CC91C2C}"/>
              </a:ext>
            </a:extLst>
          </p:cNvPr>
          <p:cNvSpPr txBox="1"/>
          <p:nvPr/>
        </p:nvSpPr>
        <p:spPr>
          <a:xfrm>
            <a:off x="9108854" y="2499255"/>
            <a:ext cx="1664648" cy="276999"/>
          </a:xfrm>
          <a:prstGeom prst="rect">
            <a:avLst/>
          </a:prstGeom>
          <a:noFill/>
        </p:spPr>
        <p:txBody>
          <a:bodyPr wrap="square">
            <a:spAutoFit/>
          </a:bodyPr>
          <a:lstStyle/>
          <a:p>
            <a:r>
              <a:rPr lang="fr-FR" sz="1200" b="1" dirty="0">
                <a:solidFill>
                  <a:srgbClr val="4D5767"/>
                </a:solidFill>
              </a:rPr>
              <a:t>Opt°1 - ITT 95% avec RI</a:t>
            </a:r>
          </a:p>
        </p:txBody>
      </p:sp>
      <p:sp>
        <p:nvSpPr>
          <p:cNvPr id="71" name="ZoneTexte 70">
            <a:extLst>
              <a:ext uri="{FF2B5EF4-FFF2-40B4-BE49-F238E27FC236}">
                <a16:creationId xmlns:a16="http://schemas.microsoft.com/office/drawing/2014/main" id="{9AB3AD1A-7074-F0F8-DB0A-5A0092E705A3}"/>
              </a:ext>
            </a:extLst>
          </p:cNvPr>
          <p:cNvSpPr txBox="1"/>
          <p:nvPr/>
        </p:nvSpPr>
        <p:spPr>
          <a:xfrm>
            <a:off x="8270108" y="3014284"/>
            <a:ext cx="666021" cy="276999"/>
          </a:xfrm>
          <a:prstGeom prst="rect">
            <a:avLst/>
          </a:prstGeom>
          <a:noFill/>
        </p:spPr>
        <p:txBody>
          <a:bodyPr wrap="square" rtlCol="0">
            <a:spAutoFit/>
          </a:bodyPr>
          <a:lstStyle/>
          <a:p>
            <a:r>
              <a:rPr lang="fr-FR" sz="1200" b="1" dirty="0">
                <a:solidFill>
                  <a:srgbClr val="4D5767"/>
                </a:solidFill>
              </a:rPr>
              <a:t>0,09%</a:t>
            </a:r>
          </a:p>
        </p:txBody>
      </p:sp>
      <p:sp>
        <p:nvSpPr>
          <p:cNvPr id="72" name="ZoneTexte 71">
            <a:extLst>
              <a:ext uri="{FF2B5EF4-FFF2-40B4-BE49-F238E27FC236}">
                <a16:creationId xmlns:a16="http://schemas.microsoft.com/office/drawing/2014/main" id="{D68F9079-EEFA-F74F-3AD8-821AA073F234}"/>
              </a:ext>
            </a:extLst>
          </p:cNvPr>
          <p:cNvSpPr txBox="1"/>
          <p:nvPr/>
        </p:nvSpPr>
        <p:spPr>
          <a:xfrm>
            <a:off x="9589248" y="2982469"/>
            <a:ext cx="618931" cy="276999"/>
          </a:xfrm>
          <a:prstGeom prst="rect">
            <a:avLst/>
          </a:prstGeom>
          <a:noFill/>
        </p:spPr>
        <p:txBody>
          <a:bodyPr wrap="square" rtlCol="0">
            <a:spAutoFit/>
          </a:bodyPr>
          <a:lstStyle/>
          <a:p>
            <a:pPr algn="r"/>
            <a:r>
              <a:rPr lang="fr-FR" sz="1200" b="1" dirty="0">
                <a:solidFill>
                  <a:srgbClr val="4D5767"/>
                </a:solidFill>
              </a:rPr>
              <a:t>0,11%</a:t>
            </a:r>
          </a:p>
        </p:txBody>
      </p:sp>
      <p:sp>
        <p:nvSpPr>
          <p:cNvPr id="73" name="ZoneTexte 72">
            <a:extLst>
              <a:ext uri="{FF2B5EF4-FFF2-40B4-BE49-F238E27FC236}">
                <a16:creationId xmlns:a16="http://schemas.microsoft.com/office/drawing/2014/main" id="{A02453FA-0553-64D8-5E29-5BD222D46488}"/>
              </a:ext>
            </a:extLst>
          </p:cNvPr>
          <p:cNvSpPr txBox="1"/>
          <p:nvPr/>
        </p:nvSpPr>
        <p:spPr>
          <a:xfrm>
            <a:off x="10977068" y="2984348"/>
            <a:ext cx="618930" cy="276999"/>
          </a:xfrm>
          <a:prstGeom prst="rect">
            <a:avLst/>
          </a:prstGeom>
          <a:noFill/>
        </p:spPr>
        <p:txBody>
          <a:bodyPr wrap="square" rtlCol="0">
            <a:spAutoFit/>
          </a:bodyPr>
          <a:lstStyle/>
          <a:p>
            <a:r>
              <a:rPr lang="fr-FR" sz="1200" b="1">
                <a:solidFill>
                  <a:srgbClr val="4D5767"/>
                </a:solidFill>
              </a:rPr>
              <a:t>0,13%</a:t>
            </a:r>
            <a:endParaRPr lang="fr-FR" sz="1200" b="1" dirty="0">
              <a:solidFill>
                <a:srgbClr val="4D5767"/>
              </a:solidFill>
            </a:endParaRPr>
          </a:p>
        </p:txBody>
      </p:sp>
      <p:sp>
        <p:nvSpPr>
          <p:cNvPr id="74" name="Rectangle : coins arrondis 54">
            <a:extLst>
              <a:ext uri="{FF2B5EF4-FFF2-40B4-BE49-F238E27FC236}">
                <a16:creationId xmlns:a16="http://schemas.microsoft.com/office/drawing/2014/main" id="{49EF9671-9B49-74F5-78BF-053DB6CCB0A7}"/>
              </a:ext>
            </a:extLst>
          </p:cNvPr>
          <p:cNvSpPr/>
          <p:nvPr/>
        </p:nvSpPr>
        <p:spPr>
          <a:xfrm>
            <a:off x="7984620" y="3500206"/>
            <a:ext cx="3846457" cy="24501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ZoneTexte 74">
            <a:extLst>
              <a:ext uri="{FF2B5EF4-FFF2-40B4-BE49-F238E27FC236}">
                <a16:creationId xmlns:a16="http://schemas.microsoft.com/office/drawing/2014/main" id="{BDF0A970-22A2-5707-F6A2-7E0C0A57909F}"/>
              </a:ext>
            </a:extLst>
          </p:cNvPr>
          <p:cNvSpPr txBox="1"/>
          <p:nvPr/>
        </p:nvSpPr>
        <p:spPr>
          <a:xfrm>
            <a:off x="9091596" y="3484211"/>
            <a:ext cx="1767384" cy="276999"/>
          </a:xfrm>
          <a:prstGeom prst="rect">
            <a:avLst/>
          </a:prstGeom>
          <a:noFill/>
        </p:spPr>
        <p:txBody>
          <a:bodyPr wrap="square">
            <a:spAutoFit/>
          </a:bodyPr>
          <a:lstStyle/>
          <a:p>
            <a:r>
              <a:rPr lang="fr-FR" sz="1200" b="1" dirty="0">
                <a:solidFill>
                  <a:srgbClr val="4D5767"/>
                </a:solidFill>
              </a:rPr>
              <a:t>Opt°2 – Perte de retraite</a:t>
            </a:r>
          </a:p>
        </p:txBody>
      </p:sp>
      <p:sp>
        <p:nvSpPr>
          <p:cNvPr id="76" name="ZoneTexte 75">
            <a:extLst>
              <a:ext uri="{FF2B5EF4-FFF2-40B4-BE49-F238E27FC236}">
                <a16:creationId xmlns:a16="http://schemas.microsoft.com/office/drawing/2014/main" id="{1C1D7B7A-B313-E49A-3FF6-775D0D50BC5E}"/>
              </a:ext>
            </a:extLst>
          </p:cNvPr>
          <p:cNvSpPr txBox="1"/>
          <p:nvPr/>
        </p:nvSpPr>
        <p:spPr>
          <a:xfrm>
            <a:off x="8291361" y="4008017"/>
            <a:ext cx="666021" cy="276999"/>
          </a:xfrm>
          <a:prstGeom prst="rect">
            <a:avLst/>
          </a:prstGeom>
          <a:noFill/>
        </p:spPr>
        <p:txBody>
          <a:bodyPr wrap="square" rtlCol="0">
            <a:spAutoFit/>
          </a:bodyPr>
          <a:lstStyle/>
          <a:p>
            <a:r>
              <a:rPr lang="fr-FR" sz="1200" b="1" dirty="0">
                <a:solidFill>
                  <a:srgbClr val="4D5767"/>
                </a:solidFill>
              </a:rPr>
              <a:t>0,20%</a:t>
            </a:r>
          </a:p>
        </p:txBody>
      </p:sp>
      <p:sp>
        <p:nvSpPr>
          <p:cNvPr id="77" name="ZoneTexte 76">
            <a:extLst>
              <a:ext uri="{FF2B5EF4-FFF2-40B4-BE49-F238E27FC236}">
                <a16:creationId xmlns:a16="http://schemas.microsoft.com/office/drawing/2014/main" id="{1C6174D7-0B42-A06E-C529-C830E4687AFE}"/>
              </a:ext>
            </a:extLst>
          </p:cNvPr>
          <p:cNvSpPr txBox="1"/>
          <p:nvPr/>
        </p:nvSpPr>
        <p:spPr>
          <a:xfrm>
            <a:off x="9675336" y="4004333"/>
            <a:ext cx="618931" cy="276999"/>
          </a:xfrm>
          <a:prstGeom prst="rect">
            <a:avLst/>
          </a:prstGeom>
          <a:noFill/>
        </p:spPr>
        <p:txBody>
          <a:bodyPr wrap="square" rtlCol="0">
            <a:spAutoFit/>
          </a:bodyPr>
          <a:lstStyle/>
          <a:p>
            <a:r>
              <a:rPr lang="fr-FR" sz="1200" b="1" dirty="0">
                <a:solidFill>
                  <a:srgbClr val="4D5767"/>
                </a:solidFill>
              </a:rPr>
              <a:t>0,17%</a:t>
            </a:r>
          </a:p>
        </p:txBody>
      </p:sp>
      <p:sp>
        <p:nvSpPr>
          <p:cNvPr id="78" name="ZoneTexte 77">
            <a:extLst>
              <a:ext uri="{FF2B5EF4-FFF2-40B4-BE49-F238E27FC236}">
                <a16:creationId xmlns:a16="http://schemas.microsoft.com/office/drawing/2014/main" id="{9291E148-BF0E-7D02-9493-4496A7C2BAE4}"/>
              </a:ext>
            </a:extLst>
          </p:cNvPr>
          <p:cNvSpPr txBox="1"/>
          <p:nvPr/>
        </p:nvSpPr>
        <p:spPr>
          <a:xfrm>
            <a:off x="10993195" y="3965552"/>
            <a:ext cx="618930" cy="276999"/>
          </a:xfrm>
          <a:prstGeom prst="rect">
            <a:avLst/>
          </a:prstGeom>
          <a:noFill/>
        </p:spPr>
        <p:txBody>
          <a:bodyPr wrap="square" rtlCol="0">
            <a:spAutoFit/>
          </a:bodyPr>
          <a:lstStyle/>
          <a:p>
            <a:r>
              <a:rPr lang="fr-FR" sz="1200" b="1" dirty="0">
                <a:solidFill>
                  <a:srgbClr val="4D5767"/>
                </a:solidFill>
              </a:rPr>
              <a:t>0,16%</a:t>
            </a:r>
          </a:p>
        </p:txBody>
      </p:sp>
      <p:sp>
        <p:nvSpPr>
          <p:cNvPr id="79" name="Rectangle : coins arrondis 54">
            <a:extLst>
              <a:ext uri="{FF2B5EF4-FFF2-40B4-BE49-F238E27FC236}">
                <a16:creationId xmlns:a16="http://schemas.microsoft.com/office/drawing/2014/main" id="{49EF9671-9B49-74F5-78BF-053DB6CCB0A7}"/>
              </a:ext>
            </a:extLst>
          </p:cNvPr>
          <p:cNvSpPr/>
          <p:nvPr/>
        </p:nvSpPr>
        <p:spPr>
          <a:xfrm>
            <a:off x="7975484" y="4501626"/>
            <a:ext cx="3846457" cy="24501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ZoneTexte 79">
            <a:extLst>
              <a:ext uri="{FF2B5EF4-FFF2-40B4-BE49-F238E27FC236}">
                <a16:creationId xmlns:a16="http://schemas.microsoft.com/office/drawing/2014/main" id="{E9FDEF24-AE43-5389-FCDA-7F5E69611769}"/>
              </a:ext>
            </a:extLst>
          </p:cNvPr>
          <p:cNvSpPr txBox="1"/>
          <p:nvPr/>
        </p:nvSpPr>
        <p:spPr>
          <a:xfrm>
            <a:off x="9175725" y="4493965"/>
            <a:ext cx="1618152" cy="276999"/>
          </a:xfrm>
          <a:prstGeom prst="rect">
            <a:avLst/>
          </a:prstGeom>
          <a:noFill/>
        </p:spPr>
        <p:txBody>
          <a:bodyPr wrap="square">
            <a:spAutoFit/>
          </a:bodyPr>
          <a:lstStyle/>
          <a:p>
            <a:r>
              <a:rPr lang="fr-FR" sz="1200" b="1" dirty="0">
                <a:solidFill>
                  <a:srgbClr val="4D5767"/>
                </a:solidFill>
              </a:rPr>
              <a:t>Opt°3 – Capital décès</a:t>
            </a:r>
          </a:p>
        </p:txBody>
      </p:sp>
      <p:sp>
        <p:nvSpPr>
          <p:cNvPr id="81" name="ZoneTexte 80">
            <a:extLst>
              <a:ext uri="{FF2B5EF4-FFF2-40B4-BE49-F238E27FC236}">
                <a16:creationId xmlns:a16="http://schemas.microsoft.com/office/drawing/2014/main" id="{9E653E6A-B018-07FF-1FED-A0ABB4E8A075}"/>
              </a:ext>
            </a:extLst>
          </p:cNvPr>
          <p:cNvSpPr txBox="1"/>
          <p:nvPr/>
        </p:nvSpPr>
        <p:spPr>
          <a:xfrm>
            <a:off x="8291361" y="5003882"/>
            <a:ext cx="666021" cy="276999"/>
          </a:xfrm>
          <a:prstGeom prst="rect">
            <a:avLst/>
          </a:prstGeom>
          <a:noFill/>
        </p:spPr>
        <p:txBody>
          <a:bodyPr wrap="square" rtlCol="0">
            <a:spAutoFit/>
          </a:bodyPr>
          <a:lstStyle/>
          <a:p>
            <a:r>
              <a:rPr lang="fr-FR" sz="1200" b="1" dirty="0">
                <a:solidFill>
                  <a:srgbClr val="4D5767"/>
                </a:solidFill>
              </a:rPr>
              <a:t>0,44%</a:t>
            </a:r>
          </a:p>
        </p:txBody>
      </p:sp>
      <p:sp>
        <p:nvSpPr>
          <p:cNvPr id="82" name="ZoneTexte 81">
            <a:extLst>
              <a:ext uri="{FF2B5EF4-FFF2-40B4-BE49-F238E27FC236}">
                <a16:creationId xmlns:a16="http://schemas.microsoft.com/office/drawing/2014/main" id="{0BDE214C-8365-2E2F-BF65-33D90A018F85}"/>
              </a:ext>
            </a:extLst>
          </p:cNvPr>
          <p:cNvSpPr txBox="1"/>
          <p:nvPr/>
        </p:nvSpPr>
        <p:spPr>
          <a:xfrm>
            <a:off x="9702197" y="5014087"/>
            <a:ext cx="618931" cy="276999"/>
          </a:xfrm>
          <a:prstGeom prst="rect">
            <a:avLst/>
          </a:prstGeom>
          <a:noFill/>
        </p:spPr>
        <p:txBody>
          <a:bodyPr wrap="square" rtlCol="0">
            <a:spAutoFit/>
          </a:bodyPr>
          <a:lstStyle/>
          <a:p>
            <a:r>
              <a:rPr lang="fr-FR" sz="1200" b="1" dirty="0">
                <a:solidFill>
                  <a:srgbClr val="4D5767"/>
                </a:solidFill>
              </a:rPr>
              <a:t>0,42%</a:t>
            </a:r>
          </a:p>
        </p:txBody>
      </p:sp>
      <p:sp>
        <p:nvSpPr>
          <p:cNvPr id="83" name="ZoneTexte 82">
            <a:extLst>
              <a:ext uri="{FF2B5EF4-FFF2-40B4-BE49-F238E27FC236}">
                <a16:creationId xmlns:a16="http://schemas.microsoft.com/office/drawing/2014/main" id="{4ED2B99C-41D5-E0DC-153C-9F1D4DB8A8BC}"/>
              </a:ext>
            </a:extLst>
          </p:cNvPr>
          <p:cNvSpPr txBox="1"/>
          <p:nvPr/>
        </p:nvSpPr>
        <p:spPr>
          <a:xfrm>
            <a:off x="11000838" y="4996482"/>
            <a:ext cx="618930" cy="276999"/>
          </a:xfrm>
          <a:prstGeom prst="rect">
            <a:avLst/>
          </a:prstGeom>
          <a:noFill/>
        </p:spPr>
        <p:txBody>
          <a:bodyPr wrap="square" rtlCol="0">
            <a:spAutoFit/>
          </a:bodyPr>
          <a:lstStyle/>
          <a:p>
            <a:r>
              <a:rPr lang="fr-FR" sz="1200" b="1" dirty="0">
                <a:solidFill>
                  <a:srgbClr val="4D5767"/>
                </a:solidFill>
              </a:rPr>
              <a:t>0,40%</a:t>
            </a:r>
          </a:p>
        </p:txBody>
      </p:sp>
    </p:spTree>
    <p:extLst>
      <p:ext uri="{BB962C8B-B14F-4D97-AF65-F5344CB8AC3E}">
        <p14:creationId xmlns:p14="http://schemas.microsoft.com/office/powerpoint/2010/main" val="3583054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4">
            <a:extLst>
              <a:ext uri="{FF2B5EF4-FFF2-40B4-BE49-F238E27FC236}">
                <a16:creationId xmlns:a16="http://schemas.microsoft.com/office/drawing/2014/main" id="{ECC1BE53-D108-4043-A755-D6E5ED2213A8}"/>
              </a:ext>
            </a:extLst>
          </p:cNvPr>
          <p:cNvPicPr>
            <a:picLocks noChangeAspect="1"/>
          </p:cNvPicPr>
          <p:nvPr/>
        </p:nvPicPr>
        <p:blipFill>
          <a:blip r:embed="rId2"/>
          <a:stretch>
            <a:fillRect/>
          </a:stretch>
        </p:blipFill>
        <p:spPr>
          <a:xfrm>
            <a:off x="2498" y="6332822"/>
            <a:ext cx="12187004" cy="521158"/>
          </a:xfrm>
          <a:prstGeom prst="rect">
            <a:avLst/>
          </a:prstGeom>
        </p:spPr>
      </p:pic>
      <p:sp>
        <p:nvSpPr>
          <p:cNvPr id="9" name="Ellipse 8">
            <a:extLst>
              <a:ext uri="{FF2B5EF4-FFF2-40B4-BE49-F238E27FC236}">
                <a16:creationId xmlns:a16="http://schemas.microsoft.com/office/drawing/2014/main" id="{E6954872-1768-4687-A9AD-7FD437998983}"/>
              </a:ext>
            </a:extLst>
          </p:cNvPr>
          <p:cNvSpPr/>
          <p:nvPr/>
        </p:nvSpPr>
        <p:spPr>
          <a:xfrm>
            <a:off x="11253084" y="229067"/>
            <a:ext cx="724524" cy="737016"/>
          </a:xfrm>
          <a:prstGeom prst="ellipse">
            <a:avLst/>
          </a:prstGeom>
          <a:solidFill>
            <a:srgbClr val="1EA9B8"/>
          </a:solidFill>
          <a:ln>
            <a:solidFill>
              <a:srgbClr val="1EA9B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2200" b="1" dirty="0">
                <a:latin typeface="Trebuchet MS"/>
                <a:ea typeface="+mn-lt"/>
                <a:cs typeface="Calibri"/>
              </a:rPr>
              <a:t>15</a:t>
            </a:r>
            <a:endParaRPr lang="fr-FR" sz="2200" b="1" dirty="0">
              <a:latin typeface="Trebuchet MS"/>
              <a:ea typeface="+mn-lt"/>
            </a:endParaRPr>
          </a:p>
        </p:txBody>
      </p:sp>
      <p:pic>
        <p:nvPicPr>
          <p:cNvPr id="26" name="Image 25">
            <a:extLst>
              <a:ext uri="{FF2B5EF4-FFF2-40B4-BE49-F238E27FC236}">
                <a16:creationId xmlns:a16="http://schemas.microsoft.com/office/drawing/2014/main" id="{01DCEFE4-24F1-474F-A4D4-C2E130C901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392" y="159600"/>
            <a:ext cx="851709" cy="521159"/>
          </a:xfrm>
          <a:prstGeom prst="rect">
            <a:avLst/>
          </a:prstGeom>
        </p:spPr>
      </p:pic>
      <p:sp>
        <p:nvSpPr>
          <p:cNvPr id="17" name="ZoneTexte 16">
            <a:extLst>
              <a:ext uri="{FF2B5EF4-FFF2-40B4-BE49-F238E27FC236}">
                <a16:creationId xmlns:a16="http://schemas.microsoft.com/office/drawing/2014/main" id="{73A3482E-9062-B1B0-E00E-0CD8C01AD647}"/>
              </a:ext>
            </a:extLst>
          </p:cNvPr>
          <p:cNvSpPr txBox="1"/>
          <p:nvPr/>
        </p:nvSpPr>
        <p:spPr>
          <a:xfrm>
            <a:off x="2264370" y="1766207"/>
            <a:ext cx="1224136" cy="707886"/>
          </a:xfrm>
          <a:prstGeom prst="rect">
            <a:avLst/>
          </a:prstGeom>
          <a:noFill/>
        </p:spPr>
        <p:txBody>
          <a:bodyPr wrap="square" rtlCol="0">
            <a:spAutoFit/>
          </a:bodyPr>
          <a:lstStyle/>
          <a:p>
            <a:pPr algn="ctr"/>
            <a:r>
              <a:rPr lang="fr-FR" sz="2000" b="1" dirty="0">
                <a:solidFill>
                  <a:schemeClr val="bg1"/>
                </a:solidFill>
              </a:rPr>
              <a:t>Formule </a:t>
            </a:r>
          </a:p>
          <a:p>
            <a:pPr algn="ctr"/>
            <a:r>
              <a:rPr lang="fr-FR" sz="2000" b="1" dirty="0">
                <a:solidFill>
                  <a:schemeClr val="bg1"/>
                </a:solidFill>
              </a:rPr>
              <a:t>sécurité</a:t>
            </a:r>
          </a:p>
        </p:txBody>
      </p:sp>
      <p:sp>
        <p:nvSpPr>
          <p:cNvPr id="18" name="ZoneTexte 17">
            <a:extLst>
              <a:ext uri="{FF2B5EF4-FFF2-40B4-BE49-F238E27FC236}">
                <a16:creationId xmlns:a16="http://schemas.microsoft.com/office/drawing/2014/main" id="{4341C659-E65B-1A4A-7AF1-0792EDCFDE46}"/>
              </a:ext>
            </a:extLst>
          </p:cNvPr>
          <p:cNvSpPr txBox="1"/>
          <p:nvPr/>
        </p:nvSpPr>
        <p:spPr>
          <a:xfrm>
            <a:off x="5305376" y="1793825"/>
            <a:ext cx="1309960" cy="707886"/>
          </a:xfrm>
          <a:prstGeom prst="rect">
            <a:avLst/>
          </a:prstGeom>
          <a:noFill/>
        </p:spPr>
        <p:txBody>
          <a:bodyPr wrap="square" rtlCol="0">
            <a:spAutoFit/>
          </a:bodyPr>
          <a:lstStyle/>
          <a:p>
            <a:pPr algn="ctr"/>
            <a:r>
              <a:rPr lang="fr-FR" sz="2000" b="1" dirty="0">
                <a:solidFill>
                  <a:schemeClr val="bg1"/>
                </a:solidFill>
              </a:rPr>
              <a:t>Formule </a:t>
            </a:r>
          </a:p>
          <a:p>
            <a:pPr algn="ctr"/>
            <a:r>
              <a:rPr lang="fr-FR" sz="2000" b="1" dirty="0">
                <a:solidFill>
                  <a:schemeClr val="bg1"/>
                </a:solidFill>
              </a:rPr>
              <a:t>Essentielle</a:t>
            </a:r>
          </a:p>
        </p:txBody>
      </p:sp>
      <p:sp>
        <p:nvSpPr>
          <p:cNvPr id="19" name="ZoneTexte 18">
            <a:extLst>
              <a:ext uri="{FF2B5EF4-FFF2-40B4-BE49-F238E27FC236}">
                <a16:creationId xmlns:a16="http://schemas.microsoft.com/office/drawing/2014/main" id="{C2A8BBA5-AEF8-F8DF-97E8-77B63AEA4E62}"/>
              </a:ext>
            </a:extLst>
          </p:cNvPr>
          <p:cNvSpPr txBox="1"/>
          <p:nvPr/>
        </p:nvSpPr>
        <p:spPr>
          <a:xfrm>
            <a:off x="8379192" y="1825974"/>
            <a:ext cx="1296144" cy="707886"/>
          </a:xfrm>
          <a:prstGeom prst="rect">
            <a:avLst/>
          </a:prstGeom>
          <a:noFill/>
        </p:spPr>
        <p:txBody>
          <a:bodyPr wrap="square" rtlCol="0">
            <a:spAutoFit/>
          </a:bodyPr>
          <a:lstStyle/>
          <a:p>
            <a:pPr algn="ctr"/>
            <a:r>
              <a:rPr lang="fr-FR" sz="2000" b="1" dirty="0">
                <a:solidFill>
                  <a:schemeClr val="bg1"/>
                </a:solidFill>
              </a:rPr>
              <a:t>Formule </a:t>
            </a:r>
          </a:p>
          <a:p>
            <a:pPr algn="ctr"/>
            <a:r>
              <a:rPr lang="fr-FR" sz="2000" b="1" dirty="0">
                <a:solidFill>
                  <a:schemeClr val="bg1"/>
                </a:solidFill>
              </a:rPr>
              <a:t>Renforcée</a:t>
            </a:r>
          </a:p>
        </p:txBody>
      </p:sp>
      <p:sp>
        <p:nvSpPr>
          <p:cNvPr id="10" name="Rectangle : coins arrondis 4">
            <a:extLst>
              <a:ext uri="{FF2B5EF4-FFF2-40B4-BE49-F238E27FC236}">
                <a16:creationId xmlns:a16="http://schemas.microsoft.com/office/drawing/2014/main" id="{FEC8DD0F-B686-D3C0-74E4-13E40FFF6097}"/>
              </a:ext>
            </a:extLst>
          </p:cNvPr>
          <p:cNvSpPr/>
          <p:nvPr/>
        </p:nvSpPr>
        <p:spPr>
          <a:xfrm>
            <a:off x="2584504" y="2641388"/>
            <a:ext cx="6552728" cy="707886"/>
          </a:xfrm>
          <a:prstGeom prst="roundRect">
            <a:avLst/>
          </a:prstGeom>
          <a:solidFill>
            <a:srgbClr val="4D5767"/>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90A95720-8446-DD6F-5D61-B8EE11AF9036}"/>
              </a:ext>
            </a:extLst>
          </p:cNvPr>
          <p:cNvSpPr txBox="1"/>
          <p:nvPr/>
        </p:nvSpPr>
        <p:spPr>
          <a:xfrm>
            <a:off x="3098038" y="2641388"/>
            <a:ext cx="5724636" cy="707886"/>
          </a:xfrm>
          <a:prstGeom prst="rect">
            <a:avLst/>
          </a:prstGeom>
          <a:noFill/>
        </p:spPr>
        <p:txBody>
          <a:bodyPr wrap="square" rtlCol="0">
            <a:spAutoFit/>
          </a:bodyPr>
          <a:lstStyle/>
          <a:p>
            <a:r>
              <a:rPr lang="fr-FR" sz="4000" b="1" dirty="0">
                <a:solidFill>
                  <a:schemeClr val="bg1"/>
                </a:solidFill>
                <a:latin typeface="+mj-lt"/>
              </a:rPr>
              <a:t>CONDITIONS D’ADHÉSION</a:t>
            </a:r>
          </a:p>
        </p:txBody>
      </p:sp>
    </p:spTree>
    <p:extLst>
      <p:ext uri="{BB962C8B-B14F-4D97-AF65-F5344CB8AC3E}">
        <p14:creationId xmlns:p14="http://schemas.microsoft.com/office/powerpoint/2010/main" val="1080247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4">
            <a:extLst>
              <a:ext uri="{FF2B5EF4-FFF2-40B4-BE49-F238E27FC236}">
                <a16:creationId xmlns:a16="http://schemas.microsoft.com/office/drawing/2014/main" id="{ECC1BE53-D108-4043-A755-D6E5ED2213A8}"/>
              </a:ext>
            </a:extLst>
          </p:cNvPr>
          <p:cNvPicPr>
            <a:picLocks noChangeAspect="1"/>
          </p:cNvPicPr>
          <p:nvPr/>
        </p:nvPicPr>
        <p:blipFill>
          <a:blip r:embed="rId2"/>
          <a:stretch>
            <a:fillRect/>
          </a:stretch>
        </p:blipFill>
        <p:spPr>
          <a:xfrm>
            <a:off x="2498" y="6332822"/>
            <a:ext cx="12187004" cy="521158"/>
          </a:xfrm>
          <a:prstGeom prst="rect">
            <a:avLst/>
          </a:prstGeom>
        </p:spPr>
      </p:pic>
      <p:sp>
        <p:nvSpPr>
          <p:cNvPr id="9" name="Ellipse 8">
            <a:extLst>
              <a:ext uri="{FF2B5EF4-FFF2-40B4-BE49-F238E27FC236}">
                <a16:creationId xmlns:a16="http://schemas.microsoft.com/office/drawing/2014/main" id="{E6954872-1768-4687-A9AD-7FD437998983}"/>
              </a:ext>
            </a:extLst>
          </p:cNvPr>
          <p:cNvSpPr/>
          <p:nvPr/>
        </p:nvSpPr>
        <p:spPr>
          <a:xfrm>
            <a:off x="11253084" y="229067"/>
            <a:ext cx="724524" cy="737016"/>
          </a:xfrm>
          <a:prstGeom prst="ellipse">
            <a:avLst/>
          </a:prstGeom>
          <a:solidFill>
            <a:srgbClr val="1EA9B8"/>
          </a:solidFill>
          <a:ln>
            <a:solidFill>
              <a:srgbClr val="1EA9B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2200" b="1" dirty="0">
                <a:latin typeface="Trebuchet MS"/>
                <a:ea typeface="+mn-lt"/>
                <a:cs typeface="Calibri"/>
              </a:rPr>
              <a:t>16</a:t>
            </a:r>
            <a:endParaRPr lang="fr-FR" sz="2200" b="1" dirty="0">
              <a:latin typeface="Trebuchet MS"/>
              <a:ea typeface="+mn-lt"/>
            </a:endParaRPr>
          </a:p>
        </p:txBody>
      </p:sp>
      <p:pic>
        <p:nvPicPr>
          <p:cNvPr id="26" name="Image 25">
            <a:extLst>
              <a:ext uri="{FF2B5EF4-FFF2-40B4-BE49-F238E27FC236}">
                <a16:creationId xmlns:a16="http://schemas.microsoft.com/office/drawing/2014/main" id="{01DCEFE4-24F1-474F-A4D4-C2E130C901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392" y="159600"/>
            <a:ext cx="851709" cy="521159"/>
          </a:xfrm>
          <a:prstGeom prst="rect">
            <a:avLst/>
          </a:prstGeom>
        </p:spPr>
      </p:pic>
      <p:sp>
        <p:nvSpPr>
          <p:cNvPr id="17" name="ZoneTexte 16">
            <a:extLst>
              <a:ext uri="{FF2B5EF4-FFF2-40B4-BE49-F238E27FC236}">
                <a16:creationId xmlns:a16="http://schemas.microsoft.com/office/drawing/2014/main" id="{73A3482E-9062-B1B0-E00E-0CD8C01AD647}"/>
              </a:ext>
            </a:extLst>
          </p:cNvPr>
          <p:cNvSpPr txBox="1"/>
          <p:nvPr/>
        </p:nvSpPr>
        <p:spPr>
          <a:xfrm>
            <a:off x="2264370" y="1766207"/>
            <a:ext cx="1224136" cy="707886"/>
          </a:xfrm>
          <a:prstGeom prst="rect">
            <a:avLst/>
          </a:prstGeom>
          <a:noFill/>
        </p:spPr>
        <p:txBody>
          <a:bodyPr wrap="square" rtlCol="0">
            <a:spAutoFit/>
          </a:bodyPr>
          <a:lstStyle/>
          <a:p>
            <a:pPr algn="ctr"/>
            <a:r>
              <a:rPr lang="fr-FR" sz="2000" b="1" dirty="0">
                <a:solidFill>
                  <a:schemeClr val="bg1"/>
                </a:solidFill>
              </a:rPr>
              <a:t>Formule </a:t>
            </a:r>
          </a:p>
          <a:p>
            <a:pPr algn="ctr"/>
            <a:r>
              <a:rPr lang="fr-FR" sz="2000" b="1" dirty="0">
                <a:solidFill>
                  <a:schemeClr val="bg1"/>
                </a:solidFill>
              </a:rPr>
              <a:t>sécurité</a:t>
            </a:r>
          </a:p>
        </p:txBody>
      </p:sp>
      <p:sp>
        <p:nvSpPr>
          <p:cNvPr id="18" name="ZoneTexte 17">
            <a:extLst>
              <a:ext uri="{FF2B5EF4-FFF2-40B4-BE49-F238E27FC236}">
                <a16:creationId xmlns:a16="http://schemas.microsoft.com/office/drawing/2014/main" id="{4341C659-E65B-1A4A-7AF1-0792EDCFDE46}"/>
              </a:ext>
            </a:extLst>
          </p:cNvPr>
          <p:cNvSpPr txBox="1"/>
          <p:nvPr/>
        </p:nvSpPr>
        <p:spPr>
          <a:xfrm>
            <a:off x="5305376" y="1793825"/>
            <a:ext cx="1309960" cy="707886"/>
          </a:xfrm>
          <a:prstGeom prst="rect">
            <a:avLst/>
          </a:prstGeom>
          <a:noFill/>
        </p:spPr>
        <p:txBody>
          <a:bodyPr wrap="square" rtlCol="0">
            <a:spAutoFit/>
          </a:bodyPr>
          <a:lstStyle/>
          <a:p>
            <a:pPr algn="ctr"/>
            <a:r>
              <a:rPr lang="fr-FR" sz="2000" b="1" dirty="0">
                <a:solidFill>
                  <a:schemeClr val="bg1"/>
                </a:solidFill>
              </a:rPr>
              <a:t>Formule </a:t>
            </a:r>
          </a:p>
          <a:p>
            <a:pPr algn="ctr"/>
            <a:r>
              <a:rPr lang="fr-FR" sz="2000" b="1" dirty="0">
                <a:solidFill>
                  <a:schemeClr val="bg1"/>
                </a:solidFill>
              </a:rPr>
              <a:t>Essentielle</a:t>
            </a:r>
          </a:p>
        </p:txBody>
      </p:sp>
      <p:sp>
        <p:nvSpPr>
          <p:cNvPr id="19" name="ZoneTexte 18">
            <a:extLst>
              <a:ext uri="{FF2B5EF4-FFF2-40B4-BE49-F238E27FC236}">
                <a16:creationId xmlns:a16="http://schemas.microsoft.com/office/drawing/2014/main" id="{C2A8BBA5-AEF8-F8DF-97E8-77B63AEA4E62}"/>
              </a:ext>
            </a:extLst>
          </p:cNvPr>
          <p:cNvSpPr txBox="1"/>
          <p:nvPr/>
        </p:nvSpPr>
        <p:spPr>
          <a:xfrm>
            <a:off x="8379192" y="1825974"/>
            <a:ext cx="1296144" cy="707886"/>
          </a:xfrm>
          <a:prstGeom prst="rect">
            <a:avLst/>
          </a:prstGeom>
          <a:noFill/>
        </p:spPr>
        <p:txBody>
          <a:bodyPr wrap="square" rtlCol="0">
            <a:spAutoFit/>
          </a:bodyPr>
          <a:lstStyle/>
          <a:p>
            <a:pPr algn="ctr"/>
            <a:r>
              <a:rPr lang="fr-FR" sz="2000" b="1" dirty="0">
                <a:solidFill>
                  <a:schemeClr val="bg1"/>
                </a:solidFill>
              </a:rPr>
              <a:t>Formule </a:t>
            </a:r>
          </a:p>
          <a:p>
            <a:pPr algn="ctr"/>
            <a:r>
              <a:rPr lang="fr-FR" sz="2000" b="1" dirty="0">
                <a:solidFill>
                  <a:schemeClr val="bg1"/>
                </a:solidFill>
              </a:rPr>
              <a:t>Renforcée</a:t>
            </a:r>
          </a:p>
        </p:txBody>
      </p:sp>
      <p:sp>
        <p:nvSpPr>
          <p:cNvPr id="12" name="ZoneTexte 11"/>
          <p:cNvSpPr txBox="1"/>
          <p:nvPr/>
        </p:nvSpPr>
        <p:spPr>
          <a:xfrm>
            <a:off x="494454" y="1009057"/>
            <a:ext cx="10513168" cy="5139869"/>
          </a:xfrm>
          <a:prstGeom prst="rect">
            <a:avLst/>
          </a:prstGeom>
          <a:noFill/>
        </p:spPr>
        <p:txBody>
          <a:bodyPr wrap="square" rtlCol="0">
            <a:spAutoFit/>
          </a:bodyPr>
          <a:lstStyle/>
          <a:p>
            <a:pPr marL="285750" indent="-285750" algn="just">
              <a:buClr>
                <a:srgbClr val="C00000"/>
              </a:buClr>
              <a:buFont typeface="Symbol" panose="05050102010706020507" pitchFamily="18" charset="2"/>
              <a:buChar char="Þ"/>
            </a:pPr>
            <a:endParaRPr lang="fr-FR" sz="2000" dirty="0">
              <a:solidFill>
                <a:prstClr val="black"/>
              </a:solidFill>
              <a:latin typeface="Calibri" panose="020F0502020204030204" pitchFamily="34" charset="0"/>
            </a:endParaRPr>
          </a:p>
          <a:p>
            <a:pPr marL="342900" indent="-342900" algn="just">
              <a:buClr>
                <a:srgbClr val="1EA9B8"/>
              </a:buClr>
              <a:buFont typeface="Arial" panose="020B0604020202020204" pitchFamily="34" charset="0"/>
              <a:buChar char="•"/>
            </a:pPr>
            <a:r>
              <a:rPr lang="fr-FR" sz="2000" b="1" dirty="0">
                <a:solidFill>
                  <a:srgbClr val="1EA9B8"/>
                </a:solidFill>
                <a:latin typeface="Calibri" panose="020F0502020204030204" pitchFamily="34" charset="0"/>
              </a:rPr>
              <a:t>Les caractéristiques des conventions de participation</a:t>
            </a:r>
            <a:r>
              <a:rPr lang="fr-FR" sz="2000" b="1" dirty="0">
                <a:solidFill>
                  <a:srgbClr val="5D5D5D"/>
                </a:solidFill>
                <a:latin typeface="Calibri" panose="020F0502020204030204" pitchFamily="34" charset="0"/>
              </a:rPr>
              <a:t> </a:t>
            </a:r>
            <a:r>
              <a:rPr lang="fr-FR" sz="2000" dirty="0">
                <a:solidFill>
                  <a:srgbClr val="5D5D5D"/>
                </a:solidFill>
                <a:latin typeface="Calibri" panose="020F0502020204030204" pitchFamily="34" charset="0"/>
              </a:rPr>
              <a:t>prévoient notamment les modalités d’adhésion à l’une ou l’autre des conventions : </a:t>
            </a:r>
          </a:p>
          <a:p>
            <a:pPr marL="285750" indent="-285750" algn="just">
              <a:buClr>
                <a:srgbClr val="C00000"/>
              </a:buClr>
              <a:buFont typeface="Wingdings 3" panose="05040102010807070707" pitchFamily="18" charset="2"/>
              <a:buChar char="u"/>
            </a:pPr>
            <a:endParaRPr lang="fr-FR" sz="2000" dirty="0">
              <a:solidFill>
                <a:schemeClr val="tx2"/>
              </a:solidFill>
              <a:latin typeface="Calibri" panose="020F0502020204030204" pitchFamily="34" charset="0"/>
            </a:endParaRPr>
          </a:p>
          <a:p>
            <a:pPr marL="742950" lvl="1" indent="-285750" algn="just">
              <a:buClr>
                <a:srgbClr val="1EA9B8"/>
              </a:buClr>
              <a:buFont typeface="Arial" panose="020B0604020202020204" pitchFamily="34" charset="0"/>
              <a:buChar char="•"/>
            </a:pPr>
            <a:r>
              <a:rPr lang="fr-FR" sz="2000" dirty="0">
                <a:solidFill>
                  <a:srgbClr val="5D5D5D"/>
                </a:solidFill>
                <a:latin typeface="Calibri" panose="020F0502020204030204" pitchFamily="34" charset="0"/>
              </a:rPr>
              <a:t>Dès l’adhésion de la collectivité, après l’entrée en vigueur de la convention de participation et la signature de la convention entre la collectivité et son CDG de rattachement.</a:t>
            </a:r>
          </a:p>
          <a:p>
            <a:pPr lvl="1" algn="just">
              <a:buClr>
                <a:srgbClr val="1EA9B8"/>
              </a:buClr>
            </a:pPr>
            <a:r>
              <a:rPr lang="fr-FR" sz="2000" dirty="0">
                <a:solidFill>
                  <a:srgbClr val="5D5D5D"/>
                </a:solidFill>
                <a:latin typeface="Calibri" panose="020F0502020204030204" pitchFamily="34" charset="0"/>
              </a:rPr>
              <a:t> </a:t>
            </a:r>
          </a:p>
          <a:p>
            <a:pPr marL="742950" lvl="1" indent="-285750" algn="just">
              <a:buClr>
                <a:srgbClr val="1EA9B8"/>
              </a:buClr>
              <a:buFont typeface="Arial" panose="020B0604020202020204" pitchFamily="34" charset="0"/>
              <a:buChar char="•"/>
            </a:pPr>
            <a:r>
              <a:rPr lang="fr-FR" sz="2000" b="1" dirty="0">
                <a:solidFill>
                  <a:srgbClr val="1EA9B8"/>
                </a:solidFill>
                <a:latin typeface="Calibri" panose="020F0502020204030204" pitchFamily="34" charset="0"/>
              </a:rPr>
              <a:t>Sans questionnaire médical ou délai de stage, sous réserve d’adhésion dans un délai d’un an à compter du 1</a:t>
            </a:r>
            <a:r>
              <a:rPr lang="fr-FR" sz="2000" b="1" baseline="30000" dirty="0">
                <a:solidFill>
                  <a:srgbClr val="1EA9B8"/>
                </a:solidFill>
                <a:latin typeface="Calibri" panose="020F0502020204030204" pitchFamily="34" charset="0"/>
              </a:rPr>
              <a:t>er</a:t>
            </a:r>
            <a:r>
              <a:rPr lang="fr-FR" sz="2000" b="1" dirty="0">
                <a:solidFill>
                  <a:srgbClr val="1EA9B8"/>
                </a:solidFill>
                <a:latin typeface="Calibri" panose="020F0502020204030204" pitchFamily="34" charset="0"/>
              </a:rPr>
              <a:t> janvier 2023 (donc au plus tard avant le 31 décembre 2023).</a:t>
            </a:r>
            <a:endParaRPr lang="fr-FR" sz="2000" b="1" dirty="0">
              <a:solidFill>
                <a:srgbClr val="4D5767"/>
              </a:solidFill>
              <a:latin typeface="Calibri" panose="020F0502020204030204" pitchFamily="34" charset="0"/>
            </a:endParaRPr>
          </a:p>
          <a:p>
            <a:pPr marL="714375" lvl="1" algn="just">
              <a:buClr>
                <a:srgbClr val="C00000"/>
              </a:buClr>
            </a:pPr>
            <a:r>
              <a:rPr lang="fr-FR" sz="2000" dirty="0">
                <a:solidFill>
                  <a:srgbClr val="5D5D5D"/>
                </a:solidFill>
                <a:latin typeface="Calibri" panose="020F0502020204030204" pitchFamily="34" charset="0"/>
              </a:rPr>
              <a:t>Après cette échéance, le délai d’adhésion sans condition d’un nouvel entrant est de 6 mois à compter de son arrivée dans sa collectivité. </a:t>
            </a:r>
          </a:p>
          <a:p>
            <a:pPr marL="714375" lvl="1" algn="just">
              <a:buClr>
                <a:srgbClr val="C00000"/>
              </a:buClr>
            </a:pPr>
            <a:endParaRPr lang="fr-FR" sz="2000" dirty="0">
              <a:solidFill>
                <a:srgbClr val="5D5D5D"/>
              </a:solidFill>
              <a:latin typeface="Calibri" panose="020F0502020204030204" pitchFamily="34" charset="0"/>
            </a:endParaRPr>
          </a:p>
          <a:p>
            <a:pPr marL="742950" lvl="1" indent="-285750" algn="just">
              <a:buClr>
                <a:srgbClr val="1EA9B8"/>
              </a:buClr>
              <a:buFont typeface="Arial" panose="020B0604020202020204" pitchFamily="34" charset="0"/>
              <a:buChar char="•"/>
            </a:pPr>
            <a:r>
              <a:rPr lang="fr-FR" sz="2000" dirty="0">
                <a:solidFill>
                  <a:srgbClr val="5D5D5D"/>
                </a:solidFill>
                <a:latin typeface="Calibri" panose="020F0502020204030204" pitchFamily="34" charset="0"/>
              </a:rPr>
              <a:t>Après cette période initiale, le contrat reste ouvert et l’adhésion se fera sous condition d’un délai de stage (d’une durée maximale de 6 mois).</a:t>
            </a:r>
          </a:p>
          <a:p>
            <a:pPr>
              <a:buClr>
                <a:srgbClr val="C00000"/>
              </a:buClr>
            </a:pPr>
            <a:endParaRPr lang="fr-FR" sz="1600" dirty="0">
              <a:solidFill>
                <a:prstClr val="black"/>
              </a:solidFill>
              <a:latin typeface="Calibri" panose="020F0502020204030204" pitchFamily="34" charset="0"/>
            </a:endParaRPr>
          </a:p>
          <a:p>
            <a:pPr marL="742950" lvl="1" indent="-285750">
              <a:buClr>
                <a:srgbClr val="C00000"/>
              </a:buClr>
              <a:buFont typeface="Courier New" panose="02070309020205020404" pitchFamily="49" charset="0"/>
              <a:buChar char="o"/>
            </a:pPr>
            <a:endParaRPr lang="fr-FR" sz="1600" dirty="0">
              <a:solidFill>
                <a:prstClr val="black"/>
              </a:solidFill>
              <a:latin typeface="Calibri" panose="020F0502020204030204" pitchFamily="34" charset="0"/>
            </a:endParaRPr>
          </a:p>
          <a:p>
            <a:pPr marL="285750" indent="-285750">
              <a:buFont typeface="Courier New" panose="02070309020205020404" pitchFamily="49" charset="0"/>
              <a:buChar char="o"/>
            </a:pPr>
            <a:endParaRPr lang="fr-FR" sz="1600" dirty="0">
              <a:solidFill>
                <a:prstClr val="black"/>
              </a:solidFill>
            </a:endParaRPr>
          </a:p>
        </p:txBody>
      </p:sp>
    </p:spTree>
    <p:extLst>
      <p:ext uri="{BB962C8B-B14F-4D97-AF65-F5344CB8AC3E}">
        <p14:creationId xmlns:p14="http://schemas.microsoft.com/office/powerpoint/2010/main" val="2466125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4">
            <a:extLst>
              <a:ext uri="{FF2B5EF4-FFF2-40B4-BE49-F238E27FC236}">
                <a16:creationId xmlns:a16="http://schemas.microsoft.com/office/drawing/2014/main" id="{ECC1BE53-D108-4043-A755-D6E5ED2213A8}"/>
              </a:ext>
            </a:extLst>
          </p:cNvPr>
          <p:cNvPicPr>
            <a:picLocks noChangeAspect="1"/>
          </p:cNvPicPr>
          <p:nvPr/>
        </p:nvPicPr>
        <p:blipFill>
          <a:blip r:embed="rId2"/>
          <a:stretch>
            <a:fillRect/>
          </a:stretch>
        </p:blipFill>
        <p:spPr>
          <a:xfrm>
            <a:off x="2498" y="6332822"/>
            <a:ext cx="12187004" cy="521158"/>
          </a:xfrm>
          <a:prstGeom prst="rect">
            <a:avLst/>
          </a:prstGeom>
        </p:spPr>
      </p:pic>
      <p:sp>
        <p:nvSpPr>
          <p:cNvPr id="9" name="Ellipse 8">
            <a:extLst>
              <a:ext uri="{FF2B5EF4-FFF2-40B4-BE49-F238E27FC236}">
                <a16:creationId xmlns:a16="http://schemas.microsoft.com/office/drawing/2014/main" id="{E6954872-1768-4687-A9AD-7FD437998983}"/>
              </a:ext>
            </a:extLst>
          </p:cNvPr>
          <p:cNvSpPr/>
          <p:nvPr/>
        </p:nvSpPr>
        <p:spPr>
          <a:xfrm>
            <a:off x="11253084" y="229067"/>
            <a:ext cx="724524" cy="737016"/>
          </a:xfrm>
          <a:prstGeom prst="ellipse">
            <a:avLst/>
          </a:prstGeom>
          <a:solidFill>
            <a:srgbClr val="1EA9B8"/>
          </a:solidFill>
          <a:ln>
            <a:solidFill>
              <a:srgbClr val="1EA9B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2200" b="1" dirty="0">
                <a:latin typeface="Trebuchet MS"/>
                <a:ea typeface="+mn-lt"/>
                <a:cs typeface="Calibri"/>
              </a:rPr>
              <a:t>17</a:t>
            </a:r>
            <a:endParaRPr lang="fr-FR" sz="2200" b="1" dirty="0">
              <a:latin typeface="Trebuchet MS"/>
              <a:ea typeface="+mn-lt"/>
            </a:endParaRPr>
          </a:p>
        </p:txBody>
      </p:sp>
      <p:pic>
        <p:nvPicPr>
          <p:cNvPr id="26" name="Image 25">
            <a:extLst>
              <a:ext uri="{FF2B5EF4-FFF2-40B4-BE49-F238E27FC236}">
                <a16:creationId xmlns:a16="http://schemas.microsoft.com/office/drawing/2014/main" id="{01DCEFE4-24F1-474F-A4D4-C2E130C901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392" y="159600"/>
            <a:ext cx="851709" cy="521159"/>
          </a:xfrm>
          <a:prstGeom prst="rect">
            <a:avLst/>
          </a:prstGeom>
        </p:spPr>
      </p:pic>
      <p:sp>
        <p:nvSpPr>
          <p:cNvPr id="17" name="ZoneTexte 16">
            <a:extLst>
              <a:ext uri="{FF2B5EF4-FFF2-40B4-BE49-F238E27FC236}">
                <a16:creationId xmlns:a16="http://schemas.microsoft.com/office/drawing/2014/main" id="{73A3482E-9062-B1B0-E00E-0CD8C01AD647}"/>
              </a:ext>
            </a:extLst>
          </p:cNvPr>
          <p:cNvSpPr txBox="1"/>
          <p:nvPr/>
        </p:nvSpPr>
        <p:spPr>
          <a:xfrm>
            <a:off x="2264370" y="1766207"/>
            <a:ext cx="1224136" cy="707886"/>
          </a:xfrm>
          <a:prstGeom prst="rect">
            <a:avLst/>
          </a:prstGeom>
          <a:noFill/>
        </p:spPr>
        <p:txBody>
          <a:bodyPr wrap="square" rtlCol="0">
            <a:spAutoFit/>
          </a:bodyPr>
          <a:lstStyle/>
          <a:p>
            <a:pPr algn="ctr"/>
            <a:r>
              <a:rPr lang="fr-FR" sz="2000" b="1" dirty="0">
                <a:solidFill>
                  <a:schemeClr val="bg1"/>
                </a:solidFill>
              </a:rPr>
              <a:t>Formule </a:t>
            </a:r>
          </a:p>
          <a:p>
            <a:pPr algn="ctr"/>
            <a:r>
              <a:rPr lang="fr-FR" sz="2000" b="1" dirty="0">
                <a:solidFill>
                  <a:schemeClr val="bg1"/>
                </a:solidFill>
              </a:rPr>
              <a:t>sécurité</a:t>
            </a:r>
          </a:p>
        </p:txBody>
      </p:sp>
      <p:sp>
        <p:nvSpPr>
          <p:cNvPr id="18" name="ZoneTexte 17">
            <a:extLst>
              <a:ext uri="{FF2B5EF4-FFF2-40B4-BE49-F238E27FC236}">
                <a16:creationId xmlns:a16="http://schemas.microsoft.com/office/drawing/2014/main" id="{4341C659-E65B-1A4A-7AF1-0792EDCFDE46}"/>
              </a:ext>
            </a:extLst>
          </p:cNvPr>
          <p:cNvSpPr txBox="1"/>
          <p:nvPr/>
        </p:nvSpPr>
        <p:spPr>
          <a:xfrm>
            <a:off x="5305376" y="1793825"/>
            <a:ext cx="1309960" cy="707886"/>
          </a:xfrm>
          <a:prstGeom prst="rect">
            <a:avLst/>
          </a:prstGeom>
          <a:noFill/>
        </p:spPr>
        <p:txBody>
          <a:bodyPr wrap="square" rtlCol="0">
            <a:spAutoFit/>
          </a:bodyPr>
          <a:lstStyle/>
          <a:p>
            <a:pPr algn="ctr"/>
            <a:r>
              <a:rPr lang="fr-FR" sz="2000" b="1" dirty="0">
                <a:solidFill>
                  <a:schemeClr val="bg1"/>
                </a:solidFill>
              </a:rPr>
              <a:t>Formule </a:t>
            </a:r>
          </a:p>
          <a:p>
            <a:pPr algn="ctr"/>
            <a:r>
              <a:rPr lang="fr-FR" sz="2000" b="1" dirty="0">
                <a:solidFill>
                  <a:schemeClr val="bg1"/>
                </a:solidFill>
              </a:rPr>
              <a:t>Essentielle</a:t>
            </a:r>
          </a:p>
        </p:txBody>
      </p:sp>
      <p:sp>
        <p:nvSpPr>
          <p:cNvPr id="19" name="ZoneTexte 18">
            <a:extLst>
              <a:ext uri="{FF2B5EF4-FFF2-40B4-BE49-F238E27FC236}">
                <a16:creationId xmlns:a16="http://schemas.microsoft.com/office/drawing/2014/main" id="{C2A8BBA5-AEF8-F8DF-97E8-77B63AEA4E62}"/>
              </a:ext>
            </a:extLst>
          </p:cNvPr>
          <p:cNvSpPr txBox="1"/>
          <p:nvPr/>
        </p:nvSpPr>
        <p:spPr>
          <a:xfrm>
            <a:off x="8379192" y="1825974"/>
            <a:ext cx="1296144" cy="707886"/>
          </a:xfrm>
          <a:prstGeom prst="rect">
            <a:avLst/>
          </a:prstGeom>
          <a:noFill/>
        </p:spPr>
        <p:txBody>
          <a:bodyPr wrap="square" rtlCol="0">
            <a:spAutoFit/>
          </a:bodyPr>
          <a:lstStyle/>
          <a:p>
            <a:pPr algn="ctr"/>
            <a:r>
              <a:rPr lang="fr-FR" sz="2000" b="1" dirty="0">
                <a:solidFill>
                  <a:schemeClr val="bg1"/>
                </a:solidFill>
              </a:rPr>
              <a:t>Formule </a:t>
            </a:r>
          </a:p>
          <a:p>
            <a:pPr algn="ctr"/>
            <a:r>
              <a:rPr lang="fr-FR" sz="2000" b="1" dirty="0">
                <a:solidFill>
                  <a:schemeClr val="bg1"/>
                </a:solidFill>
              </a:rPr>
              <a:t>Renforcée</a:t>
            </a:r>
          </a:p>
        </p:txBody>
      </p:sp>
      <p:sp>
        <p:nvSpPr>
          <p:cNvPr id="12" name="ZoneTexte 11"/>
          <p:cNvSpPr txBox="1"/>
          <p:nvPr/>
        </p:nvSpPr>
        <p:spPr>
          <a:xfrm>
            <a:off x="494454" y="1009057"/>
            <a:ext cx="10513168" cy="1138773"/>
          </a:xfrm>
          <a:prstGeom prst="rect">
            <a:avLst/>
          </a:prstGeom>
          <a:noFill/>
        </p:spPr>
        <p:txBody>
          <a:bodyPr wrap="square" rtlCol="0">
            <a:spAutoFit/>
          </a:bodyPr>
          <a:lstStyle/>
          <a:p>
            <a:pPr marL="285750" indent="-285750" algn="just">
              <a:buClr>
                <a:srgbClr val="C00000"/>
              </a:buClr>
              <a:buFont typeface="Symbol" panose="05050102010706020507" pitchFamily="18" charset="2"/>
              <a:buChar char="Þ"/>
            </a:pPr>
            <a:endParaRPr lang="fr-FR" sz="2000" dirty="0">
              <a:solidFill>
                <a:prstClr val="black"/>
              </a:solidFill>
              <a:latin typeface="Calibri" panose="020F0502020204030204" pitchFamily="34" charset="0"/>
            </a:endParaRPr>
          </a:p>
          <a:p>
            <a:pPr>
              <a:buClr>
                <a:srgbClr val="C00000"/>
              </a:buClr>
            </a:pPr>
            <a:endParaRPr lang="fr-FR" sz="1600" dirty="0">
              <a:solidFill>
                <a:prstClr val="black"/>
              </a:solidFill>
              <a:latin typeface="Calibri" panose="020F0502020204030204" pitchFamily="34" charset="0"/>
            </a:endParaRPr>
          </a:p>
          <a:p>
            <a:pPr marL="742950" lvl="1" indent="-285750">
              <a:buClr>
                <a:srgbClr val="C00000"/>
              </a:buClr>
              <a:buFont typeface="Courier New" panose="02070309020205020404" pitchFamily="49" charset="0"/>
              <a:buChar char="o"/>
            </a:pPr>
            <a:endParaRPr lang="fr-FR" sz="1600" dirty="0">
              <a:solidFill>
                <a:prstClr val="black"/>
              </a:solidFill>
              <a:latin typeface="Calibri" panose="020F0502020204030204" pitchFamily="34" charset="0"/>
            </a:endParaRPr>
          </a:p>
          <a:p>
            <a:pPr marL="285750" indent="-285750">
              <a:buFont typeface="Courier New" panose="02070309020205020404" pitchFamily="49" charset="0"/>
              <a:buChar char="o"/>
            </a:pPr>
            <a:endParaRPr lang="fr-FR" sz="1600" dirty="0">
              <a:solidFill>
                <a:prstClr val="black"/>
              </a:solidFill>
            </a:endParaRPr>
          </a:p>
        </p:txBody>
      </p:sp>
      <p:sp>
        <p:nvSpPr>
          <p:cNvPr id="10" name="ZoneTexte 9"/>
          <p:cNvSpPr txBox="1"/>
          <p:nvPr/>
        </p:nvSpPr>
        <p:spPr>
          <a:xfrm>
            <a:off x="335360" y="980729"/>
            <a:ext cx="10027840" cy="5232202"/>
          </a:xfrm>
          <a:prstGeom prst="rect">
            <a:avLst/>
          </a:prstGeom>
          <a:noFill/>
        </p:spPr>
        <p:txBody>
          <a:bodyPr wrap="square" rtlCol="0">
            <a:spAutoFit/>
          </a:bodyPr>
          <a:lstStyle/>
          <a:p>
            <a:pPr>
              <a:buClr>
                <a:srgbClr val="C00000"/>
              </a:buClr>
            </a:pPr>
            <a:r>
              <a:rPr lang="fr-FR" sz="2800" b="1" dirty="0">
                <a:solidFill>
                  <a:srgbClr val="9CB95D"/>
                </a:solidFill>
                <a:latin typeface="Calibri" panose="020F0502020204030204" pitchFamily="34" charset="0"/>
              </a:rPr>
              <a:t>Situation actuelle :</a:t>
            </a:r>
          </a:p>
          <a:p>
            <a:pPr>
              <a:buClr>
                <a:srgbClr val="C00000"/>
              </a:buClr>
            </a:pPr>
            <a:endParaRPr lang="fr-FR" b="1" dirty="0">
              <a:solidFill>
                <a:srgbClr val="0070C0"/>
              </a:solidFill>
              <a:latin typeface="Calibri" panose="020F0502020204030204" pitchFamily="34" charset="0"/>
            </a:endParaRPr>
          </a:p>
          <a:p>
            <a:pPr marL="742950" lvl="1" indent="-285750" algn="just">
              <a:buClr>
                <a:srgbClr val="9CB95D"/>
              </a:buClr>
              <a:buFont typeface="Arial" panose="020B0604020202020204" pitchFamily="34" charset="0"/>
              <a:buChar char="•"/>
            </a:pPr>
            <a:r>
              <a:rPr lang="fr-FR" sz="2000" b="1" dirty="0">
                <a:solidFill>
                  <a:srgbClr val="5D5D5D"/>
                </a:solidFill>
                <a:latin typeface="Calibri" panose="020F0502020204030204" pitchFamily="34" charset="0"/>
              </a:rPr>
              <a:t>La collectivité participe au titre de la santé à hauteur de ………….. par agent et par mois</a:t>
            </a:r>
          </a:p>
          <a:p>
            <a:pPr marL="742950" lvl="1" indent="-285750" algn="just">
              <a:buClr>
                <a:srgbClr val="9CB95D"/>
              </a:buClr>
              <a:buFont typeface="Arial" panose="020B0604020202020204" pitchFamily="34" charset="0"/>
              <a:buChar char="•"/>
            </a:pPr>
            <a:r>
              <a:rPr lang="fr-FR" sz="2000" b="1" dirty="0">
                <a:solidFill>
                  <a:srgbClr val="5D5D5D"/>
                </a:solidFill>
                <a:latin typeface="Calibri" panose="020F0502020204030204" pitchFamily="34" charset="0"/>
              </a:rPr>
              <a:t>La collectivité participe au titre de la prévoyance à hauteur de……………..par agent et par mois</a:t>
            </a:r>
          </a:p>
          <a:p>
            <a:pPr lvl="1" algn="just">
              <a:buClr>
                <a:srgbClr val="9CB95D"/>
              </a:buClr>
            </a:pPr>
            <a:endParaRPr lang="fr-FR" sz="2000" b="1" dirty="0">
              <a:solidFill>
                <a:srgbClr val="5D5D5D"/>
              </a:solidFill>
              <a:latin typeface="Calibri" panose="020F0502020204030204" pitchFamily="34" charset="0"/>
            </a:endParaRPr>
          </a:p>
          <a:p>
            <a:pPr lvl="1" algn="just">
              <a:buClr>
                <a:srgbClr val="9CB95D"/>
              </a:buClr>
            </a:pPr>
            <a:r>
              <a:rPr lang="fr-FR" sz="2800" b="1" dirty="0">
                <a:solidFill>
                  <a:srgbClr val="9CB95D"/>
                </a:solidFill>
                <a:latin typeface="Calibri" panose="020F0502020204030204" pitchFamily="34" charset="0"/>
              </a:rPr>
              <a:t>Souhait de la collectivité </a:t>
            </a:r>
            <a:r>
              <a:rPr lang="fr-FR" sz="2000" b="1" dirty="0">
                <a:solidFill>
                  <a:srgbClr val="9CB95D"/>
                </a:solidFill>
                <a:latin typeface="Calibri" panose="020F0502020204030204" pitchFamily="34" charset="0"/>
              </a:rPr>
              <a:t>:</a:t>
            </a:r>
          </a:p>
          <a:p>
            <a:pPr lvl="1" algn="just">
              <a:buClr>
                <a:srgbClr val="9CB95D"/>
              </a:buClr>
            </a:pPr>
            <a:endParaRPr lang="fr-FR" sz="2000" b="1" dirty="0">
              <a:solidFill>
                <a:srgbClr val="5D5D5D"/>
              </a:solidFill>
              <a:latin typeface="Calibri" panose="020F0502020204030204" pitchFamily="34" charset="0"/>
            </a:endParaRPr>
          </a:p>
          <a:p>
            <a:pPr marL="742950" lvl="1" indent="-285750" algn="just">
              <a:buClr>
                <a:srgbClr val="9CB95D"/>
              </a:buClr>
              <a:buFont typeface="Arial" panose="020B0604020202020204" pitchFamily="34" charset="0"/>
              <a:buChar char="•"/>
            </a:pPr>
            <a:r>
              <a:rPr lang="fr-FR" sz="2000" b="1" dirty="0">
                <a:solidFill>
                  <a:srgbClr val="5D5D5D"/>
                </a:solidFill>
                <a:latin typeface="Calibri" panose="020F0502020204030204" pitchFamily="34" charset="0"/>
              </a:rPr>
              <a:t>La collectivité  souhaite adhérer au contrat de groupe proposé en santé / en prévoyance à compter du ……………….</a:t>
            </a:r>
          </a:p>
          <a:p>
            <a:pPr lvl="1" algn="just">
              <a:buClr>
                <a:srgbClr val="9CB95D"/>
              </a:buClr>
            </a:pPr>
            <a:endParaRPr lang="fr-FR" sz="2000" b="1" dirty="0">
              <a:solidFill>
                <a:srgbClr val="5D5D5D"/>
              </a:solidFill>
              <a:latin typeface="Calibri" panose="020F0502020204030204" pitchFamily="34" charset="0"/>
            </a:endParaRPr>
          </a:p>
          <a:p>
            <a:pPr marL="1257300" lvl="2" indent="-342900" algn="just">
              <a:buClr>
                <a:srgbClr val="9CB95D"/>
              </a:buClr>
              <a:buFont typeface="Wingdings" panose="05000000000000000000" pitchFamily="2" charset="2"/>
              <a:buChar char="§"/>
            </a:pPr>
            <a:r>
              <a:rPr lang="fr-FR" sz="2000" b="1" dirty="0">
                <a:solidFill>
                  <a:srgbClr val="9CB95D"/>
                </a:solidFill>
                <a:latin typeface="Calibri" panose="020F0502020204030204" pitchFamily="34" charset="0"/>
              </a:rPr>
              <a:t>Et participer à hauteur de …………… en santé par agent et par mois</a:t>
            </a:r>
          </a:p>
          <a:p>
            <a:pPr marL="1257300" lvl="2" indent="-342900" algn="just">
              <a:buClr>
                <a:srgbClr val="9CB95D"/>
              </a:buClr>
              <a:buFont typeface="Wingdings" panose="05000000000000000000" pitchFamily="2" charset="2"/>
              <a:buChar char="§"/>
            </a:pPr>
            <a:r>
              <a:rPr lang="fr-FR" sz="2000" b="1" dirty="0">
                <a:solidFill>
                  <a:srgbClr val="9CB95D"/>
                </a:solidFill>
                <a:latin typeface="Calibri" panose="020F0502020204030204" pitchFamily="34" charset="0"/>
              </a:rPr>
              <a:t>Et participer à hauteur de …………… en prévoyance par agent et par mois</a:t>
            </a:r>
          </a:p>
          <a:p>
            <a:pPr marL="285750" indent="-285750" algn="just">
              <a:buClr>
                <a:srgbClr val="C00000"/>
              </a:buClr>
              <a:buFont typeface="Wingdings 3" panose="05040102010807070707" pitchFamily="18" charset="2"/>
              <a:buChar char="u"/>
            </a:pPr>
            <a:endParaRPr lang="fr-FR" sz="2000" b="1" dirty="0">
              <a:solidFill>
                <a:srgbClr val="0070C0"/>
              </a:solidFill>
              <a:latin typeface="Calibri" panose="020F0502020204030204" pitchFamily="34" charset="0"/>
            </a:endParaRPr>
          </a:p>
          <a:p>
            <a:pPr marL="742950" lvl="1" indent="-285750" algn="just">
              <a:buClr>
                <a:srgbClr val="9CB95D"/>
              </a:buClr>
              <a:buFont typeface="Arial" panose="020B0604020202020204" pitchFamily="34" charset="0"/>
              <a:buChar char="•"/>
            </a:pPr>
            <a:r>
              <a:rPr lang="fr-FR" sz="2000" b="1" dirty="0">
                <a:solidFill>
                  <a:srgbClr val="5D5D5D"/>
                </a:solidFill>
                <a:latin typeface="Calibri" panose="020F0502020204030204" pitchFamily="34" charset="0"/>
              </a:rPr>
              <a:t>Il convient de rappeler que la participation de la collectivité pour les agents est conditionnée à leur adhésion individuelle à ces nouveaux contrats.</a:t>
            </a:r>
          </a:p>
        </p:txBody>
      </p:sp>
    </p:spTree>
    <p:extLst>
      <p:ext uri="{BB962C8B-B14F-4D97-AF65-F5344CB8AC3E}">
        <p14:creationId xmlns:p14="http://schemas.microsoft.com/office/powerpoint/2010/main" val="4016682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4">
            <a:extLst>
              <a:ext uri="{FF2B5EF4-FFF2-40B4-BE49-F238E27FC236}">
                <a16:creationId xmlns:a16="http://schemas.microsoft.com/office/drawing/2014/main" id="{ECC1BE53-D108-4043-A755-D6E5ED2213A8}"/>
              </a:ext>
            </a:extLst>
          </p:cNvPr>
          <p:cNvPicPr>
            <a:picLocks noChangeAspect="1"/>
          </p:cNvPicPr>
          <p:nvPr/>
        </p:nvPicPr>
        <p:blipFill>
          <a:blip r:embed="rId2"/>
          <a:stretch>
            <a:fillRect/>
          </a:stretch>
        </p:blipFill>
        <p:spPr>
          <a:xfrm>
            <a:off x="2498" y="6332822"/>
            <a:ext cx="12187004" cy="521158"/>
          </a:xfrm>
          <a:prstGeom prst="rect">
            <a:avLst/>
          </a:prstGeom>
        </p:spPr>
      </p:pic>
      <p:sp>
        <p:nvSpPr>
          <p:cNvPr id="9" name="Ellipse 8">
            <a:extLst>
              <a:ext uri="{FF2B5EF4-FFF2-40B4-BE49-F238E27FC236}">
                <a16:creationId xmlns:a16="http://schemas.microsoft.com/office/drawing/2014/main" id="{E6954872-1768-4687-A9AD-7FD437998983}"/>
              </a:ext>
            </a:extLst>
          </p:cNvPr>
          <p:cNvSpPr/>
          <p:nvPr/>
        </p:nvSpPr>
        <p:spPr>
          <a:xfrm>
            <a:off x="11253084" y="229067"/>
            <a:ext cx="724524" cy="737016"/>
          </a:xfrm>
          <a:prstGeom prst="ellipse">
            <a:avLst/>
          </a:prstGeom>
          <a:solidFill>
            <a:srgbClr val="1EA9B8"/>
          </a:solidFill>
          <a:ln>
            <a:solidFill>
              <a:srgbClr val="1EA9B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2200" b="1" dirty="0">
                <a:latin typeface="Trebuchet MS"/>
                <a:ea typeface="+mn-lt"/>
                <a:cs typeface="Calibri"/>
              </a:rPr>
              <a:t>18</a:t>
            </a:r>
            <a:endParaRPr lang="fr-FR" sz="2200" b="1" dirty="0">
              <a:latin typeface="Trebuchet MS"/>
              <a:ea typeface="+mn-lt"/>
            </a:endParaRPr>
          </a:p>
        </p:txBody>
      </p:sp>
      <p:pic>
        <p:nvPicPr>
          <p:cNvPr id="26" name="Image 25">
            <a:extLst>
              <a:ext uri="{FF2B5EF4-FFF2-40B4-BE49-F238E27FC236}">
                <a16:creationId xmlns:a16="http://schemas.microsoft.com/office/drawing/2014/main" id="{01DCEFE4-24F1-474F-A4D4-C2E130C901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392" y="159600"/>
            <a:ext cx="851709" cy="521159"/>
          </a:xfrm>
          <a:prstGeom prst="rect">
            <a:avLst/>
          </a:prstGeom>
        </p:spPr>
      </p:pic>
      <p:sp>
        <p:nvSpPr>
          <p:cNvPr id="17" name="ZoneTexte 16">
            <a:extLst>
              <a:ext uri="{FF2B5EF4-FFF2-40B4-BE49-F238E27FC236}">
                <a16:creationId xmlns:a16="http://schemas.microsoft.com/office/drawing/2014/main" id="{73A3482E-9062-B1B0-E00E-0CD8C01AD647}"/>
              </a:ext>
            </a:extLst>
          </p:cNvPr>
          <p:cNvSpPr txBox="1"/>
          <p:nvPr/>
        </p:nvSpPr>
        <p:spPr>
          <a:xfrm>
            <a:off x="2264370" y="1766207"/>
            <a:ext cx="1224136" cy="707886"/>
          </a:xfrm>
          <a:prstGeom prst="rect">
            <a:avLst/>
          </a:prstGeom>
          <a:noFill/>
        </p:spPr>
        <p:txBody>
          <a:bodyPr wrap="square" rtlCol="0">
            <a:spAutoFit/>
          </a:bodyPr>
          <a:lstStyle/>
          <a:p>
            <a:pPr algn="ctr"/>
            <a:r>
              <a:rPr lang="fr-FR" sz="2000" b="1" dirty="0">
                <a:solidFill>
                  <a:schemeClr val="bg1"/>
                </a:solidFill>
              </a:rPr>
              <a:t>Formule </a:t>
            </a:r>
          </a:p>
          <a:p>
            <a:pPr algn="ctr"/>
            <a:r>
              <a:rPr lang="fr-FR" sz="2000" b="1" dirty="0">
                <a:solidFill>
                  <a:schemeClr val="bg1"/>
                </a:solidFill>
              </a:rPr>
              <a:t>sécurité</a:t>
            </a:r>
          </a:p>
        </p:txBody>
      </p:sp>
      <p:sp>
        <p:nvSpPr>
          <p:cNvPr id="18" name="ZoneTexte 17">
            <a:extLst>
              <a:ext uri="{FF2B5EF4-FFF2-40B4-BE49-F238E27FC236}">
                <a16:creationId xmlns:a16="http://schemas.microsoft.com/office/drawing/2014/main" id="{4341C659-E65B-1A4A-7AF1-0792EDCFDE46}"/>
              </a:ext>
            </a:extLst>
          </p:cNvPr>
          <p:cNvSpPr txBox="1"/>
          <p:nvPr/>
        </p:nvSpPr>
        <p:spPr>
          <a:xfrm>
            <a:off x="5305376" y="1793825"/>
            <a:ext cx="1309960" cy="707886"/>
          </a:xfrm>
          <a:prstGeom prst="rect">
            <a:avLst/>
          </a:prstGeom>
          <a:noFill/>
        </p:spPr>
        <p:txBody>
          <a:bodyPr wrap="square" rtlCol="0">
            <a:spAutoFit/>
          </a:bodyPr>
          <a:lstStyle/>
          <a:p>
            <a:pPr algn="ctr"/>
            <a:r>
              <a:rPr lang="fr-FR" sz="2000" b="1" dirty="0">
                <a:solidFill>
                  <a:schemeClr val="bg1"/>
                </a:solidFill>
              </a:rPr>
              <a:t>Formule </a:t>
            </a:r>
          </a:p>
          <a:p>
            <a:pPr algn="ctr"/>
            <a:r>
              <a:rPr lang="fr-FR" sz="2000" b="1" dirty="0">
                <a:solidFill>
                  <a:schemeClr val="bg1"/>
                </a:solidFill>
              </a:rPr>
              <a:t>Essentielle</a:t>
            </a:r>
          </a:p>
        </p:txBody>
      </p:sp>
      <p:sp>
        <p:nvSpPr>
          <p:cNvPr id="19" name="ZoneTexte 18">
            <a:extLst>
              <a:ext uri="{FF2B5EF4-FFF2-40B4-BE49-F238E27FC236}">
                <a16:creationId xmlns:a16="http://schemas.microsoft.com/office/drawing/2014/main" id="{C2A8BBA5-AEF8-F8DF-97E8-77B63AEA4E62}"/>
              </a:ext>
            </a:extLst>
          </p:cNvPr>
          <p:cNvSpPr txBox="1"/>
          <p:nvPr/>
        </p:nvSpPr>
        <p:spPr>
          <a:xfrm>
            <a:off x="8379192" y="1825974"/>
            <a:ext cx="1296144" cy="707886"/>
          </a:xfrm>
          <a:prstGeom prst="rect">
            <a:avLst/>
          </a:prstGeom>
          <a:noFill/>
        </p:spPr>
        <p:txBody>
          <a:bodyPr wrap="square" rtlCol="0">
            <a:spAutoFit/>
          </a:bodyPr>
          <a:lstStyle/>
          <a:p>
            <a:pPr algn="ctr"/>
            <a:r>
              <a:rPr lang="fr-FR" sz="2000" b="1" dirty="0">
                <a:solidFill>
                  <a:schemeClr val="bg1"/>
                </a:solidFill>
              </a:rPr>
              <a:t>Formule </a:t>
            </a:r>
          </a:p>
          <a:p>
            <a:pPr algn="ctr"/>
            <a:r>
              <a:rPr lang="fr-FR" sz="2000" b="1" dirty="0">
                <a:solidFill>
                  <a:schemeClr val="bg1"/>
                </a:solidFill>
              </a:rPr>
              <a:t>Renforcée</a:t>
            </a:r>
          </a:p>
        </p:txBody>
      </p:sp>
      <p:sp>
        <p:nvSpPr>
          <p:cNvPr id="12" name="ZoneTexte 11"/>
          <p:cNvSpPr txBox="1"/>
          <p:nvPr/>
        </p:nvSpPr>
        <p:spPr>
          <a:xfrm>
            <a:off x="494454" y="1009057"/>
            <a:ext cx="10513168" cy="1138773"/>
          </a:xfrm>
          <a:prstGeom prst="rect">
            <a:avLst/>
          </a:prstGeom>
          <a:noFill/>
        </p:spPr>
        <p:txBody>
          <a:bodyPr wrap="square" rtlCol="0">
            <a:spAutoFit/>
          </a:bodyPr>
          <a:lstStyle/>
          <a:p>
            <a:pPr marL="285750" indent="-285750" algn="just">
              <a:buClr>
                <a:srgbClr val="C00000"/>
              </a:buClr>
              <a:buFont typeface="Symbol" panose="05050102010706020507" pitchFamily="18" charset="2"/>
              <a:buChar char="Þ"/>
            </a:pPr>
            <a:endParaRPr lang="fr-FR" sz="2000" dirty="0">
              <a:solidFill>
                <a:prstClr val="black"/>
              </a:solidFill>
              <a:latin typeface="Calibri" panose="020F0502020204030204" pitchFamily="34" charset="0"/>
            </a:endParaRPr>
          </a:p>
          <a:p>
            <a:pPr>
              <a:buClr>
                <a:srgbClr val="C00000"/>
              </a:buClr>
            </a:pPr>
            <a:endParaRPr lang="fr-FR" sz="1600" dirty="0">
              <a:solidFill>
                <a:prstClr val="black"/>
              </a:solidFill>
              <a:latin typeface="Calibri" panose="020F0502020204030204" pitchFamily="34" charset="0"/>
            </a:endParaRPr>
          </a:p>
          <a:p>
            <a:pPr marL="742950" lvl="1" indent="-285750">
              <a:buClr>
                <a:srgbClr val="C00000"/>
              </a:buClr>
              <a:buFont typeface="Courier New" panose="02070309020205020404" pitchFamily="49" charset="0"/>
              <a:buChar char="o"/>
            </a:pPr>
            <a:endParaRPr lang="fr-FR" sz="1600" dirty="0">
              <a:solidFill>
                <a:prstClr val="black"/>
              </a:solidFill>
              <a:latin typeface="Calibri" panose="020F0502020204030204" pitchFamily="34" charset="0"/>
            </a:endParaRPr>
          </a:p>
          <a:p>
            <a:pPr marL="285750" indent="-285750">
              <a:buFont typeface="Courier New" panose="02070309020205020404" pitchFamily="49" charset="0"/>
              <a:buChar char="o"/>
            </a:pPr>
            <a:endParaRPr lang="fr-FR" sz="1600" dirty="0">
              <a:solidFill>
                <a:prstClr val="black"/>
              </a:solidFill>
            </a:endParaRPr>
          </a:p>
        </p:txBody>
      </p:sp>
      <p:sp>
        <p:nvSpPr>
          <p:cNvPr id="10" name="ZoneTexte 9"/>
          <p:cNvSpPr txBox="1"/>
          <p:nvPr/>
        </p:nvSpPr>
        <p:spPr>
          <a:xfrm>
            <a:off x="335360" y="980729"/>
            <a:ext cx="10027840" cy="1384995"/>
          </a:xfrm>
          <a:prstGeom prst="rect">
            <a:avLst/>
          </a:prstGeom>
          <a:noFill/>
        </p:spPr>
        <p:txBody>
          <a:bodyPr wrap="square" rtlCol="0">
            <a:spAutoFit/>
          </a:bodyPr>
          <a:lstStyle/>
          <a:p>
            <a:pPr marL="285750" indent="-285750">
              <a:buClr>
                <a:srgbClr val="C00000"/>
              </a:buClr>
              <a:buFont typeface="Wingdings 3" panose="05040102010807070707" pitchFamily="18" charset="2"/>
              <a:buChar char="u"/>
            </a:pPr>
            <a:endParaRPr lang="fr-FR" dirty="0">
              <a:solidFill>
                <a:prstClr val="black"/>
              </a:solidFill>
              <a:latin typeface="Calibri" panose="020F0502020204030204" pitchFamily="34" charset="0"/>
            </a:endParaRPr>
          </a:p>
          <a:p>
            <a:pPr marL="285750" indent="-285750">
              <a:buClr>
                <a:srgbClr val="C00000"/>
              </a:buClr>
              <a:buFont typeface="Wingdings 3" panose="05040102010807070707" pitchFamily="18" charset="2"/>
              <a:buChar char="u"/>
            </a:pPr>
            <a:endParaRPr lang="fr-FR" dirty="0">
              <a:solidFill>
                <a:prstClr val="black"/>
              </a:solidFill>
              <a:latin typeface="Calibri" panose="020F0502020204030204" pitchFamily="34" charset="0"/>
            </a:endParaRPr>
          </a:p>
          <a:p>
            <a:pPr>
              <a:buClr>
                <a:srgbClr val="C00000"/>
              </a:buClr>
            </a:pPr>
            <a:endParaRPr lang="fr-FR" sz="1600" dirty="0">
              <a:solidFill>
                <a:prstClr val="black"/>
              </a:solidFill>
              <a:latin typeface="Calibri" panose="020F0502020204030204" pitchFamily="34" charset="0"/>
            </a:endParaRPr>
          </a:p>
          <a:p>
            <a:pPr marL="742950" lvl="1" indent="-285750">
              <a:buClr>
                <a:srgbClr val="C00000"/>
              </a:buClr>
              <a:buFont typeface="Courier New" panose="02070309020205020404" pitchFamily="49" charset="0"/>
              <a:buChar char="o"/>
            </a:pPr>
            <a:endParaRPr lang="fr-FR" sz="1600" dirty="0">
              <a:solidFill>
                <a:prstClr val="black"/>
              </a:solidFill>
              <a:latin typeface="Calibri" panose="020F0502020204030204" pitchFamily="34" charset="0"/>
            </a:endParaRPr>
          </a:p>
          <a:p>
            <a:pPr marL="285750" indent="-285750">
              <a:buFont typeface="Courier New" panose="02070309020205020404" pitchFamily="49" charset="0"/>
              <a:buChar char="o"/>
            </a:pPr>
            <a:endParaRPr lang="fr-FR" sz="1600" dirty="0">
              <a:solidFill>
                <a:prstClr val="black"/>
              </a:solidFill>
            </a:endParaRPr>
          </a:p>
        </p:txBody>
      </p:sp>
      <p:sp>
        <p:nvSpPr>
          <p:cNvPr id="11" name="ZoneTexte 10">
            <a:extLst>
              <a:ext uri="{FF2B5EF4-FFF2-40B4-BE49-F238E27FC236}">
                <a16:creationId xmlns:a16="http://schemas.microsoft.com/office/drawing/2014/main" id="{030CE735-6A75-4AEC-1D4C-1D302BD2D970}"/>
              </a:ext>
            </a:extLst>
          </p:cNvPr>
          <p:cNvSpPr txBox="1"/>
          <p:nvPr/>
        </p:nvSpPr>
        <p:spPr>
          <a:xfrm>
            <a:off x="716221" y="1050028"/>
            <a:ext cx="5806499" cy="830997"/>
          </a:xfrm>
          <a:prstGeom prst="rect">
            <a:avLst/>
          </a:prstGeom>
          <a:noFill/>
        </p:spPr>
        <p:txBody>
          <a:bodyPr wrap="square" rtlCol="0">
            <a:spAutoFit/>
          </a:bodyPr>
          <a:lstStyle/>
          <a:p>
            <a:pPr>
              <a:buClr>
                <a:srgbClr val="C00000"/>
              </a:buClr>
            </a:pPr>
            <a:r>
              <a:rPr lang="fr-FR" sz="2800" b="1" dirty="0">
                <a:solidFill>
                  <a:srgbClr val="9CB95D"/>
                </a:solidFill>
                <a:latin typeface="Calibri" panose="020F0502020204030204" pitchFamily="34" charset="0"/>
              </a:rPr>
              <a:t>AVIS DU COMITÉ TECHNIQUE</a:t>
            </a:r>
          </a:p>
          <a:p>
            <a:pPr marL="285750" indent="-285750">
              <a:buClr>
                <a:srgbClr val="C00000"/>
              </a:buClr>
              <a:buFont typeface="Wingdings 3" panose="05040102010807070707" pitchFamily="18" charset="2"/>
              <a:buChar char="u"/>
            </a:pPr>
            <a:endParaRPr lang="fr-FR" sz="2000" b="1" dirty="0">
              <a:solidFill>
                <a:srgbClr val="0070C0"/>
              </a:solidFill>
              <a:latin typeface="Calibri" panose="020F0502020204030204" pitchFamily="34" charset="0"/>
            </a:endParaRPr>
          </a:p>
        </p:txBody>
      </p:sp>
      <p:sp>
        <p:nvSpPr>
          <p:cNvPr id="2" name="Rectangle 1"/>
          <p:cNvSpPr/>
          <p:nvPr/>
        </p:nvSpPr>
        <p:spPr>
          <a:xfrm>
            <a:off x="716221" y="1887467"/>
            <a:ext cx="9455390" cy="2862322"/>
          </a:xfrm>
          <a:prstGeom prst="rect">
            <a:avLst/>
          </a:prstGeom>
        </p:spPr>
        <p:txBody>
          <a:bodyPr wrap="square">
            <a:spAutoFit/>
          </a:bodyPr>
          <a:lstStyle/>
          <a:p>
            <a:pPr fontAlgn="base">
              <a:spcBef>
                <a:spcPct val="0"/>
              </a:spcBef>
              <a:spcAft>
                <a:spcPct val="0"/>
              </a:spcAft>
            </a:pPr>
            <a:r>
              <a:rPr lang="fr-FR" sz="2000" b="1" dirty="0">
                <a:solidFill>
                  <a:srgbClr val="5D5D5D"/>
                </a:solidFill>
                <a:latin typeface="Arial" pitchFamily="34" charset="0"/>
                <a:ea typeface="Times New Roman" pitchFamily="18" charset="0"/>
                <a:cs typeface="Arial" pitchFamily="34" charset="0"/>
              </a:rPr>
              <a:t>Sur :</a:t>
            </a:r>
          </a:p>
          <a:p>
            <a:pPr lvl="1" algn="just" eaLnBrk="0" fontAlgn="base" hangingPunct="0">
              <a:spcBef>
                <a:spcPct val="0"/>
              </a:spcBef>
              <a:spcAft>
                <a:spcPct val="0"/>
              </a:spcAft>
            </a:pPr>
            <a:endParaRPr lang="fr-FR" sz="2000" dirty="0">
              <a:solidFill>
                <a:srgbClr val="1EA9B8"/>
              </a:solidFill>
              <a:latin typeface="Arial" pitchFamily="34" charset="0"/>
              <a:ea typeface="Times New Roman" pitchFamily="18" charset="0"/>
              <a:cs typeface="Arial" pitchFamily="34" charset="0"/>
            </a:endParaRPr>
          </a:p>
          <a:p>
            <a:pPr lvl="0" algn="just" eaLnBrk="0" fontAlgn="base" hangingPunct="0">
              <a:spcBef>
                <a:spcPct val="0"/>
              </a:spcBef>
              <a:spcAft>
                <a:spcPct val="0"/>
              </a:spcAft>
              <a:buFontTx/>
              <a:buChar char="•"/>
            </a:pPr>
            <a:r>
              <a:rPr lang="fr-FR" sz="2000" b="1" dirty="0">
                <a:solidFill>
                  <a:srgbClr val="1EA9B8"/>
                </a:solidFill>
                <a:latin typeface="Arial" pitchFamily="34" charset="0"/>
                <a:cs typeface="Arial" pitchFamily="34" charset="0"/>
              </a:rPr>
              <a:t> L’adhésion de la collectivité au contrat collectif proposé en santé</a:t>
            </a:r>
          </a:p>
          <a:p>
            <a:pPr lvl="0" algn="just" eaLnBrk="0" fontAlgn="base" hangingPunct="0">
              <a:spcBef>
                <a:spcPct val="0"/>
              </a:spcBef>
              <a:spcAft>
                <a:spcPct val="0"/>
              </a:spcAft>
            </a:pPr>
            <a:endParaRPr lang="fr-FR" sz="2000" b="1" dirty="0">
              <a:solidFill>
                <a:srgbClr val="1EA9B8"/>
              </a:solidFill>
              <a:latin typeface="Arial" pitchFamily="34" charset="0"/>
              <a:cs typeface="Arial" pitchFamily="34" charset="0"/>
            </a:endParaRPr>
          </a:p>
          <a:p>
            <a:pPr lvl="0" algn="just" eaLnBrk="0" fontAlgn="base" hangingPunct="0">
              <a:spcBef>
                <a:spcPct val="0"/>
              </a:spcBef>
              <a:spcAft>
                <a:spcPct val="0"/>
              </a:spcAft>
              <a:buFontTx/>
              <a:buChar char="•"/>
            </a:pPr>
            <a:r>
              <a:rPr lang="fr-FR" sz="2000" b="1" dirty="0">
                <a:solidFill>
                  <a:srgbClr val="1EA9B8"/>
                </a:solidFill>
                <a:latin typeface="Arial" pitchFamily="34" charset="0"/>
                <a:cs typeface="Arial" pitchFamily="34" charset="0"/>
              </a:rPr>
              <a:t> L’adhésion de la collectivité au contrat collectif proposé en prévoyance</a:t>
            </a:r>
          </a:p>
          <a:p>
            <a:pPr lvl="0" algn="just" eaLnBrk="0" fontAlgn="base" hangingPunct="0">
              <a:spcBef>
                <a:spcPct val="0"/>
              </a:spcBef>
              <a:spcAft>
                <a:spcPct val="0"/>
              </a:spcAft>
              <a:buFontTx/>
              <a:buChar char="•"/>
            </a:pPr>
            <a:endParaRPr lang="fr-FR" sz="2000" b="1" dirty="0">
              <a:solidFill>
                <a:srgbClr val="1EA9B8"/>
              </a:solidFill>
              <a:latin typeface="Arial" pitchFamily="34" charset="0"/>
              <a:cs typeface="Arial" pitchFamily="34" charset="0"/>
            </a:endParaRPr>
          </a:p>
          <a:p>
            <a:pPr lvl="0" algn="just" eaLnBrk="0" fontAlgn="base" hangingPunct="0">
              <a:spcBef>
                <a:spcPct val="0"/>
              </a:spcBef>
              <a:spcAft>
                <a:spcPct val="0"/>
              </a:spcAft>
              <a:buFontTx/>
              <a:buChar char="•"/>
            </a:pPr>
            <a:r>
              <a:rPr lang="fr-FR" sz="2000" b="1" dirty="0">
                <a:solidFill>
                  <a:srgbClr val="1EA9B8"/>
                </a:solidFill>
                <a:latin typeface="Arial" pitchFamily="34" charset="0"/>
                <a:cs typeface="Arial" pitchFamily="34" charset="0"/>
              </a:rPr>
              <a:t> Le montant de la participation de la collectivité en santé</a:t>
            </a:r>
          </a:p>
          <a:p>
            <a:pPr lvl="0" algn="just" eaLnBrk="0" fontAlgn="base" hangingPunct="0">
              <a:spcBef>
                <a:spcPct val="0"/>
              </a:spcBef>
              <a:spcAft>
                <a:spcPct val="0"/>
              </a:spcAft>
              <a:buFontTx/>
              <a:buChar char="•"/>
            </a:pPr>
            <a:endParaRPr lang="fr-FR" sz="2000" b="1" dirty="0">
              <a:solidFill>
                <a:srgbClr val="1EA9B8"/>
              </a:solidFill>
              <a:latin typeface="Arial" pitchFamily="34" charset="0"/>
              <a:cs typeface="Arial" pitchFamily="34" charset="0"/>
            </a:endParaRPr>
          </a:p>
          <a:p>
            <a:pPr lvl="0" algn="just" eaLnBrk="0" fontAlgn="base" hangingPunct="0">
              <a:spcBef>
                <a:spcPct val="0"/>
              </a:spcBef>
              <a:spcAft>
                <a:spcPct val="0"/>
              </a:spcAft>
              <a:buFontTx/>
              <a:buChar char="•"/>
            </a:pPr>
            <a:r>
              <a:rPr lang="fr-FR" sz="2000" b="1" dirty="0">
                <a:solidFill>
                  <a:srgbClr val="1EA9B8"/>
                </a:solidFill>
                <a:latin typeface="Arial" pitchFamily="34" charset="0"/>
                <a:cs typeface="Arial" pitchFamily="34" charset="0"/>
              </a:rPr>
              <a:t> Le montant de la participation  de la collectivité en prévoyance</a:t>
            </a:r>
            <a:endParaRPr lang="fr-FR" sz="2000" b="1" dirty="0">
              <a:solidFill>
                <a:srgbClr val="1EA9B8"/>
              </a:solidFill>
            </a:endParaRPr>
          </a:p>
        </p:txBody>
      </p:sp>
    </p:spTree>
    <p:extLst>
      <p:ext uri="{BB962C8B-B14F-4D97-AF65-F5344CB8AC3E}">
        <p14:creationId xmlns:p14="http://schemas.microsoft.com/office/powerpoint/2010/main" val="3621266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4">
            <a:extLst>
              <a:ext uri="{FF2B5EF4-FFF2-40B4-BE49-F238E27FC236}">
                <a16:creationId xmlns:a16="http://schemas.microsoft.com/office/drawing/2014/main" id="{B074539E-B783-4244-8CD9-A1120255C393}"/>
              </a:ext>
            </a:extLst>
          </p:cNvPr>
          <p:cNvPicPr>
            <a:picLocks noChangeAspect="1"/>
          </p:cNvPicPr>
          <p:nvPr/>
        </p:nvPicPr>
        <p:blipFill>
          <a:blip r:embed="rId2"/>
          <a:stretch>
            <a:fillRect/>
          </a:stretch>
        </p:blipFill>
        <p:spPr>
          <a:xfrm>
            <a:off x="2498" y="6332822"/>
            <a:ext cx="12187004" cy="521158"/>
          </a:xfrm>
          <a:prstGeom prst="rect">
            <a:avLst/>
          </a:prstGeom>
        </p:spPr>
      </p:pic>
      <p:sp>
        <p:nvSpPr>
          <p:cNvPr id="15" name="Ellipse 14">
            <a:extLst>
              <a:ext uri="{FF2B5EF4-FFF2-40B4-BE49-F238E27FC236}">
                <a16:creationId xmlns:a16="http://schemas.microsoft.com/office/drawing/2014/main" id="{06007DA3-66D3-443F-8A3C-FE051063398F}"/>
              </a:ext>
            </a:extLst>
          </p:cNvPr>
          <p:cNvSpPr/>
          <p:nvPr/>
        </p:nvSpPr>
        <p:spPr>
          <a:xfrm>
            <a:off x="11253084" y="229067"/>
            <a:ext cx="724524" cy="737016"/>
          </a:xfrm>
          <a:prstGeom prst="ellipse">
            <a:avLst/>
          </a:prstGeom>
          <a:solidFill>
            <a:srgbClr val="1EA9B8"/>
          </a:solidFill>
          <a:ln>
            <a:solidFill>
              <a:srgbClr val="1EA9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b="1">
                <a:latin typeface="Trebuchet MS"/>
                <a:ea typeface="+mn-lt"/>
                <a:cs typeface="Calibri"/>
              </a:rPr>
              <a:t>01</a:t>
            </a:r>
            <a:endParaRPr lang="fr-FR" sz="2200" b="1">
              <a:latin typeface="Trebuchet MS"/>
              <a:ea typeface="+mn-lt"/>
            </a:endParaRPr>
          </a:p>
        </p:txBody>
      </p:sp>
      <p:sp>
        <p:nvSpPr>
          <p:cNvPr id="16" name="ZoneTexte 2">
            <a:extLst>
              <a:ext uri="{FF2B5EF4-FFF2-40B4-BE49-F238E27FC236}">
                <a16:creationId xmlns:a16="http://schemas.microsoft.com/office/drawing/2014/main" id="{FD97A970-E77D-41C3-B867-B680333E7123}"/>
              </a:ext>
            </a:extLst>
          </p:cNvPr>
          <p:cNvSpPr txBox="1"/>
          <p:nvPr/>
        </p:nvSpPr>
        <p:spPr>
          <a:xfrm>
            <a:off x="1054621" y="3969137"/>
            <a:ext cx="2058965"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000" dirty="0">
                <a:solidFill>
                  <a:srgbClr val="FFFFFF"/>
                </a:solidFill>
                <a:latin typeface="Trebuchet MS"/>
                <a:cs typeface="Calibri"/>
              </a:rPr>
              <a:t>Insérez d texte</a:t>
            </a:r>
          </a:p>
        </p:txBody>
      </p:sp>
      <p:sp>
        <p:nvSpPr>
          <p:cNvPr id="17" name="ZoneTexte 3">
            <a:extLst>
              <a:ext uri="{FF2B5EF4-FFF2-40B4-BE49-F238E27FC236}">
                <a16:creationId xmlns:a16="http://schemas.microsoft.com/office/drawing/2014/main" id="{8BF7A5E2-2F3C-4312-A6C8-1D2B38AC36E1}"/>
              </a:ext>
            </a:extLst>
          </p:cNvPr>
          <p:cNvSpPr txBox="1"/>
          <p:nvPr/>
        </p:nvSpPr>
        <p:spPr>
          <a:xfrm>
            <a:off x="5037549" y="3969136"/>
            <a:ext cx="2116898"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000">
                <a:solidFill>
                  <a:srgbClr val="FFFFFF"/>
                </a:solidFill>
                <a:latin typeface="Trebuchet MS"/>
                <a:cs typeface="Calibri"/>
              </a:rPr>
              <a:t>Insérez du texte</a:t>
            </a:r>
          </a:p>
        </p:txBody>
      </p:sp>
      <p:sp>
        <p:nvSpPr>
          <p:cNvPr id="18" name="ZoneTexte 4">
            <a:extLst>
              <a:ext uri="{FF2B5EF4-FFF2-40B4-BE49-F238E27FC236}">
                <a16:creationId xmlns:a16="http://schemas.microsoft.com/office/drawing/2014/main" id="{2D99332D-8307-4DCC-B697-333BE8B1704B}"/>
              </a:ext>
            </a:extLst>
          </p:cNvPr>
          <p:cNvSpPr txBox="1"/>
          <p:nvPr/>
        </p:nvSpPr>
        <p:spPr>
          <a:xfrm>
            <a:off x="9160178" y="3969136"/>
            <a:ext cx="2116898"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000">
                <a:solidFill>
                  <a:srgbClr val="FFFFFF"/>
                </a:solidFill>
                <a:latin typeface="Trebuchet MS"/>
                <a:cs typeface="Calibri"/>
              </a:rPr>
              <a:t>Insérez du texte</a:t>
            </a:r>
          </a:p>
        </p:txBody>
      </p:sp>
      <p:sp>
        <p:nvSpPr>
          <p:cNvPr id="20" name="ZoneTexte 6">
            <a:extLst>
              <a:ext uri="{FF2B5EF4-FFF2-40B4-BE49-F238E27FC236}">
                <a16:creationId xmlns:a16="http://schemas.microsoft.com/office/drawing/2014/main" id="{FABFED3D-2808-490D-9B07-AE10EF8F9FC2}"/>
              </a:ext>
            </a:extLst>
          </p:cNvPr>
          <p:cNvSpPr txBox="1"/>
          <p:nvPr/>
        </p:nvSpPr>
        <p:spPr>
          <a:xfrm>
            <a:off x="1655284" y="1311618"/>
            <a:ext cx="8333447" cy="252376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000" b="1" u="sng" dirty="0">
                <a:solidFill>
                  <a:srgbClr val="5D5D5D"/>
                </a:solidFill>
                <a:latin typeface="Trebuchet MS"/>
              </a:rPr>
              <a:t>Ordre du jour</a:t>
            </a:r>
            <a:endParaRPr lang="fr-FR" sz="2000" b="1" dirty="0">
              <a:solidFill>
                <a:srgbClr val="5D5D5D"/>
              </a:solidFill>
              <a:latin typeface="Trebuchet MS"/>
            </a:endParaRPr>
          </a:p>
          <a:p>
            <a:endParaRPr lang="fr-FR" sz="2000" b="1" dirty="0">
              <a:solidFill>
                <a:srgbClr val="5D5D5D"/>
              </a:solidFill>
              <a:latin typeface="Trebuchet MS"/>
            </a:endParaRPr>
          </a:p>
          <a:p>
            <a:r>
              <a:rPr lang="fr-FR" sz="2000" b="1" dirty="0">
                <a:solidFill>
                  <a:srgbClr val="5D5D5D"/>
                </a:solidFill>
                <a:latin typeface="Trebuchet MS"/>
              </a:rPr>
              <a:t> </a:t>
            </a:r>
          </a:p>
          <a:p>
            <a:endParaRPr lang="fr-FR" sz="1600" dirty="0">
              <a:solidFill>
                <a:srgbClr val="5D5D5D"/>
              </a:solidFill>
              <a:latin typeface="Trebuchet MS"/>
              <a:cs typeface="Calibri"/>
            </a:endParaRPr>
          </a:p>
          <a:p>
            <a:r>
              <a:rPr lang="fr-FR" b="1" u="sng" dirty="0">
                <a:solidFill>
                  <a:srgbClr val="5D5D5D"/>
                </a:solidFill>
                <a:latin typeface="Trebuchet MS"/>
                <a:cs typeface="Calibri"/>
              </a:rPr>
              <a:t>Protection Sociale Complémentaire </a:t>
            </a:r>
            <a:r>
              <a:rPr lang="fr-FR" dirty="0">
                <a:solidFill>
                  <a:srgbClr val="5D5D5D"/>
                </a:solidFill>
                <a:latin typeface="Trebuchet MS"/>
                <a:cs typeface="Calibri"/>
              </a:rPr>
              <a:t>: </a:t>
            </a:r>
          </a:p>
          <a:p>
            <a:endParaRPr lang="fr-FR" sz="1600" dirty="0">
              <a:solidFill>
                <a:srgbClr val="5D5D5D"/>
              </a:solidFill>
              <a:latin typeface="Trebuchet MS"/>
              <a:cs typeface="Calibri"/>
            </a:endParaRPr>
          </a:p>
          <a:p>
            <a:endParaRPr lang="fr-FR" sz="1600" dirty="0">
              <a:solidFill>
                <a:srgbClr val="5D5D5D"/>
              </a:solidFill>
              <a:latin typeface="Trebuchet MS"/>
              <a:cs typeface="Calibri"/>
            </a:endParaRPr>
          </a:p>
          <a:p>
            <a:r>
              <a:rPr lang="fr-FR" sz="1600" dirty="0">
                <a:solidFill>
                  <a:srgbClr val="5D5D5D"/>
                </a:solidFill>
                <a:latin typeface="Trebuchet MS"/>
                <a:cs typeface="Calibri"/>
              </a:rPr>
              <a:t>Avis sur les conventions de participation en santé et/ou prévoyance proposées par le Centre de Gestion. </a:t>
            </a:r>
          </a:p>
        </p:txBody>
      </p:sp>
      <p:pic>
        <p:nvPicPr>
          <p:cNvPr id="7" name="Image 6">
            <a:extLst>
              <a:ext uri="{FF2B5EF4-FFF2-40B4-BE49-F238E27FC236}">
                <a16:creationId xmlns:a16="http://schemas.microsoft.com/office/drawing/2014/main" id="{8C99B771-6BCB-9644-9138-ECF3E8AD0F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392" y="159600"/>
            <a:ext cx="851709" cy="521159"/>
          </a:xfrm>
          <a:prstGeom prst="rect">
            <a:avLst/>
          </a:prstGeom>
        </p:spPr>
      </p:pic>
    </p:spTree>
    <p:extLst>
      <p:ext uri="{BB962C8B-B14F-4D97-AF65-F5344CB8AC3E}">
        <p14:creationId xmlns:p14="http://schemas.microsoft.com/office/powerpoint/2010/main" val="2491145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4">
            <a:extLst>
              <a:ext uri="{FF2B5EF4-FFF2-40B4-BE49-F238E27FC236}">
                <a16:creationId xmlns:a16="http://schemas.microsoft.com/office/drawing/2014/main" id="{ECC1BE53-D108-4043-A755-D6E5ED2213A8}"/>
              </a:ext>
            </a:extLst>
          </p:cNvPr>
          <p:cNvPicPr>
            <a:picLocks noChangeAspect="1"/>
          </p:cNvPicPr>
          <p:nvPr/>
        </p:nvPicPr>
        <p:blipFill>
          <a:blip r:embed="rId2"/>
          <a:stretch>
            <a:fillRect/>
          </a:stretch>
        </p:blipFill>
        <p:spPr>
          <a:xfrm>
            <a:off x="2498" y="6332822"/>
            <a:ext cx="12187004" cy="521158"/>
          </a:xfrm>
          <a:prstGeom prst="rect">
            <a:avLst/>
          </a:prstGeom>
        </p:spPr>
      </p:pic>
      <p:sp>
        <p:nvSpPr>
          <p:cNvPr id="9" name="Ellipse 8">
            <a:extLst>
              <a:ext uri="{FF2B5EF4-FFF2-40B4-BE49-F238E27FC236}">
                <a16:creationId xmlns:a16="http://schemas.microsoft.com/office/drawing/2014/main" id="{E6954872-1768-4687-A9AD-7FD437998983}"/>
              </a:ext>
            </a:extLst>
          </p:cNvPr>
          <p:cNvSpPr/>
          <p:nvPr/>
        </p:nvSpPr>
        <p:spPr>
          <a:xfrm>
            <a:off x="11253084" y="229067"/>
            <a:ext cx="724524" cy="737016"/>
          </a:xfrm>
          <a:prstGeom prst="ellipse">
            <a:avLst/>
          </a:prstGeom>
          <a:solidFill>
            <a:srgbClr val="1EA9B8"/>
          </a:solidFill>
          <a:ln>
            <a:solidFill>
              <a:srgbClr val="1EA9B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2200" b="1" dirty="0">
                <a:latin typeface="Trebuchet MS"/>
                <a:ea typeface="+mn-lt"/>
                <a:cs typeface="Calibri"/>
              </a:rPr>
              <a:t>19</a:t>
            </a:r>
            <a:endParaRPr lang="fr-FR" sz="2200" b="1" dirty="0">
              <a:latin typeface="Trebuchet MS"/>
              <a:ea typeface="+mn-lt"/>
            </a:endParaRPr>
          </a:p>
        </p:txBody>
      </p:sp>
      <p:pic>
        <p:nvPicPr>
          <p:cNvPr id="26" name="Image 25">
            <a:extLst>
              <a:ext uri="{FF2B5EF4-FFF2-40B4-BE49-F238E27FC236}">
                <a16:creationId xmlns:a16="http://schemas.microsoft.com/office/drawing/2014/main" id="{01DCEFE4-24F1-474F-A4D4-C2E130C901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392" y="159600"/>
            <a:ext cx="851709" cy="521159"/>
          </a:xfrm>
          <a:prstGeom prst="rect">
            <a:avLst/>
          </a:prstGeom>
        </p:spPr>
      </p:pic>
      <p:sp>
        <p:nvSpPr>
          <p:cNvPr id="17" name="ZoneTexte 16">
            <a:extLst>
              <a:ext uri="{FF2B5EF4-FFF2-40B4-BE49-F238E27FC236}">
                <a16:creationId xmlns:a16="http://schemas.microsoft.com/office/drawing/2014/main" id="{73A3482E-9062-B1B0-E00E-0CD8C01AD647}"/>
              </a:ext>
            </a:extLst>
          </p:cNvPr>
          <p:cNvSpPr txBox="1"/>
          <p:nvPr/>
        </p:nvSpPr>
        <p:spPr>
          <a:xfrm>
            <a:off x="2264370" y="1766207"/>
            <a:ext cx="1224136" cy="707886"/>
          </a:xfrm>
          <a:prstGeom prst="rect">
            <a:avLst/>
          </a:prstGeom>
          <a:noFill/>
        </p:spPr>
        <p:txBody>
          <a:bodyPr wrap="square" rtlCol="0">
            <a:spAutoFit/>
          </a:bodyPr>
          <a:lstStyle/>
          <a:p>
            <a:pPr algn="ctr"/>
            <a:r>
              <a:rPr lang="fr-FR" sz="2000" b="1" dirty="0">
                <a:solidFill>
                  <a:schemeClr val="bg1"/>
                </a:solidFill>
              </a:rPr>
              <a:t>Formule </a:t>
            </a:r>
          </a:p>
          <a:p>
            <a:pPr algn="ctr"/>
            <a:r>
              <a:rPr lang="fr-FR" sz="2000" b="1" dirty="0">
                <a:solidFill>
                  <a:schemeClr val="bg1"/>
                </a:solidFill>
              </a:rPr>
              <a:t>sécurité</a:t>
            </a:r>
          </a:p>
        </p:txBody>
      </p:sp>
      <p:sp>
        <p:nvSpPr>
          <p:cNvPr id="18" name="ZoneTexte 17">
            <a:extLst>
              <a:ext uri="{FF2B5EF4-FFF2-40B4-BE49-F238E27FC236}">
                <a16:creationId xmlns:a16="http://schemas.microsoft.com/office/drawing/2014/main" id="{4341C659-E65B-1A4A-7AF1-0792EDCFDE46}"/>
              </a:ext>
            </a:extLst>
          </p:cNvPr>
          <p:cNvSpPr txBox="1"/>
          <p:nvPr/>
        </p:nvSpPr>
        <p:spPr>
          <a:xfrm>
            <a:off x="5305376" y="1793825"/>
            <a:ext cx="1309960" cy="707886"/>
          </a:xfrm>
          <a:prstGeom prst="rect">
            <a:avLst/>
          </a:prstGeom>
          <a:noFill/>
        </p:spPr>
        <p:txBody>
          <a:bodyPr wrap="square" rtlCol="0">
            <a:spAutoFit/>
          </a:bodyPr>
          <a:lstStyle/>
          <a:p>
            <a:pPr algn="ctr"/>
            <a:r>
              <a:rPr lang="fr-FR" sz="2000" b="1" dirty="0">
                <a:solidFill>
                  <a:schemeClr val="bg1"/>
                </a:solidFill>
              </a:rPr>
              <a:t>Formule </a:t>
            </a:r>
          </a:p>
          <a:p>
            <a:pPr algn="ctr"/>
            <a:r>
              <a:rPr lang="fr-FR" sz="2000" b="1" dirty="0">
                <a:solidFill>
                  <a:schemeClr val="bg1"/>
                </a:solidFill>
              </a:rPr>
              <a:t>Essentielle</a:t>
            </a:r>
          </a:p>
        </p:txBody>
      </p:sp>
      <p:sp>
        <p:nvSpPr>
          <p:cNvPr id="19" name="ZoneTexte 18">
            <a:extLst>
              <a:ext uri="{FF2B5EF4-FFF2-40B4-BE49-F238E27FC236}">
                <a16:creationId xmlns:a16="http://schemas.microsoft.com/office/drawing/2014/main" id="{C2A8BBA5-AEF8-F8DF-97E8-77B63AEA4E62}"/>
              </a:ext>
            </a:extLst>
          </p:cNvPr>
          <p:cNvSpPr txBox="1"/>
          <p:nvPr/>
        </p:nvSpPr>
        <p:spPr>
          <a:xfrm>
            <a:off x="8379192" y="1825974"/>
            <a:ext cx="1296144" cy="707886"/>
          </a:xfrm>
          <a:prstGeom prst="rect">
            <a:avLst/>
          </a:prstGeom>
          <a:noFill/>
        </p:spPr>
        <p:txBody>
          <a:bodyPr wrap="square" rtlCol="0">
            <a:spAutoFit/>
          </a:bodyPr>
          <a:lstStyle/>
          <a:p>
            <a:pPr algn="ctr"/>
            <a:r>
              <a:rPr lang="fr-FR" sz="2000" b="1" dirty="0">
                <a:solidFill>
                  <a:schemeClr val="bg1"/>
                </a:solidFill>
              </a:rPr>
              <a:t>Formule </a:t>
            </a:r>
          </a:p>
          <a:p>
            <a:pPr algn="ctr"/>
            <a:r>
              <a:rPr lang="fr-FR" sz="2000" b="1" dirty="0">
                <a:solidFill>
                  <a:schemeClr val="bg1"/>
                </a:solidFill>
              </a:rPr>
              <a:t>Renforcée</a:t>
            </a:r>
          </a:p>
        </p:txBody>
      </p:sp>
      <p:sp>
        <p:nvSpPr>
          <p:cNvPr id="12" name="ZoneTexte 11"/>
          <p:cNvSpPr txBox="1"/>
          <p:nvPr/>
        </p:nvSpPr>
        <p:spPr>
          <a:xfrm>
            <a:off x="494454" y="1009057"/>
            <a:ext cx="10513168" cy="1138773"/>
          </a:xfrm>
          <a:prstGeom prst="rect">
            <a:avLst/>
          </a:prstGeom>
          <a:noFill/>
        </p:spPr>
        <p:txBody>
          <a:bodyPr wrap="square" rtlCol="0">
            <a:spAutoFit/>
          </a:bodyPr>
          <a:lstStyle/>
          <a:p>
            <a:pPr marL="285750" indent="-285750" algn="just">
              <a:buClr>
                <a:srgbClr val="C00000"/>
              </a:buClr>
              <a:buFont typeface="Symbol" panose="05050102010706020507" pitchFamily="18" charset="2"/>
              <a:buChar char="Þ"/>
            </a:pPr>
            <a:endParaRPr lang="fr-FR" sz="2000" dirty="0">
              <a:solidFill>
                <a:prstClr val="black"/>
              </a:solidFill>
              <a:latin typeface="Calibri" panose="020F0502020204030204" pitchFamily="34" charset="0"/>
            </a:endParaRPr>
          </a:p>
          <a:p>
            <a:pPr>
              <a:buClr>
                <a:srgbClr val="C00000"/>
              </a:buClr>
            </a:pPr>
            <a:endParaRPr lang="fr-FR" sz="1600" dirty="0">
              <a:solidFill>
                <a:prstClr val="black"/>
              </a:solidFill>
              <a:latin typeface="Calibri" panose="020F0502020204030204" pitchFamily="34" charset="0"/>
            </a:endParaRPr>
          </a:p>
          <a:p>
            <a:pPr marL="742950" lvl="1" indent="-285750">
              <a:buClr>
                <a:srgbClr val="C00000"/>
              </a:buClr>
              <a:buFont typeface="Courier New" panose="02070309020205020404" pitchFamily="49" charset="0"/>
              <a:buChar char="o"/>
            </a:pPr>
            <a:endParaRPr lang="fr-FR" sz="1600" dirty="0">
              <a:solidFill>
                <a:prstClr val="black"/>
              </a:solidFill>
              <a:latin typeface="Calibri" panose="020F0502020204030204" pitchFamily="34" charset="0"/>
            </a:endParaRPr>
          </a:p>
          <a:p>
            <a:pPr marL="285750" indent="-285750">
              <a:buFont typeface="Courier New" panose="02070309020205020404" pitchFamily="49" charset="0"/>
              <a:buChar char="o"/>
            </a:pPr>
            <a:endParaRPr lang="fr-FR" sz="1600" dirty="0">
              <a:solidFill>
                <a:prstClr val="black"/>
              </a:solidFill>
            </a:endParaRPr>
          </a:p>
        </p:txBody>
      </p:sp>
      <p:sp>
        <p:nvSpPr>
          <p:cNvPr id="10" name="ZoneTexte 9"/>
          <p:cNvSpPr txBox="1"/>
          <p:nvPr/>
        </p:nvSpPr>
        <p:spPr>
          <a:xfrm>
            <a:off x="335360" y="980729"/>
            <a:ext cx="10027840" cy="1384995"/>
          </a:xfrm>
          <a:prstGeom prst="rect">
            <a:avLst/>
          </a:prstGeom>
          <a:noFill/>
        </p:spPr>
        <p:txBody>
          <a:bodyPr wrap="square" rtlCol="0">
            <a:spAutoFit/>
          </a:bodyPr>
          <a:lstStyle/>
          <a:p>
            <a:pPr marL="285750" indent="-285750">
              <a:buClr>
                <a:srgbClr val="C00000"/>
              </a:buClr>
              <a:buFont typeface="Wingdings 3" panose="05040102010807070707" pitchFamily="18" charset="2"/>
              <a:buChar char="u"/>
            </a:pPr>
            <a:endParaRPr lang="fr-FR" dirty="0">
              <a:solidFill>
                <a:prstClr val="black"/>
              </a:solidFill>
              <a:latin typeface="Calibri" panose="020F0502020204030204" pitchFamily="34" charset="0"/>
            </a:endParaRPr>
          </a:p>
          <a:p>
            <a:pPr marL="285750" indent="-285750">
              <a:buClr>
                <a:srgbClr val="C00000"/>
              </a:buClr>
              <a:buFont typeface="Wingdings 3" panose="05040102010807070707" pitchFamily="18" charset="2"/>
              <a:buChar char="u"/>
            </a:pPr>
            <a:endParaRPr lang="fr-FR" dirty="0">
              <a:solidFill>
                <a:prstClr val="black"/>
              </a:solidFill>
              <a:latin typeface="Calibri" panose="020F0502020204030204" pitchFamily="34" charset="0"/>
            </a:endParaRPr>
          </a:p>
          <a:p>
            <a:pPr>
              <a:buClr>
                <a:srgbClr val="C00000"/>
              </a:buClr>
            </a:pPr>
            <a:endParaRPr lang="fr-FR" sz="1600" dirty="0">
              <a:solidFill>
                <a:prstClr val="black"/>
              </a:solidFill>
              <a:latin typeface="Calibri" panose="020F0502020204030204" pitchFamily="34" charset="0"/>
            </a:endParaRPr>
          </a:p>
          <a:p>
            <a:pPr marL="742950" lvl="1" indent="-285750">
              <a:buClr>
                <a:srgbClr val="C00000"/>
              </a:buClr>
              <a:buFont typeface="Courier New" panose="02070309020205020404" pitchFamily="49" charset="0"/>
              <a:buChar char="o"/>
            </a:pPr>
            <a:endParaRPr lang="fr-FR" sz="1600" dirty="0">
              <a:solidFill>
                <a:prstClr val="black"/>
              </a:solidFill>
              <a:latin typeface="Calibri" panose="020F0502020204030204" pitchFamily="34" charset="0"/>
            </a:endParaRPr>
          </a:p>
          <a:p>
            <a:pPr marL="285750" indent="-285750">
              <a:buFont typeface="Courier New" panose="02070309020205020404" pitchFamily="49" charset="0"/>
              <a:buChar char="o"/>
            </a:pPr>
            <a:endParaRPr lang="fr-FR" sz="1600" dirty="0">
              <a:solidFill>
                <a:prstClr val="black"/>
              </a:solidFill>
            </a:endParaRPr>
          </a:p>
        </p:txBody>
      </p:sp>
      <p:sp>
        <p:nvSpPr>
          <p:cNvPr id="14" name="object 2"/>
          <p:cNvSpPr txBox="1">
            <a:spLocks/>
          </p:cNvSpPr>
          <p:nvPr/>
        </p:nvSpPr>
        <p:spPr>
          <a:xfrm>
            <a:off x="3698810" y="1766207"/>
            <a:ext cx="4104456" cy="567463"/>
          </a:xfrm>
          <a:prstGeom prst="rect">
            <a:avLst/>
          </a:prstGeom>
        </p:spPr>
        <p:txBody>
          <a:bodyPr vert="horz" wrap="square" lIns="0" tIns="1333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536700" marR="5080" indent="-1524635">
              <a:spcBef>
                <a:spcPts val="105"/>
              </a:spcBef>
            </a:pPr>
            <a:r>
              <a:rPr lang="fr-FR" sz="4000" b="1" dirty="0">
                <a:solidFill>
                  <a:srgbClr val="9CB95D"/>
                </a:solidFill>
              </a:rPr>
              <a:t>DES QUESTIONS ?</a:t>
            </a:r>
          </a:p>
        </p:txBody>
      </p:sp>
      <p:sp>
        <p:nvSpPr>
          <p:cNvPr id="15" name="Rectangle : avec coins arrondis en diagonale 5">
            <a:extLst>
              <a:ext uri="{FF2B5EF4-FFF2-40B4-BE49-F238E27FC236}">
                <a16:creationId xmlns:a16="http://schemas.microsoft.com/office/drawing/2014/main" id="{AD7B45CF-B329-3E4D-7865-5C4535E45EFA}"/>
              </a:ext>
            </a:extLst>
          </p:cNvPr>
          <p:cNvSpPr/>
          <p:nvPr/>
        </p:nvSpPr>
        <p:spPr>
          <a:xfrm>
            <a:off x="2961149" y="3025867"/>
            <a:ext cx="5418043" cy="936104"/>
          </a:xfrm>
          <a:prstGeom prst="round2DiagRect">
            <a:avLst/>
          </a:prstGeom>
          <a:solidFill>
            <a:srgbClr val="5D5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ZoneTexte 15">
            <a:extLst>
              <a:ext uri="{FF2B5EF4-FFF2-40B4-BE49-F238E27FC236}">
                <a16:creationId xmlns:a16="http://schemas.microsoft.com/office/drawing/2014/main" id="{C661ACDD-CCC1-D42C-F53A-D455A5FE0BE0}"/>
              </a:ext>
            </a:extLst>
          </p:cNvPr>
          <p:cNvSpPr txBox="1"/>
          <p:nvPr/>
        </p:nvSpPr>
        <p:spPr>
          <a:xfrm>
            <a:off x="3189924" y="3122874"/>
            <a:ext cx="5256584" cy="584775"/>
          </a:xfrm>
          <a:prstGeom prst="rect">
            <a:avLst/>
          </a:prstGeom>
          <a:noFill/>
        </p:spPr>
        <p:txBody>
          <a:bodyPr wrap="square" rtlCol="0">
            <a:spAutoFit/>
          </a:bodyPr>
          <a:lstStyle/>
          <a:p>
            <a:r>
              <a:rPr lang="fr-FR" sz="3200" b="1" dirty="0">
                <a:solidFill>
                  <a:schemeClr val="bg1"/>
                </a:solidFill>
              </a:rPr>
              <a:t>MERCI DE VOTRE ATTENTION </a:t>
            </a:r>
          </a:p>
        </p:txBody>
      </p:sp>
    </p:spTree>
    <p:extLst>
      <p:ext uri="{BB962C8B-B14F-4D97-AF65-F5344CB8AC3E}">
        <p14:creationId xmlns:p14="http://schemas.microsoft.com/office/powerpoint/2010/main" val="1332335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4">
            <a:extLst>
              <a:ext uri="{FF2B5EF4-FFF2-40B4-BE49-F238E27FC236}">
                <a16:creationId xmlns:a16="http://schemas.microsoft.com/office/drawing/2014/main" id="{AADD4D78-308A-4697-86E8-68C263C41946}"/>
              </a:ext>
            </a:extLst>
          </p:cNvPr>
          <p:cNvPicPr>
            <a:picLocks noChangeAspect="1"/>
          </p:cNvPicPr>
          <p:nvPr/>
        </p:nvPicPr>
        <p:blipFill>
          <a:blip r:embed="rId2"/>
          <a:stretch>
            <a:fillRect/>
          </a:stretch>
        </p:blipFill>
        <p:spPr>
          <a:xfrm>
            <a:off x="2498" y="6332822"/>
            <a:ext cx="12187004" cy="521158"/>
          </a:xfrm>
          <a:prstGeom prst="rect">
            <a:avLst/>
          </a:prstGeom>
        </p:spPr>
      </p:pic>
      <p:sp>
        <p:nvSpPr>
          <p:cNvPr id="20" name="Ellipse 19">
            <a:extLst>
              <a:ext uri="{FF2B5EF4-FFF2-40B4-BE49-F238E27FC236}">
                <a16:creationId xmlns:a16="http://schemas.microsoft.com/office/drawing/2014/main" id="{B825D128-0FDF-40BD-A0AF-E1604EFBD26F}"/>
              </a:ext>
            </a:extLst>
          </p:cNvPr>
          <p:cNvSpPr/>
          <p:nvPr/>
        </p:nvSpPr>
        <p:spPr>
          <a:xfrm>
            <a:off x="11253084" y="229067"/>
            <a:ext cx="724524" cy="737016"/>
          </a:xfrm>
          <a:prstGeom prst="ellipse">
            <a:avLst/>
          </a:prstGeom>
          <a:solidFill>
            <a:srgbClr val="1EA9B8"/>
          </a:solidFill>
          <a:ln>
            <a:solidFill>
              <a:srgbClr val="1EA9B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2200" b="1">
                <a:latin typeface="Trebuchet MS"/>
                <a:ea typeface="+mn-lt"/>
                <a:cs typeface="Calibri"/>
              </a:rPr>
              <a:t>02</a:t>
            </a:r>
            <a:endParaRPr lang="fr-FR" sz="2200" b="1">
              <a:latin typeface="Trebuchet MS"/>
              <a:ea typeface="+mn-lt"/>
            </a:endParaRPr>
          </a:p>
        </p:txBody>
      </p:sp>
      <p:pic>
        <p:nvPicPr>
          <p:cNvPr id="17" name="Image 16">
            <a:extLst>
              <a:ext uri="{FF2B5EF4-FFF2-40B4-BE49-F238E27FC236}">
                <a16:creationId xmlns:a16="http://schemas.microsoft.com/office/drawing/2014/main" id="{7BF44726-1C95-7F40-9644-B8959D2907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392" y="159600"/>
            <a:ext cx="851709" cy="521159"/>
          </a:xfrm>
          <a:prstGeom prst="rect">
            <a:avLst/>
          </a:prstGeom>
        </p:spPr>
      </p:pic>
      <p:sp>
        <p:nvSpPr>
          <p:cNvPr id="15" name="Rectangle 14"/>
          <p:cNvSpPr/>
          <p:nvPr/>
        </p:nvSpPr>
        <p:spPr>
          <a:xfrm>
            <a:off x="3143794" y="2671550"/>
            <a:ext cx="5503817" cy="931817"/>
          </a:xfrm>
          <a:prstGeom prst="rect">
            <a:avLst/>
          </a:prstGeom>
          <a:solidFill>
            <a:srgbClr val="4D57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p:cNvSpPr txBox="1"/>
          <p:nvPr/>
        </p:nvSpPr>
        <p:spPr>
          <a:xfrm>
            <a:off x="4474027" y="2906626"/>
            <a:ext cx="3102429" cy="400110"/>
          </a:xfrm>
          <a:prstGeom prst="rect">
            <a:avLst/>
          </a:prstGeom>
          <a:noFill/>
        </p:spPr>
        <p:txBody>
          <a:bodyPr wrap="square" rtlCol="0">
            <a:spAutoFit/>
          </a:bodyPr>
          <a:lstStyle/>
          <a:p>
            <a:r>
              <a:rPr lang="fr-FR" sz="2000" dirty="0">
                <a:solidFill>
                  <a:srgbClr val="FFFFFF"/>
                </a:solidFill>
                <a:latin typeface="Trebuchet MS" panose="020B0603020202020204" pitchFamily="34" charset="0"/>
              </a:rPr>
              <a:t>RAPPEL DU CONTEXTE</a:t>
            </a:r>
          </a:p>
        </p:txBody>
      </p:sp>
    </p:spTree>
    <p:extLst>
      <p:ext uri="{BB962C8B-B14F-4D97-AF65-F5344CB8AC3E}">
        <p14:creationId xmlns:p14="http://schemas.microsoft.com/office/powerpoint/2010/main" val="3252021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phique 29" descr="Livres avec un remplissage uni">
            <a:extLst>
              <a:ext uri="{FF2B5EF4-FFF2-40B4-BE49-F238E27FC236}">
                <a16:creationId xmlns:a16="http://schemas.microsoft.com/office/drawing/2014/main" id="{189248EC-78C0-42D6-90E9-CDAB936B010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15129" y="4765740"/>
            <a:ext cx="564630" cy="564631"/>
          </a:xfrm>
          <a:prstGeom prst="rect">
            <a:avLst/>
          </a:prstGeom>
        </p:spPr>
      </p:pic>
      <p:pic>
        <p:nvPicPr>
          <p:cNvPr id="14" name="Graphique 31" descr="Personne confuse avec un remplissage uni">
            <a:extLst>
              <a:ext uri="{FF2B5EF4-FFF2-40B4-BE49-F238E27FC236}">
                <a16:creationId xmlns:a16="http://schemas.microsoft.com/office/drawing/2014/main" id="{969652D9-7F92-47D2-8EBC-0D6CA445F3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66473" y="4278558"/>
            <a:ext cx="552138" cy="652073"/>
          </a:xfrm>
          <a:prstGeom prst="rect">
            <a:avLst/>
          </a:prstGeom>
        </p:spPr>
      </p:pic>
      <p:pic>
        <p:nvPicPr>
          <p:cNvPr id="11" name="Image 14">
            <a:extLst>
              <a:ext uri="{FF2B5EF4-FFF2-40B4-BE49-F238E27FC236}">
                <a16:creationId xmlns:a16="http://schemas.microsoft.com/office/drawing/2014/main" id="{A92B255B-E069-40E7-9228-E0F012B40278}"/>
              </a:ext>
            </a:extLst>
          </p:cNvPr>
          <p:cNvPicPr>
            <a:picLocks noChangeAspect="1"/>
          </p:cNvPicPr>
          <p:nvPr/>
        </p:nvPicPr>
        <p:blipFill>
          <a:blip r:embed="rId6"/>
          <a:stretch>
            <a:fillRect/>
          </a:stretch>
        </p:blipFill>
        <p:spPr>
          <a:xfrm>
            <a:off x="2498" y="6332822"/>
            <a:ext cx="12187004" cy="521158"/>
          </a:xfrm>
          <a:prstGeom prst="rect">
            <a:avLst/>
          </a:prstGeom>
        </p:spPr>
      </p:pic>
      <p:sp>
        <p:nvSpPr>
          <p:cNvPr id="17" name="Ellipse 16">
            <a:extLst>
              <a:ext uri="{FF2B5EF4-FFF2-40B4-BE49-F238E27FC236}">
                <a16:creationId xmlns:a16="http://schemas.microsoft.com/office/drawing/2014/main" id="{7ABBE8E8-BEDC-4809-8629-0D9F85154387}"/>
              </a:ext>
            </a:extLst>
          </p:cNvPr>
          <p:cNvSpPr/>
          <p:nvPr/>
        </p:nvSpPr>
        <p:spPr>
          <a:xfrm>
            <a:off x="11253084" y="229067"/>
            <a:ext cx="724524" cy="737016"/>
          </a:xfrm>
          <a:prstGeom prst="ellipse">
            <a:avLst/>
          </a:prstGeom>
          <a:solidFill>
            <a:srgbClr val="1EA9B8"/>
          </a:solidFill>
          <a:ln>
            <a:solidFill>
              <a:srgbClr val="1EA9B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2200" b="1">
                <a:latin typeface="Trebuchet MS"/>
                <a:ea typeface="+mn-lt"/>
                <a:cs typeface="Calibri"/>
              </a:rPr>
              <a:t>03</a:t>
            </a:r>
            <a:endParaRPr lang="fr-FR" sz="2200" b="1">
              <a:latin typeface="Trebuchet MS"/>
              <a:ea typeface="+mn-lt"/>
            </a:endParaRPr>
          </a:p>
        </p:txBody>
      </p:sp>
      <p:pic>
        <p:nvPicPr>
          <p:cNvPr id="22" name="Image 21">
            <a:extLst>
              <a:ext uri="{FF2B5EF4-FFF2-40B4-BE49-F238E27FC236}">
                <a16:creationId xmlns:a16="http://schemas.microsoft.com/office/drawing/2014/main" id="{2D1C78D0-D2C7-CF44-B3DC-E6B9296729D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4392" y="159600"/>
            <a:ext cx="851709" cy="521159"/>
          </a:xfrm>
          <a:prstGeom prst="rect">
            <a:avLst/>
          </a:prstGeom>
        </p:spPr>
      </p:pic>
      <p:sp>
        <p:nvSpPr>
          <p:cNvPr id="2" name="ZoneTexte 1"/>
          <p:cNvSpPr txBox="1"/>
          <p:nvPr/>
        </p:nvSpPr>
        <p:spPr>
          <a:xfrm>
            <a:off x="1566473" y="1452756"/>
            <a:ext cx="9196251" cy="4093428"/>
          </a:xfrm>
          <a:prstGeom prst="rect">
            <a:avLst/>
          </a:prstGeom>
          <a:noFill/>
        </p:spPr>
        <p:txBody>
          <a:bodyPr wrap="square" rtlCol="0">
            <a:spAutoFit/>
          </a:bodyPr>
          <a:lstStyle/>
          <a:p>
            <a:pPr algn="just">
              <a:buClr>
                <a:srgbClr val="E9345D"/>
              </a:buClr>
            </a:pPr>
            <a:r>
              <a:rPr lang="fr-FR" sz="2000" dirty="0">
                <a:solidFill>
                  <a:srgbClr val="5D5D5D"/>
                </a:solidFill>
              </a:rPr>
              <a:t>La protection sociale complémentaire (PSC) est constituée des contrats que les agents territoriaux peuvent souscrire pour se garantir contre deux types de risques liés à la santé :</a:t>
            </a:r>
          </a:p>
          <a:p>
            <a:pPr marL="1257300" lvl="2" indent="-342900" algn="just">
              <a:buClr>
                <a:srgbClr val="9CB95D"/>
              </a:buClr>
              <a:buFont typeface="Arial" panose="020B0604020202020204" pitchFamily="34" charset="0"/>
              <a:buChar char="•"/>
            </a:pPr>
            <a:r>
              <a:rPr lang="fr-FR" sz="2000" dirty="0">
                <a:solidFill>
                  <a:srgbClr val="9CB95D"/>
                </a:solidFill>
              </a:rPr>
              <a:t>Les contrats en santé </a:t>
            </a:r>
            <a:r>
              <a:rPr lang="fr-FR" sz="2000" dirty="0">
                <a:solidFill>
                  <a:srgbClr val="5D5D5D"/>
                </a:solidFill>
              </a:rPr>
              <a:t>(mutuelle)</a:t>
            </a:r>
          </a:p>
          <a:p>
            <a:pPr marL="1257300" lvl="2" indent="-342900" algn="just">
              <a:buClr>
                <a:srgbClr val="9CB95D"/>
              </a:buClr>
              <a:buFont typeface="Arial" panose="020B0604020202020204" pitchFamily="34" charset="0"/>
              <a:buChar char="•"/>
            </a:pPr>
            <a:r>
              <a:rPr lang="fr-FR" sz="2000" dirty="0">
                <a:solidFill>
                  <a:srgbClr val="9CB95D"/>
                </a:solidFill>
              </a:rPr>
              <a:t>Les contrats de prévoyance </a:t>
            </a:r>
            <a:r>
              <a:rPr lang="fr-FR" sz="2000" dirty="0">
                <a:solidFill>
                  <a:srgbClr val="5D5D5D"/>
                </a:solidFill>
              </a:rPr>
              <a:t>(garantie maintien de salaire)</a:t>
            </a:r>
          </a:p>
          <a:p>
            <a:pPr lvl="1" algn="just">
              <a:buClr>
                <a:srgbClr val="C00000"/>
              </a:buClr>
            </a:pPr>
            <a:endParaRPr lang="fr-FR" sz="2000" dirty="0">
              <a:solidFill>
                <a:prstClr val="black"/>
              </a:solidFill>
            </a:endParaRPr>
          </a:p>
          <a:p>
            <a:pPr algn="just">
              <a:buClr>
                <a:srgbClr val="E9345D"/>
              </a:buClr>
            </a:pPr>
            <a:r>
              <a:rPr lang="fr-FR" sz="2000" dirty="0">
                <a:solidFill>
                  <a:srgbClr val="5D5D5D"/>
                </a:solidFill>
              </a:rPr>
              <a:t>Le législateur a prévu la possibilité pour les employeurs locaux de participer financièrement aux contrats de leurs agents. </a:t>
            </a:r>
          </a:p>
          <a:p>
            <a:pPr algn="just">
              <a:buClr>
                <a:srgbClr val="E9345D"/>
              </a:buClr>
            </a:pPr>
            <a:endParaRPr lang="fr-FR" sz="2000" dirty="0">
              <a:solidFill>
                <a:srgbClr val="5D5D5D"/>
              </a:solidFill>
            </a:endParaRPr>
          </a:p>
          <a:p>
            <a:pPr algn="just">
              <a:buClr>
                <a:srgbClr val="9CB95D"/>
              </a:buClr>
            </a:pPr>
            <a:r>
              <a:rPr lang="fr-FR" sz="2000" dirty="0">
                <a:solidFill>
                  <a:srgbClr val="5D5D5D"/>
                </a:solidFill>
              </a:rPr>
              <a:t>Le deux dispositifs possibles (décret n°2011-1474) :</a:t>
            </a:r>
          </a:p>
          <a:p>
            <a:pPr algn="just">
              <a:buClr>
                <a:srgbClr val="9CB95D"/>
              </a:buClr>
            </a:pPr>
            <a:endParaRPr lang="fr-FR" sz="2000" dirty="0">
              <a:solidFill>
                <a:srgbClr val="5D5D5D"/>
              </a:solidFill>
            </a:endParaRPr>
          </a:p>
          <a:p>
            <a:pPr marL="2171700" lvl="4" indent="-342900" algn="just">
              <a:buClr>
                <a:srgbClr val="9CB95D"/>
              </a:buClr>
              <a:buFont typeface="Arial" panose="020B0604020202020204" pitchFamily="34" charset="0"/>
              <a:buChar char="•"/>
            </a:pPr>
            <a:r>
              <a:rPr lang="fr-FR" sz="2000" dirty="0">
                <a:solidFill>
                  <a:srgbClr val="5D5D5D"/>
                </a:solidFill>
              </a:rPr>
              <a:t>La labellisation </a:t>
            </a:r>
          </a:p>
          <a:p>
            <a:pPr marL="2171700" lvl="4" indent="-342900" algn="just">
              <a:buClr>
                <a:srgbClr val="9CB95D"/>
              </a:buClr>
              <a:buFont typeface="Arial" panose="020B0604020202020204" pitchFamily="34" charset="0"/>
              <a:buChar char="•"/>
            </a:pPr>
            <a:r>
              <a:rPr lang="fr-FR" sz="2000" dirty="0">
                <a:solidFill>
                  <a:srgbClr val="5D5D5D"/>
                </a:solidFill>
              </a:rPr>
              <a:t>La convention de participation </a:t>
            </a:r>
          </a:p>
        </p:txBody>
      </p:sp>
    </p:spTree>
    <p:extLst>
      <p:ext uri="{BB962C8B-B14F-4D97-AF65-F5344CB8AC3E}">
        <p14:creationId xmlns:p14="http://schemas.microsoft.com/office/powerpoint/2010/main" val="3353352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14">
            <a:extLst>
              <a:ext uri="{FF2B5EF4-FFF2-40B4-BE49-F238E27FC236}">
                <a16:creationId xmlns:a16="http://schemas.microsoft.com/office/drawing/2014/main" id="{74F9A4B3-9D23-4CD7-A159-5F8842BF471F}"/>
              </a:ext>
            </a:extLst>
          </p:cNvPr>
          <p:cNvPicPr>
            <a:picLocks noChangeAspect="1"/>
          </p:cNvPicPr>
          <p:nvPr/>
        </p:nvPicPr>
        <p:blipFill>
          <a:blip r:embed="rId2"/>
          <a:stretch>
            <a:fillRect/>
          </a:stretch>
        </p:blipFill>
        <p:spPr>
          <a:xfrm>
            <a:off x="2498" y="6332822"/>
            <a:ext cx="12187004" cy="521158"/>
          </a:xfrm>
          <a:prstGeom prst="rect">
            <a:avLst/>
          </a:prstGeom>
        </p:spPr>
      </p:pic>
      <p:sp>
        <p:nvSpPr>
          <p:cNvPr id="10" name="Ellipse 9">
            <a:extLst>
              <a:ext uri="{FF2B5EF4-FFF2-40B4-BE49-F238E27FC236}">
                <a16:creationId xmlns:a16="http://schemas.microsoft.com/office/drawing/2014/main" id="{CCC2BB22-24EB-457E-89CC-68CEF6B3C57B}"/>
              </a:ext>
            </a:extLst>
          </p:cNvPr>
          <p:cNvSpPr/>
          <p:nvPr/>
        </p:nvSpPr>
        <p:spPr>
          <a:xfrm>
            <a:off x="11253084" y="229067"/>
            <a:ext cx="724524" cy="737016"/>
          </a:xfrm>
          <a:prstGeom prst="ellipse">
            <a:avLst/>
          </a:prstGeom>
          <a:solidFill>
            <a:srgbClr val="1EA9B8"/>
          </a:solidFill>
          <a:ln>
            <a:solidFill>
              <a:srgbClr val="1EA9B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2200" b="1" dirty="0">
                <a:latin typeface="Trebuchet MS"/>
                <a:ea typeface="+mn-lt"/>
                <a:cs typeface="Calibri"/>
              </a:rPr>
              <a:t>04</a:t>
            </a:r>
            <a:endParaRPr lang="fr-FR" sz="2200" b="1" dirty="0">
              <a:latin typeface="Trebuchet MS"/>
              <a:ea typeface="+mn-lt"/>
            </a:endParaRPr>
          </a:p>
        </p:txBody>
      </p:sp>
      <p:sp>
        <p:nvSpPr>
          <p:cNvPr id="18" name="ZoneTexte 17">
            <a:extLst>
              <a:ext uri="{FF2B5EF4-FFF2-40B4-BE49-F238E27FC236}">
                <a16:creationId xmlns:a16="http://schemas.microsoft.com/office/drawing/2014/main" id="{C788327F-CC00-43C5-9405-A4B9EFEA7CDE}"/>
              </a:ext>
            </a:extLst>
          </p:cNvPr>
          <p:cNvSpPr txBox="1"/>
          <p:nvPr/>
        </p:nvSpPr>
        <p:spPr>
          <a:xfrm>
            <a:off x="630861" y="1035547"/>
            <a:ext cx="10948663"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lr>
                <a:srgbClr val="C00000"/>
              </a:buClr>
            </a:pPr>
            <a:endParaRPr lang="fr-FR" sz="2000" dirty="0">
              <a:solidFill>
                <a:prstClr val="black"/>
              </a:solidFill>
              <a:latin typeface="Calibri" panose="020F0502020204030204" pitchFamily="34" charset="0"/>
            </a:endParaRPr>
          </a:p>
          <a:p>
            <a:pPr algn="just">
              <a:buClr>
                <a:srgbClr val="9CB95D"/>
              </a:buClr>
            </a:pPr>
            <a:r>
              <a:rPr lang="fr-FR" sz="2000" dirty="0">
                <a:solidFill>
                  <a:srgbClr val="5D5D5D"/>
                </a:solidFill>
                <a:latin typeface="Calibri" panose="020F0502020204030204" pitchFamily="34" charset="0"/>
              </a:rPr>
              <a:t>L’ordonnance n°2021-175 du 17 février 2021 complétée par le décret du 20 avril 2022 prévoit l’obligation pour les employeurs de participer : </a:t>
            </a:r>
          </a:p>
          <a:p>
            <a:pPr algn="just">
              <a:buClr>
                <a:srgbClr val="9CB95D"/>
              </a:buClr>
            </a:pPr>
            <a:endParaRPr lang="fr-FR" sz="2000" dirty="0">
              <a:solidFill>
                <a:srgbClr val="5D5D5D"/>
              </a:solidFill>
              <a:latin typeface="Calibri" panose="020F0502020204030204" pitchFamily="34" charset="0"/>
            </a:endParaRPr>
          </a:p>
          <a:p>
            <a:pPr marL="1257300" lvl="2" indent="-342900" algn="just">
              <a:buClr>
                <a:srgbClr val="9CB95D"/>
              </a:buClr>
              <a:buFont typeface="Arial" panose="020B0604020202020204" pitchFamily="34" charset="0"/>
              <a:buChar char="•"/>
            </a:pPr>
            <a:r>
              <a:rPr lang="fr-FR" sz="2000" dirty="0">
                <a:solidFill>
                  <a:srgbClr val="5D5D5D"/>
                </a:solidFill>
                <a:latin typeface="Calibri" panose="020F0502020204030204" pitchFamily="34" charset="0"/>
              </a:rPr>
              <a:t>aux contrats de prévoyance de leurs agents </a:t>
            </a:r>
            <a:r>
              <a:rPr lang="fr-FR" sz="2000" b="1" dirty="0">
                <a:solidFill>
                  <a:srgbClr val="5D5D5D"/>
                </a:solidFill>
                <a:latin typeface="Calibri" panose="020F0502020204030204" pitchFamily="34" charset="0"/>
              </a:rPr>
              <a:t>au plus tard en 2025</a:t>
            </a:r>
            <a:br>
              <a:rPr lang="fr-FR" sz="2000" b="1" dirty="0">
                <a:solidFill>
                  <a:schemeClr val="tx2"/>
                </a:solidFill>
                <a:latin typeface="Calibri" panose="020F0502020204030204" pitchFamily="34" charset="0"/>
              </a:rPr>
            </a:br>
            <a:r>
              <a:rPr lang="fr-FR" sz="2000" dirty="0">
                <a:solidFill>
                  <a:srgbClr val="5D5D5D"/>
                </a:solidFill>
                <a:latin typeface="Calibri" panose="020F0502020204030204" pitchFamily="34" charset="0"/>
              </a:rPr>
              <a:t>(</a:t>
            </a:r>
            <a:r>
              <a:rPr lang="fr-FR" sz="2000" b="1" dirty="0">
                <a:solidFill>
                  <a:srgbClr val="9CB95D"/>
                </a:solidFill>
                <a:latin typeface="Calibri" panose="020F0502020204030204" pitchFamily="34" charset="0"/>
              </a:rPr>
              <a:t>à hauteur de 20% minimum d’un montant de référence estimé à 35€ par mois soit une participation employeur de 7€ par mois et par agent</a:t>
            </a:r>
            <a:r>
              <a:rPr lang="fr-FR" sz="2000" dirty="0">
                <a:solidFill>
                  <a:srgbClr val="5D5D5D"/>
                </a:solidFill>
                <a:latin typeface="Calibri" panose="020F0502020204030204" pitchFamily="34" charset="0"/>
              </a:rPr>
              <a:t>) </a:t>
            </a:r>
          </a:p>
          <a:p>
            <a:pPr marL="1257300" lvl="2" indent="-342900" algn="just">
              <a:buClr>
                <a:srgbClr val="9CB95D"/>
              </a:buClr>
              <a:buFont typeface="Arial" panose="020B0604020202020204" pitchFamily="34" charset="0"/>
              <a:buChar char="•"/>
            </a:pPr>
            <a:r>
              <a:rPr lang="fr-FR" sz="2000" dirty="0">
                <a:solidFill>
                  <a:srgbClr val="5D5D5D"/>
                </a:solidFill>
                <a:latin typeface="Calibri" panose="020F0502020204030204" pitchFamily="34" charset="0"/>
              </a:rPr>
              <a:t>aux contrats santé de leurs agents </a:t>
            </a:r>
            <a:r>
              <a:rPr lang="fr-FR" sz="2000" b="1" dirty="0">
                <a:solidFill>
                  <a:srgbClr val="5D5D5D"/>
                </a:solidFill>
                <a:latin typeface="Calibri" panose="020F0502020204030204" pitchFamily="34" charset="0"/>
              </a:rPr>
              <a:t>au plus tard en 2026 </a:t>
            </a:r>
            <a:br>
              <a:rPr lang="fr-FR" sz="2000" b="1" dirty="0">
                <a:solidFill>
                  <a:prstClr val="black"/>
                </a:solidFill>
                <a:latin typeface="Calibri" panose="020F0502020204030204" pitchFamily="34" charset="0"/>
              </a:rPr>
            </a:br>
            <a:r>
              <a:rPr lang="fr-FR" sz="2000" dirty="0">
                <a:solidFill>
                  <a:srgbClr val="5D5D5D"/>
                </a:solidFill>
                <a:latin typeface="Calibri" panose="020F0502020204030204" pitchFamily="34" charset="0"/>
              </a:rPr>
              <a:t>(</a:t>
            </a:r>
            <a:r>
              <a:rPr lang="fr-FR" sz="2000" b="1" dirty="0">
                <a:solidFill>
                  <a:srgbClr val="9CB95D"/>
                </a:solidFill>
                <a:latin typeface="Calibri" panose="020F0502020204030204" pitchFamily="34" charset="0"/>
              </a:rPr>
              <a:t>à hauteur de 50% minimum d’un montant de référence estimé à 30€ par mois soit une participation employeur de 15€ par mois et par agent</a:t>
            </a:r>
            <a:r>
              <a:rPr lang="fr-FR" sz="2000" dirty="0">
                <a:solidFill>
                  <a:srgbClr val="5D5D5D"/>
                </a:solidFill>
                <a:latin typeface="Calibri" panose="020F0502020204030204" pitchFamily="34" charset="0"/>
              </a:rPr>
              <a:t>)</a:t>
            </a:r>
          </a:p>
          <a:p>
            <a:pPr lvl="1" algn="just">
              <a:buClr>
                <a:srgbClr val="FF0000"/>
              </a:buClr>
            </a:pPr>
            <a:endParaRPr lang="fr-FR" sz="2000" dirty="0">
              <a:solidFill>
                <a:prstClr val="black"/>
              </a:solidFill>
              <a:latin typeface="Calibri" panose="020F0502020204030204" pitchFamily="34" charset="0"/>
            </a:endParaRPr>
          </a:p>
          <a:p>
            <a:pPr algn="just">
              <a:buClr>
                <a:srgbClr val="9CB95D"/>
              </a:buClr>
              <a:buSzPct val="100000"/>
            </a:pPr>
            <a:r>
              <a:rPr lang="fr-FR" sz="2000" dirty="0">
                <a:solidFill>
                  <a:srgbClr val="5D5D5D"/>
                </a:solidFill>
                <a:latin typeface="Calibri" panose="020F0502020204030204" pitchFamily="34" charset="0"/>
              </a:rPr>
              <a:t>L’ordonnance n°2021-175 du 17 février 2021 confie également une nouvelle mission obligatoire aux Centres de Gestion qui doivent proposer une offre en matière de santé comme de prévoyance.</a:t>
            </a:r>
          </a:p>
          <a:p>
            <a:pPr algn="just">
              <a:buClr>
                <a:srgbClr val="9CB95D"/>
              </a:buClr>
              <a:buSzPct val="100000"/>
            </a:pPr>
            <a:endParaRPr lang="fr-FR" sz="2000" dirty="0">
              <a:solidFill>
                <a:srgbClr val="5D5D5D"/>
              </a:solidFill>
              <a:latin typeface="Calibri" panose="020F0502020204030204" pitchFamily="34" charset="0"/>
            </a:endParaRPr>
          </a:p>
          <a:p>
            <a:pPr algn="just">
              <a:buClr>
                <a:srgbClr val="9CB95D"/>
              </a:buClr>
              <a:buSzPct val="100000"/>
            </a:pPr>
            <a:r>
              <a:rPr lang="fr-FR" sz="2000" dirty="0">
                <a:solidFill>
                  <a:srgbClr val="5D5D5D"/>
                </a:solidFill>
                <a:latin typeface="Calibri" panose="020F0502020204030204" pitchFamily="34" charset="0"/>
              </a:rPr>
              <a:t>Le Centre de Gestion proposera une convention de participation en santé et une convention en prévoyance dès le </a:t>
            </a:r>
            <a:r>
              <a:rPr lang="fr-FR" sz="2000" b="1" dirty="0">
                <a:solidFill>
                  <a:srgbClr val="9CB95D"/>
                </a:solidFill>
                <a:latin typeface="Calibri" panose="020F0502020204030204" pitchFamily="34" charset="0"/>
              </a:rPr>
              <a:t>1</a:t>
            </a:r>
            <a:r>
              <a:rPr lang="fr-FR" sz="2000" b="1" baseline="30000" dirty="0">
                <a:solidFill>
                  <a:srgbClr val="9CB95D"/>
                </a:solidFill>
                <a:latin typeface="Calibri" panose="020F0502020204030204" pitchFamily="34" charset="0"/>
              </a:rPr>
              <a:t>er</a:t>
            </a:r>
            <a:r>
              <a:rPr lang="fr-FR" sz="2000" b="1" dirty="0">
                <a:solidFill>
                  <a:srgbClr val="9CB95D"/>
                </a:solidFill>
                <a:latin typeface="Calibri" panose="020F0502020204030204" pitchFamily="34" charset="0"/>
              </a:rPr>
              <a:t> janvier 2023.</a:t>
            </a:r>
            <a:r>
              <a:rPr lang="fr-FR" sz="2000" b="1" dirty="0">
                <a:solidFill>
                  <a:srgbClr val="0070C0"/>
                </a:solidFill>
                <a:latin typeface="Calibri" panose="020F0502020204030204" pitchFamily="34" charset="0"/>
              </a:rPr>
              <a:t> </a:t>
            </a:r>
          </a:p>
        </p:txBody>
      </p:sp>
      <p:pic>
        <p:nvPicPr>
          <p:cNvPr id="31" name="Image 30">
            <a:extLst>
              <a:ext uri="{FF2B5EF4-FFF2-40B4-BE49-F238E27FC236}">
                <a16:creationId xmlns:a16="http://schemas.microsoft.com/office/drawing/2014/main" id="{A85A472B-5CD8-9E48-9309-E8F7BA028A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392" y="159600"/>
            <a:ext cx="851709" cy="521159"/>
          </a:xfrm>
          <a:prstGeom prst="rect">
            <a:avLst/>
          </a:prstGeom>
        </p:spPr>
      </p:pic>
    </p:spTree>
    <p:extLst>
      <p:ext uri="{BB962C8B-B14F-4D97-AF65-F5344CB8AC3E}">
        <p14:creationId xmlns:p14="http://schemas.microsoft.com/office/powerpoint/2010/main" val="47403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4">
            <a:extLst>
              <a:ext uri="{FF2B5EF4-FFF2-40B4-BE49-F238E27FC236}">
                <a16:creationId xmlns:a16="http://schemas.microsoft.com/office/drawing/2014/main" id="{ECC1BE53-D108-4043-A755-D6E5ED2213A8}"/>
              </a:ext>
            </a:extLst>
          </p:cNvPr>
          <p:cNvPicPr>
            <a:picLocks noChangeAspect="1"/>
          </p:cNvPicPr>
          <p:nvPr/>
        </p:nvPicPr>
        <p:blipFill>
          <a:blip r:embed="rId2"/>
          <a:stretch>
            <a:fillRect/>
          </a:stretch>
        </p:blipFill>
        <p:spPr>
          <a:xfrm>
            <a:off x="2498" y="6332822"/>
            <a:ext cx="12187004" cy="521158"/>
          </a:xfrm>
          <a:prstGeom prst="rect">
            <a:avLst/>
          </a:prstGeom>
        </p:spPr>
      </p:pic>
      <p:sp>
        <p:nvSpPr>
          <p:cNvPr id="9" name="Ellipse 8">
            <a:extLst>
              <a:ext uri="{FF2B5EF4-FFF2-40B4-BE49-F238E27FC236}">
                <a16:creationId xmlns:a16="http://schemas.microsoft.com/office/drawing/2014/main" id="{E6954872-1768-4687-A9AD-7FD437998983}"/>
              </a:ext>
            </a:extLst>
          </p:cNvPr>
          <p:cNvSpPr/>
          <p:nvPr/>
        </p:nvSpPr>
        <p:spPr>
          <a:xfrm>
            <a:off x="11253084" y="229067"/>
            <a:ext cx="724524" cy="737016"/>
          </a:xfrm>
          <a:prstGeom prst="ellipse">
            <a:avLst/>
          </a:prstGeom>
          <a:solidFill>
            <a:srgbClr val="1EA9B8"/>
          </a:solidFill>
          <a:ln>
            <a:solidFill>
              <a:srgbClr val="1EA9B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2200" b="1">
                <a:latin typeface="Trebuchet MS"/>
                <a:ea typeface="+mn-lt"/>
                <a:cs typeface="Calibri"/>
              </a:rPr>
              <a:t>05</a:t>
            </a:r>
            <a:endParaRPr lang="fr-FR" sz="2200" b="1">
              <a:latin typeface="Trebuchet MS"/>
              <a:ea typeface="+mn-lt"/>
            </a:endParaRPr>
          </a:p>
        </p:txBody>
      </p:sp>
      <p:pic>
        <p:nvPicPr>
          <p:cNvPr id="26" name="Image 25">
            <a:extLst>
              <a:ext uri="{FF2B5EF4-FFF2-40B4-BE49-F238E27FC236}">
                <a16:creationId xmlns:a16="http://schemas.microsoft.com/office/drawing/2014/main" id="{01DCEFE4-24F1-474F-A4D4-C2E130C901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392" y="159600"/>
            <a:ext cx="851709" cy="521159"/>
          </a:xfrm>
          <a:prstGeom prst="rect">
            <a:avLst/>
          </a:prstGeom>
        </p:spPr>
      </p:pic>
      <p:sp>
        <p:nvSpPr>
          <p:cNvPr id="27" name="ZoneTexte 26"/>
          <p:cNvSpPr txBox="1"/>
          <p:nvPr/>
        </p:nvSpPr>
        <p:spPr>
          <a:xfrm>
            <a:off x="557753" y="1201711"/>
            <a:ext cx="10081120" cy="4401205"/>
          </a:xfrm>
          <a:prstGeom prst="rect">
            <a:avLst/>
          </a:prstGeom>
          <a:noFill/>
        </p:spPr>
        <p:txBody>
          <a:bodyPr wrap="square" rtlCol="0">
            <a:spAutoFit/>
          </a:bodyPr>
          <a:lstStyle/>
          <a:p>
            <a:pPr marL="342900" indent="-342900" algn="just">
              <a:buClr>
                <a:srgbClr val="9CB95D"/>
              </a:buClr>
              <a:buFont typeface="Arial" panose="020B0604020202020204" pitchFamily="34" charset="0"/>
              <a:buChar char="•"/>
            </a:pPr>
            <a:r>
              <a:rPr lang="fr-FR" sz="2000" dirty="0">
                <a:solidFill>
                  <a:srgbClr val="9CB95D"/>
                </a:solidFill>
                <a:latin typeface="Calibri" panose="020F0502020204030204" pitchFamily="34" charset="0"/>
              </a:rPr>
              <a:t> </a:t>
            </a:r>
            <a:r>
              <a:rPr lang="fr-FR" sz="2000" b="1" dirty="0">
                <a:solidFill>
                  <a:srgbClr val="9CB95D"/>
                </a:solidFill>
                <a:latin typeface="Calibri" panose="020F0502020204030204" pitchFamily="34" charset="0"/>
              </a:rPr>
              <a:t>Délibération de novembre 2021: </a:t>
            </a:r>
            <a:r>
              <a:rPr lang="fr-FR" sz="2000" dirty="0">
                <a:solidFill>
                  <a:srgbClr val="5D5D5D"/>
                </a:solidFill>
                <a:latin typeface="Calibri" panose="020F0502020204030204" pitchFamily="34" charset="0"/>
              </a:rPr>
              <a:t>le Conseil d’Administration  du Centre de Gestion a validé la mutualisation de la procédure entre les Centres de Gestion de l'Indre, du Cher, du Loir et Cher et de l’Eure et Loir, et le recours à une Assistance à Maitrise d’Ouvrage (AMO) en vue de souscrire, à l’issue d’une mise en concurrence, des contrats collectifs dits « convention de participation » pour chacun des risques pour la période 2023-2028.</a:t>
            </a:r>
          </a:p>
          <a:p>
            <a:pPr marL="342900" indent="-342900">
              <a:buClr>
                <a:srgbClr val="E9345D"/>
              </a:buClr>
              <a:buFont typeface="Arial" panose="020B0604020202020204" pitchFamily="34" charset="0"/>
              <a:buChar char="•"/>
            </a:pPr>
            <a:endParaRPr lang="fr-FR" sz="2000" dirty="0">
              <a:solidFill>
                <a:prstClr val="black"/>
              </a:solidFill>
              <a:latin typeface="Calibri" panose="020F0502020204030204" pitchFamily="34" charset="0"/>
            </a:endParaRPr>
          </a:p>
          <a:p>
            <a:pPr>
              <a:buClr>
                <a:srgbClr val="E9345D"/>
              </a:buClr>
            </a:pPr>
            <a:endParaRPr lang="fr-FR" sz="2000" dirty="0">
              <a:solidFill>
                <a:prstClr val="black"/>
              </a:solidFill>
              <a:latin typeface="Calibri" panose="020F0502020204030204" pitchFamily="34" charset="0"/>
            </a:endParaRPr>
          </a:p>
          <a:p>
            <a:pPr marL="342900" indent="-342900">
              <a:buClr>
                <a:srgbClr val="E9345D"/>
              </a:buClr>
              <a:buFont typeface="Arial" panose="020B0604020202020204" pitchFamily="34" charset="0"/>
              <a:buChar char="•"/>
            </a:pPr>
            <a:endParaRPr lang="fr-FR" sz="2000" dirty="0">
              <a:solidFill>
                <a:prstClr val="black"/>
              </a:solidFill>
              <a:latin typeface="Calibri" panose="020F0502020204030204" pitchFamily="34" charset="0"/>
            </a:endParaRPr>
          </a:p>
          <a:p>
            <a:pPr marL="342900" indent="-342900">
              <a:buClr>
                <a:srgbClr val="E9345D"/>
              </a:buClr>
              <a:buFont typeface="Arial" panose="020B0604020202020204" pitchFamily="34" charset="0"/>
              <a:buChar char="•"/>
            </a:pPr>
            <a:endParaRPr lang="fr-FR" sz="2000" dirty="0">
              <a:solidFill>
                <a:prstClr val="black"/>
              </a:solidFill>
              <a:latin typeface="Calibri" panose="020F0502020204030204" pitchFamily="34" charset="0"/>
            </a:endParaRPr>
          </a:p>
          <a:p>
            <a:pPr marL="342900" indent="-342900">
              <a:buClr>
                <a:srgbClr val="E9345D"/>
              </a:buClr>
              <a:buFont typeface="Arial" panose="020B0604020202020204" pitchFamily="34" charset="0"/>
              <a:buChar char="•"/>
            </a:pPr>
            <a:endParaRPr lang="fr-FR" sz="2000" dirty="0">
              <a:solidFill>
                <a:prstClr val="black"/>
              </a:solidFill>
              <a:latin typeface="Calibri" panose="020F0502020204030204" pitchFamily="34" charset="0"/>
            </a:endParaRPr>
          </a:p>
          <a:p>
            <a:pPr>
              <a:buClr>
                <a:srgbClr val="E9345D"/>
              </a:buClr>
            </a:pPr>
            <a:endParaRPr lang="fr-FR" sz="2000" dirty="0">
              <a:solidFill>
                <a:prstClr val="black"/>
              </a:solidFill>
              <a:latin typeface="Calibri" panose="020F0502020204030204" pitchFamily="34" charset="0"/>
            </a:endParaRPr>
          </a:p>
          <a:p>
            <a:pPr>
              <a:buClr>
                <a:srgbClr val="E9345D"/>
              </a:buClr>
            </a:pPr>
            <a:endParaRPr lang="fr-FR" sz="2000" dirty="0">
              <a:solidFill>
                <a:prstClr val="black"/>
              </a:solidFill>
              <a:latin typeface="Calibri" panose="020F0502020204030204" pitchFamily="34" charset="0"/>
            </a:endParaRPr>
          </a:p>
          <a:p>
            <a:pPr marL="342900" indent="-342900">
              <a:buClr>
                <a:srgbClr val="9CB95D"/>
              </a:buClr>
              <a:buFont typeface="Arial" panose="020B0604020202020204" pitchFamily="34" charset="0"/>
              <a:buChar char="•"/>
            </a:pPr>
            <a:r>
              <a:rPr lang="fr-FR" sz="2000" dirty="0">
                <a:solidFill>
                  <a:srgbClr val="5D5D5D"/>
                </a:solidFill>
                <a:latin typeface="Calibri" panose="020F0502020204030204" pitchFamily="34" charset="0"/>
              </a:rPr>
              <a:t>Le</a:t>
            </a:r>
            <a:r>
              <a:rPr lang="fr-FR" sz="2000" dirty="0">
                <a:solidFill>
                  <a:prstClr val="black"/>
                </a:solidFill>
                <a:latin typeface="Calibri" panose="020F0502020204030204" pitchFamily="34" charset="0"/>
              </a:rPr>
              <a:t> </a:t>
            </a:r>
            <a:r>
              <a:rPr lang="fr-FR" sz="2000" b="1" dirty="0">
                <a:solidFill>
                  <a:srgbClr val="9CB95D"/>
                </a:solidFill>
                <a:latin typeface="Calibri" panose="020F0502020204030204" pitchFamily="34" charset="0"/>
              </a:rPr>
              <a:t>cabinet ADICEO</a:t>
            </a:r>
            <a:r>
              <a:rPr lang="fr-FR" sz="2000" dirty="0">
                <a:solidFill>
                  <a:srgbClr val="5D5D5D"/>
                </a:solidFill>
                <a:latin typeface="Calibri" panose="020F0502020204030204" pitchFamily="34" charset="0"/>
              </a:rPr>
              <a:t> a été retenu en qualité d’Assistance à Maitrise d’Ouvrage.</a:t>
            </a:r>
          </a:p>
          <a:p>
            <a:pPr>
              <a:buClr>
                <a:srgbClr val="C00000"/>
              </a:buClr>
            </a:pPr>
            <a:endParaRPr lang="fr-FR" sz="2000" dirty="0">
              <a:solidFill>
                <a:prstClr val="black"/>
              </a:solidFill>
              <a:latin typeface="Calibri" panose="020F0502020204030204" pitchFamily="34" charset="0"/>
            </a:endParaRPr>
          </a:p>
        </p:txBody>
      </p:sp>
      <p:pic>
        <p:nvPicPr>
          <p:cNvPr id="28" name="Picture 2" descr="Centre de gestion du Cher">
            <a:extLst>
              <a:ext uri="{FF2B5EF4-FFF2-40B4-BE49-F238E27FC236}">
                <a16:creationId xmlns:a16="http://schemas.microsoft.com/office/drawing/2014/main" id="{BB258F43-C60D-C892-9A3F-763B8755FD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5480" y="3142715"/>
            <a:ext cx="1819275" cy="1295400"/>
          </a:xfrm>
          <a:prstGeom prst="rect">
            <a:avLst/>
          </a:prstGeom>
          <a:noFill/>
          <a:extLst>
            <a:ext uri="{909E8E84-426E-40DD-AFC4-6F175D3DCCD1}">
              <a14:hiddenFill xmlns:a14="http://schemas.microsoft.com/office/drawing/2010/main">
                <a:solidFill>
                  <a:srgbClr val="FFFFFF"/>
                </a:solidFill>
              </a14:hiddenFill>
            </a:ext>
          </a:extLst>
        </p:spPr>
      </p:pic>
      <p:pic>
        <p:nvPicPr>
          <p:cNvPr id="29" name="Image 28">
            <a:extLst>
              <a:ext uri="{FF2B5EF4-FFF2-40B4-BE49-F238E27FC236}">
                <a16:creationId xmlns:a16="http://schemas.microsoft.com/office/drawing/2014/main" id="{B9549B2D-3979-5108-4D98-3B4A18D983E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31704" y="3402314"/>
            <a:ext cx="2044452" cy="868892"/>
          </a:xfrm>
          <a:prstGeom prst="rect">
            <a:avLst/>
          </a:prstGeom>
        </p:spPr>
      </p:pic>
      <p:pic>
        <p:nvPicPr>
          <p:cNvPr id="30" name="Picture 6" descr="Centre de gestion de l'Indre">
            <a:extLst>
              <a:ext uri="{FF2B5EF4-FFF2-40B4-BE49-F238E27FC236}">
                <a16:creationId xmlns:a16="http://schemas.microsoft.com/office/drawing/2014/main" id="{C4D7DBC6-7820-EBD2-108F-C0D1117953B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37064" y="3485899"/>
            <a:ext cx="2136378" cy="62834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Centre de gestion du Loir-et-Cher">
            <a:extLst>
              <a:ext uri="{FF2B5EF4-FFF2-40B4-BE49-F238E27FC236}">
                <a16:creationId xmlns:a16="http://schemas.microsoft.com/office/drawing/2014/main" id="{55875955-2854-6BA0-DCDD-F6EE1A08172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41542" y="3261924"/>
            <a:ext cx="1381125" cy="118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6505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4">
            <a:extLst>
              <a:ext uri="{FF2B5EF4-FFF2-40B4-BE49-F238E27FC236}">
                <a16:creationId xmlns:a16="http://schemas.microsoft.com/office/drawing/2014/main" id="{ECC1BE53-D108-4043-A755-D6E5ED2213A8}"/>
              </a:ext>
            </a:extLst>
          </p:cNvPr>
          <p:cNvPicPr>
            <a:picLocks noChangeAspect="1"/>
          </p:cNvPicPr>
          <p:nvPr/>
        </p:nvPicPr>
        <p:blipFill>
          <a:blip r:embed="rId2"/>
          <a:stretch>
            <a:fillRect/>
          </a:stretch>
        </p:blipFill>
        <p:spPr>
          <a:xfrm>
            <a:off x="2498" y="6332822"/>
            <a:ext cx="12187004" cy="521158"/>
          </a:xfrm>
          <a:prstGeom prst="rect">
            <a:avLst/>
          </a:prstGeom>
        </p:spPr>
      </p:pic>
      <p:sp>
        <p:nvSpPr>
          <p:cNvPr id="9" name="Ellipse 8">
            <a:extLst>
              <a:ext uri="{FF2B5EF4-FFF2-40B4-BE49-F238E27FC236}">
                <a16:creationId xmlns:a16="http://schemas.microsoft.com/office/drawing/2014/main" id="{E6954872-1768-4687-A9AD-7FD437998983}"/>
              </a:ext>
            </a:extLst>
          </p:cNvPr>
          <p:cNvSpPr/>
          <p:nvPr/>
        </p:nvSpPr>
        <p:spPr>
          <a:xfrm>
            <a:off x="11253084" y="229067"/>
            <a:ext cx="724524" cy="737016"/>
          </a:xfrm>
          <a:prstGeom prst="ellipse">
            <a:avLst/>
          </a:prstGeom>
          <a:solidFill>
            <a:srgbClr val="1EA9B8"/>
          </a:solidFill>
          <a:ln>
            <a:solidFill>
              <a:srgbClr val="1EA9B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2200" b="1" dirty="0">
                <a:latin typeface="Trebuchet MS"/>
                <a:ea typeface="+mn-lt"/>
                <a:cs typeface="Calibri"/>
              </a:rPr>
              <a:t>06</a:t>
            </a:r>
            <a:endParaRPr lang="fr-FR" sz="2200" b="1" dirty="0">
              <a:latin typeface="Trebuchet MS"/>
              <a:ea typeface="+mn-lt"/>
            </a:endParaRPr>
          </a:p>
        </p:txBody>
      </p:sp>
      <p:pic>
        <p:nvPicPr>
          <p:cNvPr id="26" name="Image 25">
            <a:extLst>
              <a:ext uri="{FF2B5EF4-FFF2-40B4-BE49-F238E27FC236}">
                <a16:creationId xmlns:a16="http://schemas.microsoft.com/office/drawing/2014/main" id="{01DCEFE4-24F1-474F-A4D4-C2E130C901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392" y="159600"/>
            <a:ext cx="851709" cy="521159"/>
          </a:xfrm>
          <a:prstGeom prst="rect">
            <a:avLst/>
          </a:prstGeom>
        </p:spPr>
      </p:pic>
      <p:sp>
        <p:nvSpPr>
          <p:cNvPr id="11" name="ZoneTexte 10"/>
          <p:cNvSpPr txBox="1"/>
          <p:nvPr/>
        </p:nvSpPr>
        <p:spPr>
          <a:xfrm>
            <a:off x="865866" y="1232246"/>
            <a:ext cx="10657184" cy="4893647"/>
          </a:xfrm>
          <a:prstGeom prst="rect">
            <a:avLst/>
          </a:prstGeom>
          <a:noFill/>
        </p:spPr>
        <p:txBody>
          <a:bodyPr wrap="square" rtlCol="0">
            <a:spAutoFit/>
          </a:bodyPr>
          <a:lstStyle/>
          <a:p>
            <a:pPr marL="342900" indent="-342900">
              <a:buClr>
                <a:srgbClr val="E9345D"/>
              </a:buClr>
              <a:buFont typeface="Arial" panose="020B0604020202020204" pitchFamily="34" charset="0"/>
              <a:buChar char="•"/>
            </a:pPr>
            <a:endParaRPr lang="fr-FR" sz="2000" dirty="0">
              <a:latin typeface="Calibri" panose="020F0502020204030204" pitchFamily="34" charset="0"/>
            </a:endParaRPr>
          </a:p>
          <a:p>
            <a:pPr marL="342900" indent="-342900" algn="just">
              <a:buClr>
                <a:srgbClr val="9CB95D"/>
              </a:buClr>
              <a:buFont typeface="Arial" panose="020B0604020202020204" pitchFamily="34" charset="0"/>
              <a:buChar char="•"/>
            </a:pPr>
            <a:r>
              <a:rPr lang="fr-FR" sz="2000" b="1" dirty="0">
                <a:solidFill>
                  <a:srgbClr val="9CB95D"/>
                </a:solidFill>
                <a:latin typeface="Calibri" panose="020F0502020204030204" pitchFamily="34" charset="0"/>
              </a:rPr>
              <a:t>Un groupe de travail </a:t>
            </a:r>
            <a:r>
              <a:rPr lang="fr-FR" sz="2000" dirty="0">
                <a:solidFill>
                  <a:srgbClr val="5D5D5D"/>
                </a:solidFill>
                <a:latin typeface="Calibri" panose="020F0502020204030204" pitchFamily="34" charset="0"/>
              </a:rPr>
              <a:t>a été constitué regroupant des représentants de chaque Centre de Gestion et des organisations syndicales (CFDT, CGT, FO, UNSA, CFTC) pour suivre la procédure, de l’élaboration des garanties au choix des offres (3 réunions).</a:t>
            </a:r>
          </a:p>
          <a:p>
            <a:pPr marL="800100" lvl="1" indent="-342900" algn="just">
              <a:buClr>
                <a:srgbClr val="E9345D"/>
              </a:buClr>
              <a:buFont typeface="Arial" panose="020B0604020202020204" pitchFamily="34" charset="0"/>
              <a:buChar char="•"/>
            </a:pPr>
            <a:endParaRPr lang="fr-FR" sz="2000" dirty="0">
              <a:solidFill>
                <a:srgbClr val="5D5D5D"/>
              </a:solidFill>
              <a:latin typeface="Calibri" panose="020F0502020204030204" pitchFamily="34" charset="0"/>
            </a:endParaRPr>
          </a:p>
          <a:p>
            <a:pPr marL="342900" indent="-342900" algn="just">
              <a:buClr>
                <a:srgbClr val="9CB95D"/>
              </a:buClr>
              <a:buFont typeface="Arial" panose="020B0604020202020204" pitchFamily="34" charset="0"/>
              <a:buChar char="•"/>
            </a:pPr>
            <a:r>
              <a:rPr lang="fr-FR" sz="2000" dirty="0">
                <a:solidFill>
                  <a:srgbClr val="5D5D5D"/>
                </a:solidFill>
                <a:latin typeface="Calibri" panose="020F0502020204030204" pitchFamily="34" charset="0"/>
              </a:rPr>
              <a:t>La sollicitation des communes et établissements publics des 4 départements a fait transparaître l’intérêt d’environ </a:t>
            </a:r>
            <a:r>
              <a:rPr lang="fr-FR" sz="2000" b="1" dirty="0">
                <a:solidFill>
                  <a:srgbClr val="9CB95D"/>
                </a:solidFill>
                <a:latin typeface="Calibri" panose="020F0502020204030204" pitchFamily="34" charset="0"/>
              </a:rPr>
              <a:t>800</a:t>
            </a:r>
            <a:r>
              <a:rPr lang="fr-FR" sz="2000" dirty="0">
                <a:solidFill>
                  <a:srgbClr val="9CB95D"/>
                </a:solidFill>
                <a:latin typeface="Calibri" panose="020F0502020204030204" pitchFamily="34" charset="0"/>
              </a:rPr>
              <a:t> </a:t>
            </a:r>
            <a:r>
              <a:rPr lang="fr-FR" sz="2000" b="1" dirty="0">
                <a:solidFill>
                  <a:srgbClr val="9CB95D"/>
                </a:solidFill>
                <a:latin typeface="Calibri" panose="020F0502020204030204" pitchFamily="34" charset="0"/>
              </a:rPr>
              <a:t>collectivités pour un couverture  d’environ  20 000 agents sur chaque risque</a:t>
            </a:r>
            <a:r>
              <a:rPr lang="fr-FR" sz="2000" b="1" dirty="0">
                <a:solidFill>
                  <a:schemeClr val="tx2"/>
                </a:solidFill>
                <a:latin typeface="Calibri" panose="020F0502020204030204" pitchFamily="34" charset="0"/>
              </a:rPr>
              <a:t>.</a:t>
            </a:r>
          </a:p>
          <a:p>
            <a:pPr marL="342900" indent="-342900" algn="just">
              <a:buClr>
                <a:srgbClr val="E9345D"/>
              </a:buClr>
              <a:buFont typeface="Arial" panose="020B0604020202020204" pitchFamily="34" charset="0"/>
              <a:buChar char="•"/>
            </a:pPr>
            <a:endParaRPr lang="fr-FR" sz="2000" b="1" dirty="0">
              <a:solidFill>
                <a:srgbClr val="0070C0"/>
              </a:solidFill>
              <a:latin typeface="Calibri" panose="020F0502020204030204" pitchFamily="34" charset="0"/>
            </a:endParaRPr>
          </a:p>
          <a:p>
            <a:pPr marL="342900" indent="-342900" algn="just">
              <a:buClr>
                <a:srgbClr val="9CB95D"/>
              </a:buClr>
              <a:buFont typeface="Arial" panose="020B0604020202020204" pitchFamily="34" charset="0"/>
              <a:buChar char="•"/>
            </a:pPr>
            <a:r>
              <a:rPr lang="fr-FR" sz="2000" b="1" dirty="0">
                <a:solidFill>
                  <a:srgbClr val="9CB95D"/>
                </a:solidFill>
                <a:latin typeface="Calibri" panose="020F0502020204030204" pitchFamily="34" charset="0"/>
              </a:rPr>
              <a:t>2 prestataires ont été retenus :</a:t>
            </a:r>
          </a:p>
          <a:p>
            <a:pPr algn="just">
              <a:buClr>
                <a:srgbClr val="9CB95D"/>
              </a:buClr>
            </a:pPr>
            <a:endParaRPr lang="fr-FR" sz="2000" b="1" dirty="0">
              <a:solidFill>
                <a:srgbClr val="9CB95D"/>
              </a:solidFill>
              <a:latin typeface="Calibri" panose="020F0502020204030204" pitchFamily="34" charset="0"/>
            </a:endParaRPr>
          </a:p>
          <a:p>
            <a:pPr marL="800100" lvl="1" indent="-342900" algn="just">
              <a:buClr>
                <a:srgbClr val="9CB95D"/>
              </a:buClr>
              <a:buFont typeface="Arial" panose="020B0604020202020204" pitchFamily="34" charset="0"/>
              <a:buChar char="•"/>
            </a:pPr>
            <a:r>
              <a:rPr lang="fr-FR" sz="2000" dirty="0">
                <a:solidFill>
                  <a:srgbClr val="5D5D5D"/>
                </a:solidFill>
              </a:rPr>
              <a:t>En santé :  </a:t>
            </a:r>
            <a:r>
              <a:rPr lang="fr-FR" sz="2000" b="1" dirty="0">
                <a:solidFill>
                  <a:srgbClr val="1EA9B8"/>
                </a:solidFill>
              </a:rPr>
              <a:t>SOFAXIS / INTERIALE</a:t>
            </a:r>
          </a:p>
          <a:p>
            <a:pPr lvl="1" algn="just">
              <a:buClr>
                <a:srgbClr val="9CB95D"/>
              </a:buClr>
            </a:pPr>
            <a:endParaRPr lang="fr-FR" sz="2000" b="1" dirty="0">
              <a:solidFill>
                <a:srgbClr val="1EA9B8"/>
              </a:solidFill>
            </a:endParaRPr>
          </a:p>
          <a:p>
            <a:pPr marL="800100" lvl="1" indent="-342900" algn="just">
              <a:buClr>
                <a:srgbClr val="9CB95D"/>
              </a:buClr>
              <a:buFont typeface="Arial" panose="020B0604020202020204" pitchFamily="34" charset="0"/>
              <a:buChar char="•"/>
            </a:pPr>
            <a:r>
              <a:rPr lang="fr-FR" sz="2000" dirty="0">
                <a:solidFill>
                  <a:srgbClr val="5D5D5D"/>
                </a:solidFill>
              </a:rPr>
              <a:t>En prévoyance : </a:t>
            </a:r>
            <a:r>
              <a:rPr lang="fr-FR" sz="2000" b="1" dirty="0">
                <a:solidFill>
                  <a:srgbClr val="1EA9B8"/>
                </a:solidFill>
              </a:rPr>
              <a:t>ALTERNATIVE COURTAGE / TERRITORIA MUTUELLE</a:t>
            </a:r>
          </a:p>
          <a:p>
            <a:pPr lvl="1">
              <a:buClr>
                <a:srgbClr val="C00000"/>
              </a:buClr>
            </a:pPr>
            <a:endParaRPr lang="fr-FR" sz="1600" dirty="0">
              <a:latin typeface="Calibri" panose="020F0502020204030204" pitchFamily="34" charset="0"/>
            </a:endParaRPr>
          </a:p>
          <a:p>
            <a:pPr marL="742950" lvl="1" indent="-285750">
              <a:buClr>
                <a:srgbClr val="C00000"/>
              </a:buClr>
              <a:buFont typeface="Courier New" panose="02070309020205020404" pitchFamily="49" charset="0"/>
              <a:buChar char="o"/>
            </a:pPr>
            <a:endParaRPr lang="fr-FR" sz="1600" dirty="0">
              <a:solidFill>
                <a:prstClr val="black"/>
              </a:solidFill>
              <a:latin typeface="Calibri" panose="020F0502020204030204" pitchFamily="34" charset="0"/>
            </a:endParaRPr>
          </a:p>
        </p:txBody>
      </p:sp>
    </p:spTree>
    <p:extLst>
      <p:ext uri="{BB962C8B-B14F-4D97-AF65-F5344CB8AC3E}">
        <p14:creationId xmlns:p14="http://schemas.microsoft.com/office/powerpoint/2010/main" val="4092054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4">
            <a:extLst>
              <a:ext uri="{FF2B5EF4-FFF2-40B4-BE49-F238E27FC236}">
                <a16:creationId xmlns:a16="http://schemas.microsoft.com/office/drawing/2014/main" id="{ECC1BE53-D108-4043-A755-D6E5ED2213A8}"/>
              </a:ext>
            </a:extLst>
          </p:cNvPr>
          <p:cNvPicPr>
            <a:picLocks noChangeAspect="1"/>
          </p:cNvPicPr>
          <p:nvPr/>
        </p:nvPicPr>
        <p:blipFill>
          <a:blip r:embed="rId2"/>
          <a:stretch>
            <a:fillRect/>
          </a:stretch>
        </p:blipFill>
        <p:spPr>
          <a:xfrm>
            <a:off x="2498" y="6332822"/>
            <a:ext cx="12187004" cy="521158"/>
          </a:xfrm>
          <a:prstGeom prst="rect">
            <a:avLst/>
          </a:prstGeom>
        </p:spPr>
      </p:pic>
      <p:sp>
        <p:nvSpPr>
          <p:cNvPr id="9" name="Ellipse 8">
            <a:extLst>
              <a:ext uri="{FF2B5EF4-FFF2-40B4-BE49-F238E27FC236}">
                <a16:creationId xmlns:a16="http://schemas.microsoft.com/office/drawing/2014/main" id="{E6954872-1768-4687-A9AD-7FD437998983}"/>
              </a:ext>
            </a:extLst>
          </p:cNvPr>
          <p:cNvSpPr/>
          <p:nvPr/>
        </p:nvSpPr>
        <p:spPr>
          <a:xfrm>
            <a:off x="11253084" y="229067"/>
            <a:ext cx="724524" cy="737016"/>
          </a:xfrm>
          <a:prstGeom prst="ellipse">
            <a:avLst/>
          </a:prstGeom>
          <a:solidFill>
            <a:srgbClr val="1EA9B8"/>
          </a:solidFill>
          <a:ln>
            <a:solidFill>
              <a:srgbClr val="1EA9B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2200" b="1" dirty="0">
                <a:latin typeface="Trebuchet MS"/>
                <a:ea typeface="+mn-lt"/>
                <a:cs typeface="Calibri"/>
              </a:rPr>
              <a:t>07</a:t>
            </a:r>
            <a:endParaRPr lang="fr-FR" sz="2200" b="1" dirty="0">
              <a:latin typeface="Trebuchet MS"/>
              <a:ea typeface="+mn-lt"/>
            </a:endParaRPr>
          </a:p>
        </p:txBody>
      </p:sp>
      <p:pic>
        <p:nvPicPr>
          <p:cNvPr id="26" name="Image 25">
            <a:extLst>
              <a:ext uri="{FF2B5EF4-FFF2-40B4-BE49-F238E27FC236}">
                <a16:creationId xmlns:a16="http://schemas.microsoft.com/office/drawing/2014/main" id="{01DCEFE4-24F1-474F-A4D4-C2E130C901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392" y="159600"/>
            <a:ext cx="851709" cy="521159"/>
          </a:xfrm>
          <a:prstGeom prst="rect">
            <a:avLst/>
          </a:prstGeom>
        </p:spPr>
      </p:pic>
      <p:sp>
        <p:nvSpPr>
          <p:cNvPr id="11" name="ZoneTexte 10"/>
          <p:cNvSpPr txBox="1"/>
          <p:nvPr/>
        </p:nvSpPr>
        <p:spPr>
          <a:xfrm>
            <a:off x="865866" y="1232246"/>
            <a:ext cx="10657184" cy="2123658"/>
          </a:xfrm>
          <a:prstGeom prst="rect">
            <a:avLst/>
          </a:prstGeom>
          <a:noFill/>
        </p:spPr>
        <p:txBody>
          <a:bodyPr wrap="square" rtlCol="0">
            <a:spAutoFit/>
          </a:bodyPr>
          <a:lstStyle/>
          <a:p>
            <a:pPr lvl="1">
              <a:buClr>
                <a:srgbClr val="C00000"/>
              </a:buClr>
            </a:pPr>
            <a:endParaRPr lang="fr-FR" sz="2000" b="1" dirty="0">
              <a:solidFill>
                <a:srgbClr val="0070C0"/>
              </a:solidFill>
              <a:latin typeface="Calibri" panose="020F0502020204030204" pitchFamily="34" charset="0"/>
            </a:endParaRPr>
          </a:p>
          <a:p>
            <a:pPr marL="742950" lvl="1" indent="-285750">
              <a:buClr>
                <a:srgbClr val="C00000"/>
              </a:buClr>
              <a:buFont typeface="Wingdings 3" panose="05040102010807070707" pitchFamily="18" charset="2"/>
              <a:buChar char="u"/>
            </a:pPr>
            <a:endParaRPr lang="fr-FR" sz="2000" b="1" dirty="0">
              <a:solidFill>
                <a:srgbClr val="0070C0"/>
              </a:solidFill>
              <a:latin typeface="Calibri" panose="020F0502020204030204" pitchFamily="34" charset="0"/>
            </a:endParaRPr>
          </a:p>
          <a:p>
            <a:pPr marL="742950" lvl="1" indent="-285750">
              <a:buClr>
                <a:srgbClr val="C00000"/>
              </a:buClr>
              <a:buFont typeface="Wingdings 3" panose="05040102010807070707" pitchFamily="18" charset="2"/>
              <a:buChar char="u"/>
            </a:pPr>
            <a:endParaRPr lang="fr-FR" sz="2000" b="1" dirty="0">
              <a:solidFill>
                <a:srgbClr val="0070C0"/>
              </a:solidFill>
              <a:latin typeface="Calibri" panose="020F0502020204030204" pitchFamily="34" charset="0"/>
            </a:endParaRPr>
          </a:p>
          <a:p>
            <a:pPr marL="285750" indent="-285750">
              <a:buClr>
                <a:srgbClr val="C00000"/>
              </a:buClr>
              <a:buFont typeface="Wingdings 3" panose="05040102010807070707" pitchFamily="18" charset="2"/>
              <a:buChar char="u"/>
            </a:pPr>
            <a:endParaRPr lang="fr-FR" sz="2000" b="1" dirty="0">
              <a:solidFill>
                <a:srgbClr val="0070C0"/>
              </a:solidFill>
              <a:latin typeface="Calibri" panose="020F0502020204030204" pitchFamily="34" charset="0"/>
            </a:endParaRPr>
          </a:p>
          <a:p>
            <a:pPr marL="285750" indent="-285750">
              <a:buClr>
                <a:srgbClr val="C00000"/>
              </a:buClr>
              <a:buFont typeface="Wingdings 3" panose="05040102010807070707" pitchFamily="18" charset="2"/>
              <a:buChar char="u"/>
            </a:pPr>
            <a:endParaRPr lang="fr-FR" sz="2000" b="1" dirty="0">
              <a:solidFill>
                <a:srgbClr val="0070C0"/>
              </a:solidFill>
              <a:latin typeface="Calibri" panose="020F0502020204030204" pitchFamily="34" charset="0"/>
            </a:endParaRPr>
          </a:p>
          <a:p>
            <a:pPr marL="742950" lvl="1" indent="-285750">
              <a:buClr>
                <a:srgbClr val="C00000"/>
              </a:buClr>
              <a:buFont typeface="Courier New" panose="02070309020205020404" pitchFamily="49" charset="0"/>
              <a:buChar char="o"/>
            </a:pPr>
            <a:endParaRPr lang="fr-FR" sz="1600" dirty="0">
              <a:latin typeface="Calibri" panose="020F0502020204030204" pitchFamily="34" charset="0"/>
            </a:endParaRPr>
          </a:p>
          <a:p>
            <a:pPr marL="742950" lvl="1" indent="-285750">
              <a:buClr>
                <a:srgbClr val="C00000"/>
              </a:buClr>
              <a:buFont typeface="Courier New" panose="02070309020205020404" pitchFamily="49" charset="0"/>
              <a:buChar char="o"/>
            </a:pPr>
            <a:endParaRPr lang="fr-FR" sz="1600" dirty="0">
              <a:solidFill>
                <a:prstClr val="black"/>
              </a:solidFill>
              <a:latin typeface="Calibri" panose="020F0502020204030204" pitchFamily="34" charset="0"/>
            </a:endParaRPr>
          </a:p>
        </p:txBody>
      </p:sp>
      <p:sp>
        <p:nvSpPr>
          <p:cNvPr id="6" name="Rectangle : avec coins arrondis en diagonale 4">
            <a:extLst>
              <a:ext uri="{FF2B5EF4-FFF2-40B4-BE49-F238E27FC236}">
                <a16:creationId xmlns:a16="http://schemas.microsoft.com/office/drawing/2014/main" id="{A8CA9057-A6C6-1CCD-6714-C7353E19CAA8}"/>
              </a:ext>
            </a:extLst>
          </p:cNvPr>
          <p:cNvSpPr/>
          <p:nvPr/>
        </p:nvSpPr>
        <p:spPr>
          <a:xfrm>
            <a:off x="667908" y="800557"/>
            <a:ext cx="10585176" cy="707886"/>
          </a:xfrm>
          <a:prstGeom prst="round2DiagRect">
            <a:avLst/>
          </a:prstGeom>
          <a:solidFill>
            <a:schemeClr val="tx2"/>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384928D3-B7E4-E013-6D1A-D5E4E06E92AF}"/>
              </a:ext>
            </a:extLst>
          </p:cNvPr>
          <p:cNvSpPr txBox="1"/>
          <p:nvPr/>
        </p:nvSpPr>
        <p:spPr>
          <a:xfrm>
            <a:off x="4082721" y="811335"/>
            <a:ext cx="3096344" cy="707886"/>
          </a:xfrm>
          <a:prstGeom prst="rect">
            <a:avLst/>
          </a:prstGeom>
          <a:noFill/>
        </p:spPr>
        <p:txBody>
          <a:bodyPr wrap="square" rtlCol="0">
            <a:spAutoFit/>
          </a:bodyPr>
          <a:lstStyle/>
          <a:p>
            <a:r>
              <a:rPr lang="fr-FR" sz="4000" b="1" dirty="0">
                <a:solidFill>
                  <a:schemeClr val="bg1"/>
                </a:solidFill>
                <a:latin typeface="+mj-lt"/>
              </a:rPr>
              <a:t>OFFRE SANTÉ</a:t>
            </a:r>
          </a:p>
        </p:txBody>
      </p:sp>
      <p:pic>
        <p:nvPicPr>
          <p:cNvPr id="8" name="Image 7" descr="Une image contenant personne, intérieur, debout&#10;&#10;Description générée automatiquement">
            <a:extLst>
              <a:ext uri="{FF2B5EF4-FFF2-40B4-BE49-F238E27FC236}">
                <a16:creationId xmlns:a16="http://schemas.microsoft.com/office/drawing/2014/main" id="{1AF7C4DD-BA3C-B9DE-C1B7-5CF9A37D495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8056"/>
          <a:stretch/>
        </p:blipFill>
        <p:spPr>
          <a:xfrm>
            <a:off x="640246" y="1508443"/>
            <a:ext cx="10585176" cy="4680520"/>
          </a:xfrm>
          <a:prstGeom prst="round2DiagRect">
            <a:avLst>
              <a:gd name="adj1" fmla="val 16667"/>
              <a:gd name="adj2" fmla="val 0"/>
            </a:avLst>
          </a:prstGeom>
          <a:ln w="3175" cap="sq">
            <a:solidFill>
              <a:srgbClr val="FFFFFF"/>
            </a:solidFill>
            <a:miter lim="800000"/>
          </a:ln>
          <a:effectLst/>
        </p:spPr>
      </p:pic>
    </p:spTree>
    <p:extLst>
      <p:ext uri="{BB962C8B-B14F-4D97-AF65-F5344CB8AC3E}">
        <p14:creationId xmlns:p14="http://schemas.microsoft.com/office/powerpoint/2010/main" val="3141983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4">
            <a:extLst>
              <a:ext uri="{FF2B5EF4-FFF2-40B4-BE49-F238E27FC236}">
                <a16:creationId xmlns:a16="http://schemas.microsoft.com/office/drawing/2014/main" id="{ECC1BE53-D108-4043-A755-D6E5ED2213A8}"/>
              </a:ext>
            </a:extLst>
          </p:cNvPr>
          <p:cNvPicPr>
            <a:picLocks noChangeAspect="1"/>
          </p:cNvPicPr>
          <p:nvPr/>
        </p:nvPicPr>
        <p:blipFill>
          <a:blip r:embed="rId2"/>
          <a:stretch>
            <a:fillRect/>
          </a:stretch>
        </p:blipFill>
        <p:spPr>
          <a:xfrm>
            <a:off x="2498" y="6332822"/>
            <a:ext cx="12187004" cy="521158"/>
          </a:xfrm>
          <a:prstGeom prst="rect">
            <a:avLst/>
          </a:prstGeom>
        </p:spPr>
      </p:pic>
      <p:sp>
        <p:nvSpPr>
          <p:cNvPr id="9" name="Ellipse 8">
            <a:extLst>
              <a:ext uri="{FF2B5EF4-FFF2-40B4-BE49-F238E27FC236}">
                <a16:creationId xmlns:a16="http://schemas.microsoft.com/office/drawing/2014/main" id="{E6954872-1768-4687-A9AD-7FD437998983}"/>
              </a:ext>
            </a:extLst>
          </p:cNvPr>
          <p:cNvSpPr/>
          <p:nvPr/>
        </p:nvSpPr>
        <p:spPr>
          <a:xfrm>
            <a:off x="11253084" y="229067"/>
            <a:ext cx="724524" cy="737016"/>
          </a:xfrm>
          <a:prstGeom prst="ellipse">
            <a:avLst/>
          </a:prstGeom>
          <a:solidFill>
            <a:srgbClr val="1EA9B8"/>
          </a:solidFill>
          <a:ln>
            <a:solidFill>
              <a:srgbClr val="1EA9B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2200" b="1" dirty="0">
                <a:latin typeface="Trebuchet MS"/>
                <a:ea typeface="+mn-lt"/>
                <a:cs typeface="Calibri"/>
              </a:rPr>
              <a:t>08</a:t>
            </a:r>
            <a:endParaRPr lang="fr-FR" sz="2200" b="1" dirty="0">
              <a:latin typeface="Trebuchet MS"/>
              <a:ea typeface="+mn-lt"/>
            </a:endParaRPr>
          </a:p>
        </p:txBody>
      </p:sp>
      <p:pic>
        <p:nvPicPr>
          <p:cNvPr id="26" name="Image 25">
            <a:extLst>
              <a:ext uri="{FF2B5EF4-FFF2-40B4-BE49-F238E27FC236}">
                <a16:creationId xmlns:a16="http://schemas.microsoft.com/office/drawing/2014/main" id="{01DCEFE4-24F1-474F-A4D4-C2E130C901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392" y="159600"/>
            <a:ext cx="851709" cy="521159"/>
          </a:xfrm>
          <a:prstGeom prst="rect">
            <a:avLst/>
          </a:prstGeom>
        </p:spPr>
      </p:pic>
      <p:sp>
        <p:nvSpPr>
          <p:cNvPr id="11" name="ZoneTexte 10"/>
          <p:cNvSpPr txBox="1"/>
          <p:nvPr/>
        </p:nvSpPr>
        <p:spPr>
          <a:xfrm>
            <a:off x="865866" y="1232246"/>
            <a:ext cx="10657184" cy="2123658"/>
          </a:xfrm>
          <a:prstGeom prst="rect">
            <a:avLst/>
          </a:prstGeom>
          <a:noFill/>
        </p:spPr>
        <p:txBody>
          <a:bodyPr wrap="square" rtlCol="0">
            <a:spAutoFit/>
          </a:bodyPr>
          <a:lstStyle/>
          <a:p>
            <a:pPr lvl="1">
              <a:buClr>
                <a:srgbClr val="C00000"/>
              </a:buClr>
            </a:pPr>
            <a:endParaRPr lang="fr-FR" sz="2000" b="1" dirty="0">
              <a:solidFill>
                <a:srgbClr val="0070C0"/>
              </a:solidFill>
              <a:latin typeface="Calibri" panose="020F0502020204030204" pitchFamily="34" charset="0"/>
            </a:endParaRPr>
          </a:p>
          <a:p>
            <a:pPr marL="742950" lvl="1" indent="-285750">
              <a:buClr>
                <a:srgbClr val="C00000"/>
              </a:buClr>
              <a:buFont typeface="Wingdings 3" panose="05040102010807070707" pitchFamily="18" charset="2"/>
              <a:buChar char="u"/>
            </a:pPr>
            <a:endParaRPr lang="fr-FR" sz="2000" b="1" dirty="0">
              <a:solidFill>
                <a:srgbClr val="0070C0"/>
              </a:solidFill>
              <a:latin typeface="Calibri" panose="020F0502020204030204" pitchFamily="34" charset="0"/>
            </a:endParaRPr>
          </a:p>
          <a:p>
            <a:pPr marL="742950" lvl="1" indent="-285750">
              <a:buClr>
                <a:srgbClr val="C00000"/>
              </a:buClr>
              <a:buFont typeface="Wingdings 3" panose="05040102010807070707" pitchFamily="18" charset="2"/>
              <a:buChar char="u"/>
            </a:pPr>
            <a:endParaRPr lang="fr-FR" sz="2000" b="1" dirty="0">
              <a:solidFill>
                <a:srgbClr val="0070C0"/>
              </a:solidFill>
              <a:latin typeface="Calibri" panose="020F0502020204030204" pitchFamily="34" charset="0"/>
            </a:endParaRPr>
          </a:p>
          <a:p>
            <a:pPr marL="285750" indent="-285750">
              <a:buClr>
                <a:srgbClr val="C00000"/>
              </a:buClr>
              <a:buFont typeface="Wingdings 3" panose="05040102010807070707" pitchFamily="18" charset="2"/>
              <a:buChar char="u"/>
            </a:pPr>
            <a:endParaRPr lang="fr-FR" sz="2000" b="1" dirty="0">
              <a:solidFill>
                <a:srgbClr val="0070C0"/>
              </a:solidFill>
              <a:latin typeface="Calibri" panose="020F0502020204030204" pitchFamily="34" charset="0"/>
            </a:endParaRPr>
          </a:p>
          <a:p>
            <a:pPr marL="285750" indent="-285750">
              <a:buClr>
                <a:srgbClr val="C00000"/>
              </a:buClr>
              <a:buFont typeface="Wingdings 3" panose="05040102010807070707" pitchFamily="18" charset="2"/>
              <a:buChar char="u"/>
            </a:pPr>
            <a:endParaRPr lang="fr-FR" sz="2000" b="1" dirty="0">
              <a:solidFill>
                <a:srgbClr val="0070C0"/>
              </a:solidFill>
              <a:latin typeface="Calibri" panose="020F0502020204030204" pitchFamily="34" charset="0"/>
            </a:endParaRPr>
          </a:p>
          <a:p>
            <a:pPr marL="742950" lvl="1" indent="-285750">
              <a:buClr>
                <a:srgbClr val="C00000"/>
              </a:buClr>
              <a:buFont typeface="Courier New" panose="02070309020205020404" pitchFamily="49" charset="0"/>
              <a:buChar char="o"/>
            </a:pPr>
            <a:endParaRPr lang="fr-FR" sz="1600" dirty="0">
              <a:latin typeface="Calibri" panose="020F0502020204030204" pitchFamily="34" charset="0"/>
            </a:endParaRPr>
          </a:p>
          <a:p>
            <a:pPr marL="742950" lvl="1" indent="-285750">
              <a:buClr>
                <a:srgbClr val="C00000"/>
              </a:buClr>
              <a:buFont typeface="Courier New" panose="02070309020205020404" pitchFamily="49" charset="0"/>
              <a:buChar char="o"/>
            </a:pPr>
            <a:endParaRPr lang="fr-FR" sz="1600" dirty="0">
              <a:solidFill>
                <a:prstClr val="black"/>
              </a:solidFill>
              <a:latin typeface="Calibri" panose="020F0502020204030204" pitchFamily="34" charset="0"/>
            </a:endParaRPr>
          </a:p>
        </p:txBody>
      </p:sp>
      <p:sp>
        <p:nvSpPr>
          <p:cNvPr id="10" name="ZoneTexte 9"/>
          <p:cNvSpPr txBox="1"/>
          <p:nvPr/>
        </p:nvSpPr>
        <p:spPr>
          <a:xfrm>
            <a:off x="764596" y="1502080"/>
            <a:ext cx="10488488" cy="4339650"/>
          </a:xfrm>
          <a:prstGeom prst="rect">
            <a:avLst/>
          </a:prstGeom>
          <a:noFill/>
        </p:spPr>
        <p:txBody>
          <a:bodyPr wrap="square" rtlCol="0">
            <a:spAutoFit/>
          </a:bodyPr>
          <a:lstStyle/>
          <a:p>
            <a:pPr lvl="1">
              <a:buClr>
                <a:srgbClr val="C00000"/>
              </a:buClr>
            </a:pPr>
            <a:r>
              <a:rPr lang="fr-FR" sz="2800" b="1" u="sng" dirty="0">
                <a:solidFill>
                  <a:srgbClr val="9CB95D"/>
                </a:solidFill>
                <a:latin typeface="Calibri" panose="020F0502020204030204" pitchFamily="34" charset="0"/>
              </a:rPr>
              <a:t>3 niveaux de couverture</a:t>
            </a:r>
            <a:r>
              <a:rPr lang="fr-FR" sz="2800" b="1" dirty="0">
                <a:solidFill>
                  <a:srgbClr val="9CB95D"/>
                </a:solidFill>
                <a:latin typeface="Calibri" panose="020F0502020204030204" pitchFamily="34" charset="0"/>
              </a:rPr>
              <a:t> :</a:t>
            </a:r>
          </a:p>
          <a:p>
            <a:pPr lvl="1">
              <a:buClr>
                <a:srgbClr val="C00000"/>
              </a:buClr>
            </a:pPr>
            <a:endParaRPr lang="fr-FR" sz="2000" b="1" dirty="0">
              <a:solidFill>
                <a:srgbClr val="0070C0"/>
              </a:solidFill>
              <a:latin typeface="Calibri" panose="020F0502020204030204" pitchFamily="34" charset="0"/>
            </a:endParaRPr>
          </a:p>
          <a:p>
            <a:pPr marL="1200150" lvl="2" indent="-285750" algn="just">
              <a:buClr>
                <a:srgbClr val="9CB95D"/>
              </a:buClr>
              <a:buFont typeface="Arial" panose="020B0604020202020204" pitchFamily="34" charset="0"/>
              <a:buChar char="•"/>
            </a:pPr>
            <a:r>
              <a:rPr lang="fr-FR" sz="2000" dirty="0">
                <a:solidFill>
                  <a:srgbClr val="5D5D5D"/>
                </a:solidFill>
                <a:latin typeface="Calibri" panose="020F0502020204030204" pitchFamily="34" charset="0"/>
              </a:rPr>
              <a:t>Une couverture dite </a:t>
            </a:r>
            <a:r>
              <a:rPr lang="fr-FR" sz="2000" b="1" dirty="0">
                <a:solidFill>
                  <a:srgbClr val="5D5D5D"/>
                </a:solidFill>
                <a:latin typeface="Calibri" panose="020F0502020204030204" pitchFamily="34" charset="0"/>
              </a:rPr>
              <a:t>«</a:t>
            </a:r>
            <a:r>
              <a:rPr lang="fr-FR" sz="2000" b="1" dirty="0">
                <a:solidFill>
                  <a:schemeClr val="tx2"/>
                </a:solidFill>
                <a:latin typeface="Calibri" panose="020F0502020204030204" pitchFamily="34" charset="0"/>
              </a:rPr>
              <a:t> </a:t>
            </a:r>
            <a:r>
              <a:rPr lang="fr-FR" sz="2000" b="1" dirty="0">
                <a:solidFill>
                  <a:srgbClr val="9CB95D"/>
                </a:solidFill>
                <a:latin typeface="Calibri" panose="020F0502020204030204" pitchFamily="34" charset="0"/>
              </a:rPr>
              <a:t>Sécurité</a:t>
            </a:r>
            <a:r>
              <a:rPr lang="fr-FR" sz="2000" b="1" dirty="0">
                <a:solidFill>
                  <a:schemeClr val="tx2"/>
                </a:solidFill>
                <a:latin typeface="Calibri" panose="020F0502020204030204" pitchFamily="34" charset="0"/>
              </a:rPr>
              <a:t> </a:t>
            </a:r>
            <a:r>
              <a:rPr lang="fr-FR" sz="2000" b="1" dirty="0">
                <a:solidFill>
                  <a:srgbClr val="5D5D5D"/>
                </a:solidFill>
                <a:latin typeface="Calibri" panose="020F0502020204030204" pitchFamily="34" charset="0"/>
              </a:rPr>
              <a:t>» </a:t>
            </a:r>
            <a:r>
              <a:rPr lang="fr-FR" sz="2000" dirty="0">
                <a:solidFill>
                  <a:srgbClr val="5D5D5D"/>
                </a:solidFill>
                <a:latin typeface="Calibri" panose="020F0502020204030204" pitchFamily="34" charset="0"/>
              </a:rPr>
              <a:t>pour les agents ayant un budget très contraint, afin de leur permettre d’accéder à une complémentaire pour les « coups durs ».</a:t>
            </a:r>
          </a:p>
          <a:p>
            <a:pPr lvl="2" algn="just">
              <a:buClr>
                <a:srgbClr val="9CB95D"/>
              </a:buClr>
            </a:pPr>
            <a:r>
              <a:rPr lang="fr-FR" sz="2000" dirty="0">
                <a:solidFill>
                  <a:schemeClr val="tx2"/>
                </a:solidFill>
                <a:latin typeface="Calibri" panose="020F0502020204030204" pitchFamily="34" charset="0"/>
              </a:rPr>
              <a:t>	</a:t>
            </a:r>
          </a:p>
          <a:p>
            <a:pPr marL="1200150" lvl="2" indent="-285750" algn="just">
              <a:buClr>
                <a:srgbClr val="9CB95D"/>
              </a:buClr>
              <a:buFont typeface="Arial" panose="020B0604020202020204" pitchFamily="34" charset="0"/>
              <a:buChar char="•"/>
            </a:pPr>
            <a:r>
              <a:rPr lang="fr-FR" sz="2000" dirty="0">
                <a:solidFill>
                  <a:srgbClr val="5D5D5D"/>
                </a:solidFill>
                <a:latin typeface="Calibri" panose="020F0502020204030204" pitchFamily="34" charset="0"/>
              </a:rPr>
              <a:t>Une couverture dite </a:t>
            </a:r>
            <a:r>
              <a:rPr lang="fr-FR" sz="2000" b="1" dirty="0">
                <a:solidFill>
                  <a:srgbClr val="5D5D5D"/>
                </a:solidFill>
                <a:latin typeface="Calibri" panose="020F0502020204030204" pitchFamily="34" charset="0"/>
              </a:rPr>
              <a:t>«</a:t>
            </a:r>
            <a:r>
              <a:rPr lang="fr-FR" sz="2000" b="1" dirty="0">
                <a:solidFill>
                  <a:schemeClr val="tx2"/>
                </a:solidFill>
                <a:latin typeface="Calibri" panose="020F0502020204030204" pitchFamily="34" charset="0"/>
              </a:rPr>
              <a:t> </a:t>
            </a:r>
            <a:r>
              <a:rPr lang="fr-FR" sz="2000" b="1" dirty="0">
                <a:solidFill>
                  <a:srgbClr val="9CB95D"/>
                </a:solidFill>
                <a:latin typeface="Calibri" panose="020F0502020204030204" pitchFamily="34" charset="0"/>
              </a:rPr>
              <a:t>Essentielle</a:t>
            </a:r>
            <a:r>
              <a:rPr lang="fr-FR" sz="2000" b="1" dirty="0">
                <a:solidFill>
                  <a:srgbClr val="5D5D5D"/>
                </a:solidFill>
                <a:latin typeface="Calibri" panose="020F0502020204030204" pitchFamily="34" charset="0"/>
              </a:rPr>
              <a:t> » </a:t>
            </a:r>
            <a:r>
              <a:rPr lang="fr-FR" sz="2000" dirty="0">
                <a:solidFill>
                  <a:srgbClr val="5D5D5D"/>
                </a:solidFill>
                <a:latin typeface="Calibri" panose="020F0502020204030204" pitchFamily="34" charset="0"/>
              </a:rPr>
              <a:t>permettant aux agents d’être bien couverts pour un tarif compétitif.</a:t>
            </a:r>
          </a:p>
          <a:p>
            <a:pPr lvl="2" algn="just">
              <a:buClr>
                <a:srgbClr val="9CB95D"/>
              </a:buClr>
            </a:pPr>
            <a:endParaRPr lang="fr-FR" sz="2000" dirty="0">
              <a:solidFill>
                <a:srgbClr val="5D5D5D"/>
              </a:solidFill>
              <a:latin typeface="Calibri" panose="020F0502020204030204" pitchFamily="34" charset="0"/>
            </a:endParaRPr>
          </a:p>
          <a:p>
            <a:pPr marL="1200150" lvl="2" indent="-285750" algn="just">
              <a:buClr>
                <a:srgbClr val="9CB95D"/>
              </a:buClr>
              <a:buFont typeface="Arial" panose="020B0604020202020204" pitchFamily="34" charset="0"/>
              <a:buChar char="•"/>
            </a:pPr>
            <a:r>
              <a:rPr lang="fr-FR" sz="2000" dirty="0">
                <a:solidFill>
                  <a:srgbClr val="5D5D5D"/>
                </a:solidFill>
                <a:latin typeface="Calibri" panose="020F0502020204030204" pitchFamily="34" charset="0"/>
              </a:rPr>
              <a:t>Une couverture dite </a:t>
            </a:r>
            <a:r>
              <a:rPr lang="fr-FR" sz="2000" b="1" dirty="0">
                <a:solidFill>
                  <a:srgbClr val="5D5D5D"/>
                </a:solidFill>
                <a:latin typeface="Calibri" panose="020F0502020204030204" pitchFamily="34" charset="0"/>
              </a:rPr>
              <a:t>«</a:t>
            </a:r>
            <a:r>
              <a:rPr lang="fr-FR" sz="2000" b="1" dirty="0">
                <a:solidFill>
                  <a:schemeClr val="tx2"/>
                </a:solidFill>
                <a:latin typeface="Calibri" panose="020F0502020204030204" pitchFamily="34" charset="0"/>
              </a:rPr>
              <a:t> </a:t>
            </a:r>
            <a:r>
              <a:rPr lang="fr-FR" sz="2000" b="1" dirty="0">
                <a:solidFill>
                  <a:srgbClr val="9CB95D"/>
                </a:solidFill>
                <a:latin typeface="Calibri" panose="020F0502020204030204" pitchFamily="34" charset="0"/>
              </a:rPr>
              <a:t>Renforcée</a:t>
            </a:r>
            <a:r>
              <a:rPr lang="fr-FR" sz="2000" b="1" dirty="0">
                <a:solidFill>
                  <a:schemeClr val="tx2"/>
                </a:solidFill>
                <a:latin typeface="Calibri" panose="020F0502020204030204" pitchFamily="34" charset="0"/>
              </a:rPr>
              <a:t> » </a:t>
            </a:r>
            <a:r>
              <a:rPr lang="fr-FR" sz="2000" dirty="0">
                <a:solidFill>
                  <a:srgbClr val="5D5D5D"/>
                </a:solidFill>
                <a:latin typeface="Calibri" panose="020F0502020204030204" pitchFamily="34" charset="0"/>
              </a:rPr>
              <a:t>dont les garanties sont supérieures à la formule précédente (et au moins égales à celles définies dans l’accord interministériel pour les agents de la FPE)</a:t>
            </a:r>
          </a:p>
          <a:p>
            <a:pPr marL="285750" indent="-285750">
              <a:buClr>
                <a:srgbClr val="C00000"/>
              </a:buClr>
              <a:buFont typeface="Symbol" panose="05050102010706020507" pitchFamily="18" charset="2"/>
              <a:buChar char="Þ"/>
            </a:pPr>
            <a:endParaRPr lang="fr-FR" sz="1600" dirty="0">
              <a:solidFill>
                <a:prstClr val="black"/>
              </a:solidFill>
              <a:latin typeface="Calibri" panose="020F0502020204030204" pitchFamily="34" charset="0"/>
            </a:endParaRPr>
          </a:p>
          <a:p>
            <a:pPr marL="742950" lvl="1" indent="-285750">
              <a:buClr>
                <a:srgbClr val="C00000"/>
              </a:buClr>
              <a:buFont typeface="Courier New" panose="02070309020205020404" pitchFamily="49" charset="0"/>
              <a:buChar char="o"/>
            </a:pPr>
            <a:endParaRPr lang="fr-FR" sz="1600" dirty="0">
              <a:solidFill>
                <a:prstClr val="black"/>
              </a:solidFill>
              <a:latin typeface="Calibri" panose="020F0502020204030204" pitchFamily="34" charset="0"/>
            </a:endParaRPr>
          </a:p>
          <a:p>
            <a:pPr marL="285750" indent="-285750">
              <a:buFont typeface="Courier New" panose="02070309020205020404" pitchFamily="49" charset="0"/>
              <a:buChar char="o"/>
            </a:pPr>
            <a:endParaRPr lang="fr-FR" sz="1600" dirty="0">
              <a:solidFill>
                <a:prstClr val="black"/>
              </a:solidFill>
            </a:endParaRPr>
          </a:p>
        </p:txBody>
      </p:sp>
    </p:spTree>
    <p:extLst>
      <p:ext uri="{BB962C8B-B14F-4D97-AF65-F5344CB8AC3E}">
        <p14:creationId xmlns:p14="http://schemas.microsoft.com/office/powerpoint/2010/main" val="172420684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TotalTime>
  <Words>1582</Words>
  <Application>Microsoft Office PowerPoint</Application>
  <PresentationFormat>Grand écran</PresentationFormat>
  <Paragraphs>306</Paragraphs>
  <Slides>20</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20</vt:i4>
      </vt:variant>
    </vt:vector>
  </HeadingPairs>
  <TitlesOfParts>
    <vt:vector size="29" baseType="lpstr">
      <vt:lpstr>Arial</vt:lpstr>
      <vt:lpstr>Calibri</vt:lpstr>
      <vt:lpstr>Calibri Light</vt:lpstr>
      <vt:lpstr>Courier New</vt:lpstr>
      <vt:lpstr>Symbol</vt:lpstr>
      <vt:lpstr>Trebuchet MS</vt:lpstr>
      <vt:lpstr>Wingdings</vt:lpstr>
      <vt:lpstr>Wingdings 3</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Eva Salgado</dc:creator>
  <cp:lastModifiedBy>Virginie Robert</cp:lastModifiedBy>
  <cp:revision>148</cp:revision>
  <cp:lastPrinted>2021-07-30T06:51:54Z</cp:lastPrinted>
  <dcterms:created xsi:type="dcterms:W3CDTF">2021-07-27T13:35:59Z</dcterms:created>
  <dcterms:modified xsi:type="dcterms:W3CDTF">2023-06-23T06:45:35Z</dcterms:modified>
</cp:coreProperties>
</file>