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5837"/>
    <a:srgbClr val="27A9B8"/>
    <a:srgbClr val="9CB95D"/>
    <a:srgbClr val="4D57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2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18A45-C7D2-4D75-86B3-58E6B8583776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F39A-BC31-468F-B268-EBE2B892C5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3932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18A45-C7D2-4D75-86B3-58E6B8583776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F39A-BC31-468F-B268-EBE2B892C5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155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18A45-C7D2-4D75-86B3-58E6B8583776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F39A-BC31-468F-B268-EBE2B892C5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941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18A45-C7D2-4D75-86B3-58E6B8583776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F39A-BC31-468F-B268-EBE2B892C5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4382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18A45-C7D2-4D75-86B3-58E6B8583776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F39A-BC31-468F-B268-EBE2B892C5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9008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18A45-C7D2-4D75-86B3-58E6B8583776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F39A-BC31-468F-B268-EBE2B892C5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3804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18A45-C7D2-4D75-86B3-58E6B8583776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F39A-BC31-468F-B268-EBE2B892C5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7082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18A45-C7D2-4D75-86B3-58E6B8583776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F39A-BC31-468F-B268-EBE2B892C5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2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18A45-C7D2-4D75-86B3-58E6B8583776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F39A-BC31-468F-B268-EBE2B892C5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6810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18A45-C7D2-4D75-86B3-58E6B8583776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F39A-BC31-468F-B268-EBE2B892C5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9825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18A45-C7D2-4D75-86B3-58E6B8583776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F39A-BC31-468F-B268-EBE2B892C5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7440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18A45-C7D2-4D75-86B3-58E6B8583776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3F39A-BC31-468F-B268-EBE2B892C5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528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gtservicespublics.fr/" TargetMode="External"/><Relationship Id="rId3" Type="http://schemas.openxmlformats.org/officeDocument/2006/relationships/hyperlink" Target="http://www.cfdtinterco41.fr/" TargetMode="External"/><Relationship Id="rId7" Type="http://schemas.openxmlformats.org/officeDocument/2006/relationships/hyperlink" Target="mailto:cgt.CSD41@gmail.com" TargetMode="External"/><Relationship Id="rId12" Type="http://schemas.openxmlformats.org/officeDocument/2006/relationships/image" Target="../media/image3.png"/><Relationship Id="rId2" Type="http://schemas.openxmlformats.org/officeDocument/2006/relationships/hyperlink" Target="mailto:a.nevejans@interco.cfdt.fr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https://www.sndgct.fr/" TargetMode="External"/><Relationship Id="rId11" Type="http://schemas.openxmlformats.org/officeDocument/2006/relationships/image" Target="../media/image2.png"/><Relationship Id="rId5" Type="http://schemas.openxmlformats.org/officeDocument/2006/relationships/hyperlink" Target="mailto:sndgct41@gmail.com" TargetMode="External"/><Relationship Id="rId10" Type="http://schemas.openxmlformats.org/officeDocument/2006/relationships/image" Target="../media/image1.png"/><Relationship Id="rId4" Type="http://schemas.openxmlformats.org/officeDocument/2006/relationships/hyperlink" Target="mailto:cfdtinterco.vendome@hotmail.com" TargetMode="External"/><Relationship Id="rId9" Type="http://schemas.openxmlformats.org/officeDocument/2006/relationships/hyperlink" Target="mailto:cgt.csd41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rganigramme : Entrée manuelle 5"/>
          <p:cNvSpPr/>
          <p:nvPr/>
        </p:nvSpPr>
        <p:spPr>
          <a:xfrm rot="10800000">
            <a:off x="-9145" y="-5592"/>
            <a:ext cx="12192000" cy="1929469"/>
          </a:xfrm>
          <a:prstGeom prst="flowChartManualInput">
            <a:avLst/>
          </a:prstGeom>
          <a:solidFill>
            <a:srgbClr val="27A9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38" name="Groupe 37"/>
          <p:cNvGrpSpPr/>
          <p:nvPr/>
        </p:nvGrpSpPr>
        <p:grpSpPr>
          <a:xfrm>
            <a:off x="9043762" y="2488158"/>
            <a:ext cx="2423309" cy="4369842"/>
            <a:chOff x="1355724" y="1354349"/>
            <a:chExt cx="3446039" cy="1693518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39" name="Rectangle 38"/>
            <p:cNvSpPr/>
            <p:nvPr/>
          </p:nvSpPr>
          <p:spPr>
            <a:xfrm>
              <a:off x="1355724" y="1354349"/>
              <a:ext cx="3446039" cy="1693518"/>
            </a:xfrm>
            <a:prstGeom prst="rect">
              <a:avLst/>
            </a:prstGeom>
            <a:solidFill>
              <a:schemeClr val="bg1">
                <a:lumMod val="85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761966" y="1354349"/>
              <a:ext cx="2132766" cy="16935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355600" rIns="355600" bIns="355600" numCol="1" spcCol="1270" anchor="ctr" anchorCtr="0">
              <a:noAutofit/>
            </a:bodyPr>
            <a:lstStyle/>
            <a:p>
              <a:pPr lvl="0" algn="l" defTabSz="2222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5000" kern="1200"/>
            </a:p>
          </p:txBody>
        </p:sp>
      </p:grpSp>
      <p:grpSp>
        <p:nvGrpSpPr>
          <p:cNvPr id="33" name="Groupe 32"/>
          <p:cNvGrpSpPr/>
          <p:nvPr/>
        </p:nvGrpSpPr>
        <p:grpSpPr>
          <a:xfrm>
            <a:off x="5117272" y="2533128"/>
            <a:ext cx="2535101" cy="4324872"/>
            <a:chOff x="1550654" y="1354349"/>
            <a:chExt cx="3446039" cy="1693518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550654" y="1354349"/>
              <a:ext cx="3446039" cy="1693518"/>
            </a:xfrm>
            <a:prstGeom prst="rect">
              <a:avLst/>
            </a:prstGeom>
            <a:solidFill>
              <a:schemeClr val="bg1">
                <a:lumMod val="85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1761966" y="1354349"/>
              <a:ext cx="2132766" cy="16935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355600" rIns="355600" bIns="355600" numCol="1" spcCol="1270" anchor="ctr" anchorCtr="0">
              <a:noAutofit/>
            </a:bodyPr>
            <a:lstStyle/>
            <a:p>
              <a:pPr lvl="0" algn="l" defTabSz="2222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5000" kern="1200"/>
            </a:p>
          </p:txBody>
        </p:sp>
      </p:grpSp>
      <p:grpSp>
        <p:nvGrpSpPr>
          <p:cNvPr id="26" name="Groupe 25"/>
          <p:cNvGrpSpPr/>
          <p:nvPr/>
        </p:nvGrpSpPr>
        <p:grpSpPr>
          <a:xfrm>
            <a:off x="1421936" y="2533127"/>
            <a:ext cx="2394337" cy="4324873"/>
            <a:chOff x="1355724" y="1354349"/>
            <a:chExt cx="3446039" cy="1693518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27" name="Rectangle 26"/>
            <p:cNvSpPr/>
            <p:nvPr/>
          </p:nvSpPr>
          <p:spPr>
            <a:xfrm>
              <a:off x="1355724" y="1354349"/>
              <a:ext cx="3446039" cy="1693518"/>
            </a:xfrm>
            <a:prstGeom prst="rect">
              <a:avLst/>
            </a:prstGeom>
            <a:solidFill>
              <a:schemeClr val="bg1">
                <a:lumMod val="85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761966" y="1354349"/>
              <a:ext cx="2132766" cy="16935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355600" rIns="355600" bIns="355600" numCol="1" spcCol="1270" anchor="ctr" anchorCtr="0">
              <a:noAutofit/>
            </a:bodyPr>
            <a:lstStyle/>
            <a:p>
              <a:pPr lvl="0" algn="l" defTabSz="2222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5000" kern="1200"/>
            </a:p>
          </p:txBody>
        </p:sp>
      </p:grpSp>
      <p:sp>
        <p:nvSpPr>
          <p:cNvPr id="9" name="Rectangle 8"/>
          <p:cNvSpPr/>
          <p:nvPr/>
        </p:nvSpPr>
        <p:spPr>
          <a:xfrm>
            <a:off x="2597825" y="459179"/>
            <a:ext cx="7573996" cy="584775"/>
          </a:xfrm>
          <a:prstGeom prst="rect">
            <a:avLst/>
          </a:prstGeom>
          <a:noFill/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i="1" dirty="0">
                <a:solidFill>
                  <a:srgbClr val="4D5767"/>
                </a:solidFill>
              </a:rPr>
              <a:t>Contacter mes représentants du personnel :</a:t>
            </a:r>
            <a:endParaRPr lang="fr-FR" sz="3200" b="0" cap="none" spc="0" dirty="0">
              <a:ln w="0"/>
              <a:solidFill>
                <a:srgbClr val="4D5767"/>
              </a:solidFill>
            </a:endParaRPr>
          </a:p>
        </p:txBody>
      </p:sp>
      <p:sp>
        <p:nvSpPr>
          <p:cNvPr id="12" name="Triangle isocèle 11"/>
          <p:cNvSpPr/>
          <p:nvPr/>
        </p:nvSpPr>
        <p:spPr>
          <a:xfrm rot="5400000">
            <a:off x="2046591" y="443423"/>
            <a:ext cx="581927" cy="549836"/>
          </a:xfrm>
          <a:prstGeom prst="triangle">
            <a:avLst/>
          </a:prstGeom>
          <a:solidFill>
            <a:srgbClr val="EA58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à coins arrondis 21"/>
          <p:cNvSpPr/>
          <p:nvPr/>
        </p:nvSpPr>
        <p:spPr>
          <a:xfrm>
            <a:off x="90769" y="2421295"/>
            <a:ext cx="1707502" cy="2603240"/>
          </a:xfrm>
          <a:prstGeom prst="roundRect">
            <a:avLst/>
          </a:prstGeom>
          <a:solidFill>
            <a:schemeClr val="bg1"/>
          </a:solidFill>
          <a:ln>
            <a:solidFill>
              <a:srgbClr val="4D5767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ZoneTexte 28"/>
          <p:cNvSpPr txBox="1"/>
          <p:nvPr/>
        </p:nvSpPr>
        <p:spPr>
          <a:xfrm>
            <a:off x="1850701" y="3429000"/>
            <a:ext cx="2675068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>
                <a:solidFill>
                  <a:srgbClr val="EA5837"/>
                </a:solidFill>
              </a:rPr>
              <a:t>Alexandre NEVEJANS</a:t>
            </a:r>
          </a:p>
          <a:p>
            <a:r>
              <a:rPr lang="fr-FR" sz="900" b="1" dirty="0"/>
              <a:t>Conseiller des agents territoriaux</a:t>
            </a:r>
          </a:p>
          <a:p>
            <a:r>
              <a:rPr lang="fr-FR" sz="900" b="1" dirty="0"/>
              <a:t>Secteur Sud-Ouest</a:t>
            </a:r>
          </a:p>
          <a:p>
            <a:r>
              <a:rPr lang="fr-FR" sz="900" b="1" dirty="0"/>
              <a:t>Référent Syndicalisation et ARC</a:t>
            </a:r>
          </a:p>
          <a:p>
            <a:endParaRPr lang="fr-FR" sz="900" dirty="0">
              <a:solidFill>
                <a:srgbClr val="EA5837"/>
              </a:solidFill>
            </a:endParaRPr>
          </a:p>
          <a:p>
            <a:r>
              <a:rPr lang="fr-FR" sz="900" dirty="0"/>
              <a:t>Hôtel de Ville</a:t>
            </a:r>
          </a:p>
          <a:p>
            <a:r>
              <a:rPr lang="fr-FR" sz="900" dirty="0"/>
              <a:t>Place Charles-de-Gaulle</a:t>
            </a:r>
          </a:p>
          <a:p>
            <a:r>
              <a:rPr lang="fr-FR" sz="900" dirty="0"/>
              <a:t>BP 2</a:t>
            </a:r>
          </a:p>
          <a:p>
            <a:r>
              <a:rPr lang="fr-FR" sz="900" dirty="0"/>
              <a:t>41130 SELLES-SUR-CHER</a:t>
            </a:r>
          </a:p>
          <a:p>
            <a:r>
              <a:rPr lang="fr-FR" sz="900" dirty="0"/>
              <a:t>Tél : 02 54 95 25 39</a:t>
            </a:r>
          </a:p>
          <a:p>
            <a:r>
              <a:rPr lang="fr-FR" sz="900" dirty="0"/>
              <a:t>Portable : 06 02 41 76 17</a:t>
            </a:r>
          </a:p>
          <a:p>
            <a:r>
              <a:rPr lang="fr-FR" sz="900" dirty="0">
                <a:solidFill>
                  <a:srgbClr val="EA5837"/>
                </a:solidFill>
                <a:hlinkClick r:id="rId2"/>
              </a:rPr>
              <a:t>a.nevejans@interco.cfdt.fr</a:t>
            </a:r>
            <a:endParaRPr lang="fr-FR" sz="900" dirty="0">
              <a:solidFill>
                <a:srgbClr val="EA5837"/>
              </a:solidFill>
            </a:endParaRPr>
          </a:p>
          <a:p>
            <a:r>
              <a:rPr lang="fr-FR" sz="900" dirty="0"/>
              <a:t>Site : </a:t>
            </a:r>
            <a:r>
              <a:rPr lang="fr-FR" sz="900" dirty="0">
                <a:solidFill>
                  <a:srgbClr val="EA5837"/>
                </a:solidFill>
                <a:hlinkClick r:id="rId3"/>
              </a:rPr>
              <a:t>www.cfdtinterco41.fr</a:t>
            </a:r>
            <a:endParaRPr lang="fr-FR" sz="900" dirty="0">
              <a:solidFill>
                <a:srgbClr val="EA5837"/>
              </a:solidFill>
            </a:endParaRPr>
          </a:p>
          <a:p>
            <a:endParaRPr lang="fr-FR" sz="900" b="1" dirty="0">
              <a:solidFill>
                <a:srgbClr val="EA5837"/>
              </a:solidFill>
            </a:endParaRPr>
          </a:p>
          <a:p>
            <a:r>
              <a:rPr lang="fr-FR" sz="900" b="1" dirty="0">
                <a:solidFill>
                  <a:srgbClr val="EA5837"/>
                </a:solidFill>
              </a:rPr>
              <a:t>Sébastien PETOT</a:t>
            </a:r>
          </a:p>
          <a:p>
            <a:r>
              <a:rPr lang="fr-FR" sz="900" b="1" dirty="0"/>
              <a:t>Secteur Nord</a:t>
            </a:r>
          </a:p>
          <a:p>
            <a:r>
              <a:rPr lang="fr-FR" sz="900" dirty="0"/>
              <a:t>02 54 67 18 59 </a:t>
            </a:r>
          </a:p>
          <a:p>
            <a:r>
              <a:rPr lang="fr-FR" sz="900" dirty="0"/>
              <a:t>06 89 36 04 07</a:t>
            </a:r>
          </a:p>
          <a:p>
            <a:r>
              <a:rPr lang="fr-FR" sz="900" dirty="0">
                <a:hlinkClick r:id="rId4"/>
              </a:rPr>
              <a:t>cfdtinterco.vendome@hotmail.com</a:t>
            </a:r>
            <a:endParaRPr lang="fr-FR" sz="900" dirty="0"/>
          </a:p>
          <a:p>
            <a:endParaRPr lang="fr-FR" sz="1200" dirty="0">
              <a:solidFill>
                <a:srgbClr val="27A9B8"/>
              </a:solidFill>
            </a:endParaRPr>
          </a:p>
          <a:p>
            <a:endParaRPr lang="fr-FR" sz="1200" dirty="0">
              <a:solidFill>
                <a:srgbClr val="27A9B8"/>
              </a:solidFill>
            </a:endParaRPr>
          </a:p>
          <a:p>
            <a:endParaRPr lang="fr-FR" sz="1200" dirty="0">
              <a:solidFill>
                <a:srgbClr val="27A9B8"/>
              </a:solidFill>
            </a:endParaRPr>
          </a:p>
          <a:p>
            <a:endParaRPr lang="fr-FR" sz="1200" dirty="0">
              <a:solidFill>
                <a:srgbClr val="27A9B8"/>
              </a:solidFill>
            </a:endParaRPr>
          </a:p>
          <a:p>
            <a:endParaRPr lang="fr-FR" sz="1200" dirty="0">
              <a:solidFill>
                <a:srgbClr val="27A9B8"/>
              </a:solidFill>
            </a:endParaRPr>
          </a:p>
          <a:p>
            <a:endParaRPr lang="fr-FR" sz="1200" dirty="0">
              <a:solidFill>
                <a:srgbClr val="27A9B8"/>
              </a:solidFill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4027997" y="2520252"/>
            <a:ext cx="1650479" cy="2603240"/>
          </a:xfrm>
          <a:prstGeom prst="roundRect">
            <a:avLst/>
          </a:prstGeom>
          <a:solidFill>
            <a:schemeClr val="bg1"/>
          </a:solidFill>
          <a:ln>
            <a:solidFill>
              <a:srgbClr val="4D5767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ZoneTexte 35"/>
          <p:cNvSpPr txBox="1"/>
          <p:nvPr/>
        </p:nvSpPr>
        <p:spPr>
          <a:xfrm>
            <a:off x="9590905" y="3429000"/>
            <a:ext cx="1896742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>
                <a:solidFill>
                  <a:srgbClr val="EA5837"/>
                </a:solidFill>
              </a:rPr>
              <a:t>Philippe HARDY</a:t>
            </a:r>
          </a:p>
          <a:p>
            <a:r>
              <a:rPr lang="fr-FR" sz="900" b="1" dirty="0"/>
              <a:t>Président de la section </a:t>
            </a:r>
          </a:p>
          <a:p>
            <a:r>
              <a:rPr lang="fr-FR" sz="900" b="1" dirty="0"/>
              <a:t>Départementale du Loir et Cher</a:t>
            </a:r>
          </a:p>
          <a:p>
            <a:endParaRPr lang="fr-FR" sz="900" dirty="0"/>
          </a:p>
          <a:p>
            <a:r>
              <a:rPr lang="fr-FR" sz="900" dirty="0"/>
              <a:t>06 37 94 58 75</a:t>
            </a:r>
          </a:p>
          <a:p>
            <a:r>
              <a:rPr lang="fr-FR" sz="900" dirty="0">
                <a:solidFill>
                  <a:srgbClr val="27A9B8"/>
                </a:solidFill>
                <a:hlinkClick r:id="rId5"/>
              </a:rPr>
              <a:t>sndgct41@gmail.com</a:t>
            </a:r>
            <a:endParaRPr lang="fr-FR" sz="900" dirty="0">
              <a:solidFill>
                <a:srgbClr val="27A9B8"/>
              </a:solidFill>
            </a:endParaRPr>
          </a:p>
          <a:p>
            <a:endParaRPr lang="fr-FR" sz="900" dirty="0">
              <a:solidFill>
                <a:srgbClr val="27A9B8"/>
              </a:solidFill>
            </a:endParaRPr>
          </a:p>
          <a:p>
            <a:r>
              <a:rPr lang="fr-FR" sz="900" b="1" dirty="0"/>
              <a:t>Site national :</a:t>
            </a:r>
          </a:p>
          <a:p>
            <a:r>
              <a:rPr lang="fr-FR" sz="900" dirty="0">
                <a:solidFill>
                  <a:srgbClr val="27A9B8"/>
                </a:solidFill>
                <a:hlinkClick r:id="rId6"/>
              </a:rPr>
              <a:t>https://sndgct.fr/</a:t>
            </a:r>
            <a:endParaRPr lang="fr-FR" sz="900" dirty="0">
              <a:solidFill>
                <a:srgbClr val="27A9B8"/>
              </a:solidFill>
            </a:endParaRPr>
          </a:p>
          <a:p>
            <a:endParaRPr lang="fr-FR" sz="1200" dirty="0">
              <a:solidFill>
                <a:srgbClr val="27A9B8"/>
              </a:solidFill>
            </a:endParaRPr>
          </a:p>
          <a:p>
            <a:endParaRPr lang="fr-FR" sz="1200" dirty="0">
              <a:solidFill>
                <a:srgbClr val="27A9B8"/>
              </a:solidFill>
            </a:endParaRPr>
          </a:p>
          <a:p>
            <a:endParaRPr lang="fr-FR" sz="1200" dirty="0">
              <a:solidFill>
                <a:srgbClr val="27A9B8"/>
              </a:solidFill>
            </a:endParaRPr>
          </a:p>
          <a:p>
            <a:endParaRPr lang="fr-FR" sz="1200" dirty="0">
              <a:solidFill>
                <a:srgbClr val="27A9B8"/>
              </a:solidFill>
            </a:endParaRPr>
          </a:p>
          <a:p>
            <a:endParaRPr lang="fr-FR" sz="1200" dirty="0">
              <a:solidFill>
                <a:srgbClr val="27A9B8"/>
              </a:solidFill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7820355" y="2488158"/>
            <a:ext cx="1669710" cy="2565352"/>
          </a:xfrm>
          <a:prstGeom prst="roundRect">
            <a:avLst/>
          </a:prstGeom>
          <a:solidFill>
            <a:schemeClr val="bg1"/>
          </a:solidFill>
          <a:ln>
            <a:solidFill>
              <a:srgbClr val="4D5767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ZoneTexte 42"/>
          <p:cNvSpPr txBox="1"/>
          <p:nvPr/>
        </p:nvSpPr>
        <p:spPr>
          <a:xfrm>
            <a:off x="5630146" y="2533128"/>
            <a:ext cx="2089369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/>
              <a:t>Coordination Syndicale Départementale</a:t>
            </a:r>
          </a:p>
          <a:p>
            <a:pPr algn="ctr"/>
            <a:r>
              <a:rPr lang="fr-FR" sz="900" b="1" dirty="0"/>
              <a:t>CGT 41</a:t>
            </a:r>
          </a:p>
          <a:p>
            <a:pPr algn="ctr"/>
            <a:r>
              <a:rPr lang="fr-FR" sz="900" b="1" dirty="0"/>
              <a:t>Maison des Syndicats de Blois</a:t>
            </a:r>
          </a:p>
          <a:p>
            <a:pPr algn="ctr"/>
            <a:r>
              <a:rPr lang="fr-FR" sz="900" dirty="0"/>
              <a:t>35-37 avenue de l’Europe</a:t>
            </a:r>
          </a:p>
          <a:p>
            <a:pPr algn="ctr"/>
            <a:r>
              <a:rPr lang="fr-FR" sz="900" dirty="0"/>
              <a:t>41000 BLOIS</a:t>
            </a:r>
          </a:p>
          <a:p>
            <a:pPr algn="ctr"/>
            <a:endParaRPr lang="fr-FR" sz="900" b="1" dirty="0"/>
          </a:p>
          <a:p>
            <a:r>
              <a:rPr lang="fr-FR" sz="900" b="1" dirty="0">
                <a:solidFill>
                  <a:srgbClr val="EA5837"/>
                </a:solidFill>
              </a:rPr>
              <a:t>Nicolas RIVIERE</a:t>
            </a:r>
          </a:p>
          <a:p>
            <a:r>
              <a:rPr lang="fr-FR" sz="900" b="1" dirty="0"/>
              <a:t>Représentant du Personnel élu au CDG41 CSD41/CGT des Services Publics</a:t>
            </a:r>
          </a:p>
          <a:p>
            <a:r>
              <a:rPr lang="fr-FR" sz="900" dirty="0"/>
              <a:t>Tél : 07 69 58 33 49</a:t>
            </a:r>
          </a:p>
          <a:p>
            <a:r>
              <a:rPr lang="fr-FR" sz="900" dirty="0">
                <a:hlinkClick r:id="rId7"/>
              </a:rPr>
              <a:t>cgt.CSD41@gmail.com</a:t>
            </a:r>
            <a:endParaRPr lang="fr-FR" sz="900" dirty="0"/>
          </a:p>
          <a:p>
            <a:r>
              <a:rPr lang="fr-FR" sz="900" dirty="0">
                <a:hlinkClick r:id="rId8"/>
              </a:rPr>
              <a:t>www.cgtservicespublics.fr</a:t>
            </a:r>
            <a:endParaRPr lang="fr-FR" sz="900" dirty="0"/>
          </a:p>
          <a:p>
            <a:r>
              <a:rPr lang="fr-FR" sz="900" dirty="0"/>
              <a:t>Facebook : CSD.41 CGT</a:t>
            </a:r>
          </a:p>
          <a:p>
            <a:pPr algn="ctr"/>
            <a:endParaRPr lang="fr-FR" sz="900" b="1" dirty="0"/>
          </a:p>
          <a:p>
            <a:r>
              <a:rPr lang="fr-FR" sz="900" b="1" dirty="0">
                <a:solidFill>
                  <a:srgbClr val="EA5837"/>
                </a:solidFill>
              </a:rPr>
              <a:t>Claude GUILLOT</a:t>
            </a:r>
          </a:p>
          <a:p>
            <a:r>
              <a:rPr lang="fr-FR" sz="900" b="1" dirty="0"/>
              <a:t>Coordinateur</a:t>
            </a:r>
          </a:p>
          <a:p>
            <a:r>
              <a:rPr lang="fr-FR" sz="900" dirty="0"/>
              <a:t>07 49 96 46 41</a:t>
            </a:r>
          </a:p>
          <a:p>
            <a:r>
              <a:rPr lang="fr-FR" sz="900" dirty="0"/>
              <a:t> </a:t>
            </a:r>
            <a:r>
              <a:rPr lang="fr-FR" sz="900" dirty="0">
                <a:hlinkClick r:id="rId9"/>
              </a:rPr>
              <a:t>cgt.csd41@gmail.com</a:t>
            </a:r>
            <a:endParaRPr lang="fr-FR" sz="900" dirty="0"/>
          </a:p>
          <a:p>
            <a:endParaRPr lang="fr-FR" sz="900" dirty="0"/>
          </a:p>
          <a:p>
            <a:r>
              <a:rPr lang="fr-FR" sz="900" b="1" dirty="0"/>
              <a:t>PERMANENCES SYNDICALES</a:t>
            </a:r>
          </a:p>
          <a:p>
            <a:r>
              <a:rPr lang="fr-FR" sz="900" dirty="0"/>
              <a:t>Lieu : Maison des syndicats de Blois</a:t>
            </a:r>
          </a:p>
          <a:p>
            <a:r>
              <a:rPr lang="fr-FR" sz="900" dirty="0"/>
              <a:t>35-37 Avenue de l’Europe – 41000 BLOIS</a:t>
            </a:r>
          </a:p>
          <a:p>
            <a:r>
              <a:rPr lang="fr-FR" sz="900" b="1" dirty="0"/>
              <a:t>LUNDI</a:t>
            </a:r>
          </a:p>
          <a:p>
            <a:r>
              <a:rPr lang="fr-FR" sz="900" dirty="0"/>
              <a:t>9h-12h / 13h-17h</a:t>
            </a:r>
          </a:p>
          <a:p>
            <a:r>
              <a:rPr lang="fr-FR" sz="900" dirty="0"/>
              <a:t>Uniquement sur rendez-vous</a:t>
            </a:r>
          </a:p>
          <a:p>
            <a:r>
              <a:rPr lang="fr-FR" sz="900" b="1" dirty="0"/>
              <a:t>MERCREDI</a:t>
            </a:r>
          </a:p>
          <a:p>
            <a:r>
              <a:rPr lang="fr-FR" sz="900" dirty="0"/>
              <a:t>9h-12h : Sans rendez-vous</a:t>
            </a:r>
          </a:p>
          <a:p>
            <a:r>
              <a:rPr lang="fr-FR" sz="900" dirty="0"/>
              <a:t>13h-17h : Sur rendez-vous</a:t>
            </a:r>
          </a:p>
          <a:p>
            <a:endParaRPr lang="fr-FR" sz="900" dirty="0"/>
          </a:p>
          <a:p>
            <a:endParaRPr lang="fr-FR" sz="1200" dirty="0">
              <a:solidFill>
                <a:srgbClr val="27A9B8"/>
              </a:solidFill>
            </a:endParaRPr>
          </a:p>
          <a:p>
            <a:endParaRPr lang="fr-FR" sz="1200" dirty="0">
              <a:solidFill>
                <a:srgbClr val="27A9B8"/>
              </a:solidFill>
            </a:endParaRPr>
          </a:p>
          <a:p>
            <a:endParaRPr lang="fr-FR" sz="1200" dirty="0">
              <a:solidFill>
                <a:srgbClr val="27A9B8"/>
              </a:solidFill>
            </a:endParaRPr>
          </a:p>
          <a:p>
            <a:endParaRPr lang="fr-FR" sz="1200" dirty="0">
              <a:solidFill>
                <a:srgbClr val="27A9B8"/>
              </a:solidFill>
            </a:endParaRPr>
          </a:p>
          <a:p>
            <a:endParaRPr lang="fr-FR" sz="1200" dirty="0">
              <a:solidFill>
                <a:srgbClr val="27A9B8"/>
              </a:solidFill>
            </a:endParaRPr>
          </a:p>
          <a:p>
            <a:endParaRPr lang="fr-FR" sz="1200" dirty="0">
              <a:solidFill>
                <a:srgbClr val="27A9B8"/>
              </a:solidFill>
            </a:endParaRPr>
          </a:p>
        </p:txBody>
      </p:sp>
      <p:pic>
        <p:nvPicPr>
          <p:cNvPr id="32" name="Image 3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862353" y="2919978"/>
            <a:ext cx="1533964" cy="1902995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3D418E12-FA80-E118-B589-0C5F02612B5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46004" y="3321549"/>
            <a:ext cx="1454514" cy="549926"/>
          </a:xfrm>
          <a:prstGeom prst="rect">
            <a:avLst/>
          </a:prstGeom>
        </p:spPr>
      </p:pic>
      <p:pic>
        <p:nvPicPr>
          <p:cNvPr id="1028" name="Picture 4" descr="Blois, le 1 er Septembre 2025 Coordination Syndicale Départementale CSD41  35 Avenue de l'Europe 41000 Blois A l'at">
            <a:extLst>
              <a:ext uri="{FF2B5EF4-FFF2-40B4-BE49-F238E27FC236}">
                <a16:creationId xmlns:a16="http://schemas.microsoft.com/office/drawing/2014/main" id="{53B9629C-0ED2-D2F4-7886-525FE47302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0250" y="3263852"/>
            <a:ext cx="918125" cy="91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77892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211</Words>
  <Application>Microsoft Office PowerPoint</Application>
  <PresentationFormat>Grand écran</PresentationFormat>
  <Paragraphs>68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Virginie Robert</dc:creator>
  <cp:lastModifiedBy>Virginie Robert</cp:lastModifiedBy>
  <cp:revision>23</cp:revision>
  <cp:lastPrinted>2022-03-22T13:40:42Z</cp:lastPrinted>
  <dcterms:created xsi:type="dcterms:W3CDTF">2022-03-22T10:41:07Z</dcterms:created>
  <dcterms:modified xsi:type="dcterms:W3CDTF">2026-03-12T14:00:21Z</dcterms:modified>
</cp:coreProperties>
</file>