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325" r:id="rId3"/>
    <p:sldId id="327" r:id="rId4"/>
    <p:sldId id="330" r:id="rId5"/>
    <p:sldId id="326" r:id="rId6"/>
    <p:sldId id="331" r:id="rId7"/>
    <p:sldId id="333" r:id="rId8"/>
    <p:sldId id="328" r:id="rId9"/>
    <p:sldId id="332" r:id="rId10"/>
    <p:sldId id="305" r:id="rId11"/>
  </p:sldIdLst>
  <p:sldSz cx="12192000" cy="6858000"/>
  <p:notesSz cx="6799263" cy="9929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1EA9B8"/>
    <a:srgbClr val="EA5837"/>
    <a:srgbClr val="5D5D5D"/>
    <a:srgbClr val="4D5767"/>
    <a:srgbClr val="FFFFFF"/>
    <a:srgbClr val="9CB9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CF5D0A-9ED4-491F-883F-FB2CDDB9FFC0}" v="21" dt="2025-12-01T15:41:45.243"/>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1275" y="0"/>
            <a:ext cx="2946400" cy="498475"/>
          </a:xfrm>
          <a:prstGeom prst="rect">
            <a:avLst/>
          </a:prstGeom>
        </p:spPr>
        <p:txBody>
          <a:bodyPr vert="horz" lIns="91440" tIns="45720" rIns="91440" bIns="45720" rtlCol="0"/>
          <a:lstStyle>
            <a:lvl1pPr algn="r">
              <a:defRPr sz="1200"/>
            </a:lvl1pPr>
          </a:lstStyle>
          <a:p>
            <a:fld id="{3C450C1D-AD73-4FAB-BAE9-7225EE31971B}" type="datetimeFigureOut">
              <a:rPr lang="fr-FR" smtClean="0"/>
              <a:t>06/07/2026</a:t>
            </a:fld>
            <a:endParaRPr lang="fr-FR" dirty="0"/>
          </a:p>
        </p:txBody>
      </p:sp>
      <p:sp>
        <p:nvSpPr>
          <p:cNvPr id="4" name="Espace réservé de l'image des diapositives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450" y="4778375"/>
            <a:ext cx="5440363" cy="3910013"/>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338"/>
            <a:ext cx="2946400" cy="498475"/>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1275" y="9431338"/>
            <a:ext cx="2946400" cy="498475"/>
          </a:xfrm>
          <a:prstGeom prst="rect">
            <a:avLst/>
          </a:prstGeom>
        </p:spPr>
        <p:txBody>
          <a:bodyPr vert="horz" lIns="91440" tIns="45720" rIns="91440" bIns="45720" rtlCol="0" anchor="b"/>
          <a:lstStyle>
            <a:lvl1pPr algn="r">
              <a:defRPr sz="1200"/>
            </a:lvl1pPr>
          </a:lstStyle>
          <a:p>
            <a:fld id="{E0E00AFA-2ED3-478A-B8F7-F124DF39B3B8}" type="slidenum">
              <a:rPr lang="fr-FR" smtClean="0"/>
              <a:t>‹N°›</a:t>
            </a:fld>
            <a:endParaRPr lang="fr-FR" dirty="0"/>
          </a:p>
        </p:txBody>
      </p:sp>
    </p:spTree>
    <p:extLst>
      <p:ext uri="{BB962C8B-B14F-4D97-AF65-F5344CB8AC3E}">
        <p14:creationId xmlns:p14="http://schemas.microsoft.com/office/powerpoint/2010/main" val="195706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503E1-9D81-67B0-2F2C-BA8B8BFADBD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B2973A1-9A1B-CF96-02DC-0B737000D63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4982A8A0-C9E4-C4B4-0F18-3FE2912F90C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54D0CF75-1D32-43A3-DCF7-AD18523D2C2A}"/>
              </a:ext>
            </a:extLst>
          </p:cNvPr>
          <p:cNvSpPr>
            <a:spLocks noGrp="1"/>
          </p:cNvSpPr>
          <p:nvPr>
            <p:ph type="sldNum" sz="quarter" idx="10"/>
          </p:nvPr>
        </p:nvSpPr>
        <p:spPr/>
        <p:txBody>
          <a:bodyPr/>
          <a:lstStyle/>
          <a:p>
            <a:fld id="{E0E00AFA-2ED3-478A-B8F7-F124DF39B3B8}" type="slidenum">
              <a:rPr lang="fr-FR" smtClean="0"/>
              <a:t>2</a:t>
            </a:fld>
            <a:endParaRPr lang="fr-FR" dirty="0"/>
          </a:p>
        </p:txBody>
      </p:sp>
    </p:spTree>
    <p:extLst>
      <p:ext uri="{BB962C8B-B14F-4D97-AF65-F5344CB8AC3E}">
        <p14:creationId xmlns:p14="http://schemas.microsoft.com/office/powerpoint/2010/main" val="4294207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5B1B2-E851-7DE7-5209-B090C1B3EDC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CB00C9E-58D7-0FED-C0C7-8F1E885BC1F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E5F24D7F-37E0-1842-EF0B-EC475BBE6CA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6294FCBA-9E6C-8DEA-479A-414D67E4C403}"/>
              </a:ext>
            </a:extLst>
          </p:cNvPr>
          <p:cNvSpPr>
            <a:spLocks noGrp="1"/>
          </p:cNvSpPr>
          <p:nvPr>
            <p:ph type="sldNum" sz="quarter" idx="10"/>
          </p:nvPr>
        </p:nvSpPr>
        <p:spPr/>
        <p:txBody>
          <a:bodyPr/>
          <a:lstStyle/>
          <a:p>
            <a:fld id="{E0E00AFA-2ED3-478A-B8F7-F124DF39B3B8}" type="slidenum">
              <a:rPr lang="fr-FR" smtClean="0"/>
              <a:t>3</a:t>
            </a:fld>
            <a:endParaRPr lang="fr-FR" dirty="0"/>
          </a:p>
        </p:txBody>
      </p:sp>
    </p:spTree>
    <p:extLst>
      <p:ext uri="{BB962C8B-B14F-4D97-AF65-F5344CB8AC3E}">
        <p14:creationId xmlns:p14="http://schemas.microsoft.com/office/powerpoint/2010/main" val="262206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0DAB2-6EBD-B4F7-EEB8-C34DB94E4A1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D2E2757-51D6-61B6-37E6-44E9099AC1C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57E937F-841A-08D6-D2EF-85EAEC30CF3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AD3C23F-BF66-0104-6EFD-40412297FED8}"/>
              </a:ext>
            </a:extLst>
          </p:cNvPr>
          <p:cNvSpPr>
            <a:spLocks noGrp="1"/>
          </p:cNvSpPr>
          <p:nvPr>
            <p:ph type="sldNum" sz="quarter" idx="10"/>
          </p:nvPr>
        </p:nvSpPr>
        <p:spPr/>
        <p:txBody>
          <a:bodyPr/>
          <a:lstStyle/>
          <a:p>
            <a:fld id="{E0E00AFA-2ED3-478A-B8F7-F124DF39B3B8}" type="slidenum">
              <a:rPr lang="fr-FR" smtClean="0"/>
              <a:t>4</a:t>
            </a:fld>
            <a:endParaRPr lang="fr-FR" dirty="0"/>
          </a:p>
        </p:txBody>
      </p:sp>
    </p:spTree>
    <p:extLst>
      <p:ext uri="{BB962C8B-B14F-4D97-AF65-F5344CB8AC3E}">
        <p14:creationId xmlns:p14="http://schemas.microsoft.com/office/powerpoint/2010/main" val="4001905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61966-7E60-C222-FD33-7858219587A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D4862A3-863F-4D01-B042-41B91DA0540B}"/>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A6883A9-BF7C-1DAC-01C3-D7BA25F01D7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3861A63-BD9C-5D22-A53C-F9ADB426E779}"/>
              </a:ext>
            </a:extLst>
          </p:cNvPr>
          <p:cNvSpPr>
            <a:spLocks noGrp="1"/>
          </p:cNvSpPr>
          <p:nvPr>
            <p:ph type="sldNum" sz="quarter" idx="10"/>
          </p:nvPr>
        </p:nvSpPr>
        <p:spPr/>
        <p:txBody>
          <a:bodyPr/>
          <a:lstStyle/>
          <a:p>
            <a:fld id="{E0E00AFA-2ED3-478A-B8F7-F124DF39B3B8}" type="slidenum">
              <a:rPr lang="fr-FR" smtClean="0"/>
              <a:t>5</a:t>
            </a:fld>
            <a:endParaRPr lang="fr-FR" dirty="0"/>
          </a:p>
        </p:txBody>
      </p:sp>
    </p:spTree>
    <p:extLst>
      <p:ext uri="{BB962C8B-B14F-4D97-AF65-F5344CB8AC3E}">
        <p14:creationId xmlns:p14="http://schemas.microsoft.com/office/powerpoint/2010/main" val="1164545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C43C5-360D-E426-42BA-FCFC412E898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B5B10B6-E687-9F3B-AB8D-EB4C4D87120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DDC32B91-B9CD-E63C-6EB4-32532B0B386A}"/>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CD4A83F-4ABC-CB79-E155-6F7B5A50519C}"/>
              </a:ext>
            </a:extLst>
          </p:cNvPr>
          <p:cNvSpPr>
            <a:spLocks noGrp="1"/>
          </p:cNvSpPr>
          <p:nvPr>
            <p:ph type="sldNum" sz="quarter" idx="10"/>
          </p:nvPr>
        </p:nvSpPr>
        <p:spPr/>
        <p:txBody>
          <a:bodyPr/>
          <a:lstStyle/>
          <a:p>
            <a:fld id="{E0E00AFA-2ED3-478A-B8F7-F124DF39B3B8}" type="slidenum">
              <a:rPr lang="fr-FR" smtClean="0"/>
              <a:t>6</a:t>
            </a:fld>
            <a:endParaRPr lang="fr-FR" dirty="0"/>
          </a:p>
        </p:txBody>
      </p:sp>
    </p:spTree>
    <p:extLst>
      <p:ext uri="{BB962C8B-B14F-4D97-AF65-F5344CB8AC3E}">
        <p14:creationId xmlns:p14="http://schemas.microsoft.com/office/powerpoint/2010/main" val="1946027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8E635-7400-6BC4-BB12-0CEE78214F3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6E9F941-C184-D475-90B7-AB4B342F968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052A8BF-5879-728C-52FC-BA4AADE01B4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C72F4522-5416-4E22-9B79-20513FFE17E4}"/>
              </a:ext>
            </a:extLst>
          </p:cNvPr>
          <p:cNvSpPr>
            <a:spLocks noGrp="1"/>
          </p:cNvSpPr>
          <p:nvPr>
            <p:ph type="sldNum" sz="quarter" idx="10"/>
          </p:nvPr>
        </p:nvSpPr>
        <p:spPr/>
        <p:txBody>
          <a:bodyPr/>
          <a:lstStyle/>
          <a:p>
            <a:fld id="{E0E00AFA-2ED3-478A-B8F7-F124DF39B3B8}" type="slidenum">
              <a:rPr lang="fr-FR" smtClean="0"/>
              <a:t>7</a:t>
            </a:fld>
            <a:endParaRPr lang="fr-FR" dirty="0"/>
          </a:p>
        </p:txBody>
      </p:sp>
    </p:spTree>
    <p:extLst>
      <p:ext uri="{BB962C8B-B14F-4D97-AF65-F5344CB8AC3E}">
        <p14:creationId xmlns:p14="http://schemas.microsoft.com/office/powerpoint/2010/main" val="1871752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A0F79-B643-4427-0017-5157A95122C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A5D4F3A-37A4-9213-54E6-C3F92D6C88F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0BFA05C-3D34-F009-B17B-F8B773BE75E9}"/>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7798B770-6D3C-B2F2-CCE9-8C04B8B73A9B}"/>
              </a:ext>
            </a:extLst>
          </p:cNvPr>
          <p:cNvSpPr>
            <a:spLocks noGrp="1"/>
          </p:cNvSpPr>
          <p:nvPr>
            <p:ph type="sldNum" sz="quarter" idx="10"/>
          </p:nvPr>
        </p:nvSpPr>
        <p:spPr/>
        <p:txBody>
          <a:bodyPr/>
          <a:lstStyle/>
          <a:p>
            <a:fld id="{E0E00AFA-2ED3-478A-B8F7-F124DF39B3B8}" type="slidenum">
              <a:rPr lang="fr-FR" smtClean="0"/>
              <a:t>8</a:t>
            </a:fld>
            <a:endParaRPr lang="fr-FR" dirty="0"/>
          </a:p>
        </p:txBody>
      </p:sp>
    </p:spTree>
    <p:extLst>
      <p:ext uri="{BB962C8B-B14F-4D97-AF65-F5344CB8AC3E}">
        <p14:creationId xmlns:p14="http://schemas.microsoft.com/office/powerpoint/2010/main" val="3597270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869D9-359A-9DBF-4E66-789AE666B56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76E32CA-0113-5FD3-B159-CEFF8B1ED49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259C8F89-60BC-DBC3-A9C7-BF1229E68D3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A283174-D4A9-AA86-9ECF-9AE77D2AFCA2}"/>
              </a:ext>
            </a:extLst>
          </p:cNvPr>
          <p:cNvSpPr>
            <a:spLocks noGrp="1"/>
          </p:cNvSpPr>
          <p:nvPr>
            <p:ph type="sldNum" sz="quarter" idx="10"/>
          </p:nvPr>
        </p:nvSpPr>
        <p:spPr/>
        <p:txBody>
          <a:bodyPr/>
          <a:lstStyle/>
          <a:p>
            <a:fld id="{E0E00AFA-2ED3-478A-B8F7-F124DF39B3B8}" type="slidenum">
              <a:rPr lang="fr-FR" smtClean="0"/>
              <a:t>9</a:t>
            </a:fld>
            <a:endParaRPr lang="fr-FR" dirty="0"/>
          </a:p>
        </p:txBody>
      </p:sp>
    </p:spTree>
    <p:extLst>
      <p:ext uri="{BB962C8B-B14F-4D97-AF65-F5344CB8AC3E}">
        <p14:creationId xmlns:p14="http://schemas.microsoft.com/office/powerpoint/2010/main" val="4205765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BEB9C-1DEB-B74C-7DAB-0297D73729F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1D5C541-27EC-91A8-478C-94BA6584A2B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A2C93E3-CC0D-252A-E9F7-A1227AD895A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2928D7A8-7B86-5688-0BB7-DA19879760D0}"/>
              </a:ext>
            </a:extLst>
          </p:cNvPr>
          <p:cNvSpPr>
            <a:spLocks noGrp="1"/>
          </p:cNvSpPr>
          <p:nvPr>
            <p:ph type="sldNum" sz="quarter" idx="10"/>
          </p:nvPr>
        </p:nvSpPr>
        <p:spPr/>
        <p:txBody>
          <a:bodyPr/>
          <a:lstStyle/>
          <a:p>
            <a:fld id="{E0E00AFA-2ED3-478A-B8F7-F124DF39B3B8}" type="slidenum">
              <a:rPr lang="fr-FR" smtClean="0"/>
              <a:t>10</a:t>
            </a:fld>
            <a:endParaRPr lang="fr-FR" dirty="0"/>
          </a:p>
        </p:txBody>
      </p:sp>
    </p:spTree>
    <p:extLst>
      <p:ext uri="{BB962C8B-B14F-4D97-AF65-F5344CB8AC3E}">
        <p14:creationId xmlns:p14="http://schemas.microsoft.com/office/powerpoint/2010/main" val="354197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de-D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11"/>
          </p:nvPr>
        </p:nvSpPr>
        <p:spPr/>
        <p:txBody>
          <a:bodyPr/>
          <a:lstStyle/>
          <a:p>
            <a:endParaRPr lang="de-DE" dirty="0"/>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331049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11"/>
          </p:nvPr>
        </p:nvSpPr>
        <p:spPr/>
        <p:txBody>
          <a:bodyPr/>
          <a:lstStyle/>
          <a:p>
            <a:endParaRPr lang="de-DE" dirty="0"/>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417278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de-D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11"/>
          </p:nvPr>
        </p:nvSpPr>
        <p:spPr/>
        <p:txBody>
          <a:bodyPr/>
          <a:lstStyle/>
          <a:p>
            <a:endParaRPr lang="de-DE" dirty="0"/>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190217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11"/>
          </p:nvPr>
        </p:nvSpPr>
        <p:spPr/>
        <p:txBody>
          <a:bodyPr/>
          <a:lstStyle/>
          <a:p>
            <a:endParaRPr lang="de-DE" dirty="0"/>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3841795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de-D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11"/>
          </p:nvPr>
        </p:nvSpPr>
        <p:spPr/>
        <p:txBody>
          <a:bodyPr/>
          <a:lstStyle/>
          <a:p>
            <a:endParaRPr lang="de-DE" dirty="0"/>
          </a:p>
        </p:txBody>
      </p:sp>
      <p:sp>
        <p:nvSpPr>
          <p:cNvPr id="6" name="Espace réservé du numéro de diapositive 5"/>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346692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e la date 4"/>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6" name="Espace réservé du pied de page 5"/>
          <p:cNvSpPr>
            <a:spLocks noGrp="1"/>
          </p:cNvSpPr>
          <p:nvPr>
            <p:ph type="ftr" sz="quarter" idx="11"/>
          </p:nvPr>
        </p:nvSpPr>
        <p:spPr/>
        <p:txBody>
          <a:bodyPr/>
          <a:lstStyle/>
          <a:p>
            <a:endParaRPr lang="de-DE" dirty="0"/>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3747632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de-D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7" name="Espace réservé de la date 6"/>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8" name="Espace réservé du pied de page 7"/>
          <p:cNvSpPr>
            <a:spLocks noGrp="1"/>
          </p:cNvSpPr>
          <p:nvPr>
            <p:ph type="ftr" sz="quarter" idx="11"/>
          </p:nvPr>
        </p:nvSpPr>
        <p:spPr/>
        <p:txBody>
          <a:bodyPr/>
          <a:lstStyle/>
          <a:p>
            <a:endParaRPr lang="de-DE" dirty="0"/>
          </a:p>
        </p:txBody>
      </p:sp>
      <p:sp>
        <p:nvSpPr>
          <p:cNvPr id="9" name="Espace réservé du numéro de diapositive 8"/>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26118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de-DE"/>
          </a:p>
        </p:txBody>
      </p:sp>
      <p:sp>
        <p:nvSpPr>
          <p:cNvPr id="3" name="Espace réservé de la date 2"/>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4" name="Espace réservé du pied de page 3"/>
          <p:cNvSpPr>
            <a:spLocks noGrp="1"/>
          </p:cNvSpPr>
          <p:nvPr>
            <p:ph type="ftr" sz="quarter" idx="11"/>
          </p:nvPr>
        </p:nvSpPr>
        <p:spPr/>
        <p:txBody>
          <a:bodyPr/>
          <a:lstStyle/>
          <a:p>
            <a:endParaRPr lang="de-DE" dirty="0"/>
          </a:p>
        </p:txBody>
      </p:sp>
      <p:sp>
        <p:nvSpPr>
          <p:cNvPr id="5" name="Espace réservé du numéro de diapositive 4"/>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339585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3" name="Espace réservé du pied de page 2"/>
          <p:cNvSpPr>
            <a:spLocks noGrp="1"/>
          </p:cNvSpPr>
          <p:nvPr>
            <p:ph type="ftr" sz="quarter" idx="11"/>
          </p:nvPr>
        </p:nvSpPr>
        <p:spPr/>
        <p:txBody>
          <a:bodyPr/>
          <a:lstStyle/>
          <a:p>
            <a:endParaRPr lang="de-DE" dirty="0"/>
          </a:p>
        </p:txBody>
      </p:sp>
      <p:sp>
        <p:nvSpPr>
          <p:cNvPr id="4" name="Espace réservé du numéro de diapositive 3"/>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404020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6" name="Espace réservé du pied de page 5"/>
          <p:cNvSpPr>
            <a:spLocks noGrp="1"/>
          </p:cNvSpPr>
          <p:nvPr>
            <p:ph type="ftr" sz="quarter" idx="11"/>
          </p:nvPr>
        </p:nvSpPr>
        <p:spPr/>
        <p:txBody>
          <a:bodyPr/>
          <a:lstStyle/>
          <a:p>
            <a:endParaRPr lang="de-DE" dirty="0"/>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27064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de-D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8941B0-F4D5-4460-BCAD-F7E2B41A8257}" type="datetimeFigureOut">
              <a:rPr lang="de-DE" smtClean="0"/>
              <a:t>06.07.2026</a:t>
            </a:fld>
            <a:endParaRPr lang="de-DE" dirty="0"/>
          </a:p>
        </p:txBody>
      </p:sp>
      <p:sp>
        <p:nvSpPr>
          <p:cNvPr id="6" name="Espace réservé du pied de page 5"/>
          <p:cNvSpPr>
            <a:spLocks noGrp="1"/>
          </p:cNvSpPr>
          <p:nvPr>
            <p:ph type="ftr" sz="quarter" idx="11"/>
          </p:nvPr>
        </p:nvSpPr>
        <p:spPr/>
        <p:txBody>
          <a:bodyPr/>
          <a:lstStyle/>
          <a:p>
            <a:endParaRPr lang="de-DE" dirty="0"/>
          </a:p>
        </p:txBody>
      </p:sp>
      <p:sp>
        <p:nvSpPr>
          <p:cNvPr id="7" name="Espace réservé du numéro de diapositive 6"/>
          <p:cNvSpPr>
            <a:spLocks noGrp="1"/>
          </p:cNvSpPr>
          <p:nvPr>
            <p:ph type="sldNum" sz="quarter" idx="12"/>
          </p:nvPr>
        </p:nvSpPr>
        <p:spPr/>
        <p:txBody>
          <a:bodyPr/>
          <a:lstStyle/>
          <a:p>
            <a:fld id="{27C6CCC6-2BE5-4E42-96A4-D1E8E81A3D8E}" type="slidenum">
              <a:rPr lang="de-DE" smtClean="0"/>
              <a:t>‹N°›</a:t>
            </a:fld>
            <a:endParaRPr lang="de-DE" dirty="0"/>
          </a:p>
        </p:txBody>
      </p:sp>
    </p:spTree>
    <p:extLst>
      <p:ext uri="{BB962C8B-B14F-4D97-AF65-F5344CB8AC3E}">
        <p14:creationId xmlns:p14="http://schemas.microsoft.com/office/powerpoint/2010/main" val="161090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de-D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de-D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941B0-F4D5-4460-BCAD-F7E2B41A8257}" type="datetimeFigureOut">
              <a:rPr lang="de-DE" smtClean="0"/>
              <a:t>06.07.2026</a:t>
            </a:fld>
            <a:endParaRPr lang="de-DE"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6CCC6-2BE5-4E42-96A4-D1E8E81A3D8E}" type="slidenum">
              <a:rPr lang="de-DE" smtClean="0"/>
              <a:t>‹N°›</a:t>
            </a:fld>
            <a:endParaRPr lang="de-DE" dirty="0"/>
          </a:p>
        </p:txBody>
      </p:sp>
    </p:spTree>
    <p:extLst>
      <p:ext uri="{BB962C8B-B14F-4D97-AF65-F5344CB8AC3E}">
        <p14:creationId xmlns:p14="http://schemas.microsoft.com/office/powerpoint/2010/main" val="3071127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fr.freepik.com/photos/bonhomme-attention" TargetMode="External"/><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jpeg"/><Relationship Id="rId10" Type="http://schemas.openxmlformats.org/officeDocument/2006/relationships/hyperlink" Target="https://www.cdg-41.org/convention-de-participation-prevoyance/" TargetMode="External"/><Relationship Id="rId4" Type="http://schemas.openxmlformats.org/officeDocument/2006/relationships/image" Target="../media/image4.png"/><Relationship Id="rId9" Type="http://schemas.openxmlformats.org/officeDocument/2006/relationships/hyperlink" Target="https://www.cdg-41.org/convention-de-participation-sante-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s://fr.freepik.com/photos/bonhomme-attention" TargetMode="External"/><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2">
            <a:extLst>
              <a:ext uri="{FF2B5EF4-FFF2-40B4-BE49-F238E27FC236}">
                <a16:creationId xmlns:a16="http://schemas.microsoft.com/office/drawing/2014/main" id="{9E4240EF-EE71-4774-A55F-98F05B9A2FA4}"/>
              </a:ext>
            </a:extLst>
          </p:cNvPr>
          <p:cNvPicPr>
            <a:picLocks noChangeAspect="1"/>
          </p:cNvPicPr>
          <p:nvPr/>
        </p:nvPicPr>
        <p:blipFill>
          <a:blip r:embed="rId2"/>
          <a:stretch>
            <a:fillRect/>
          </a:stretch>
        </p:blipFill>
        <p:spPr>
          <a:xfrm>
            <a:off x="0" y="0"/>
            <a:ext cx="12192000" cy="7359202"/>
          </a:xfrm>
          <a:prstGeom prst="rect">
            <a:avLst/>
          </a:prstGeom>
        </p:spPr>
      </p:pic>
      <p:sp>
        <p:nvSpPr>
          <p:cNvPr id="6" name="ZoneTexte 3">
            <a:extLst>
              <a:ext uri="{FF2B5EF4-FFF2-40B4-BE49-F238E27FC236}">
                <a16:creationId xmlns:a16="http://schemas.microsoft.com/office/drawing/2014/main" id="{14814839-D492-45E2-A9AF-D41D2B24250E}"/>
              </a:ext>
            </a:extLst>
          </p:cNvPr>
          <p:cNvSpPr txBox="1"/>
          <p:nvPr/>
        </p:nvSpPr>
        <p:spPr>
          <a:xfrm>
            <a:off x="658368" y="368165"/>
            <a:ext cx="11155680" cy="74635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fr-FR" sz="1050" b="1" dirty="0">
              <a:solidFill>
                <a:srgbClr val="4D5767"/>
              </a:solidFill>
              <a:latin typeface="Trebuchet MS"/>
              <a:ea typeface="Cambria"/>
              <a:cs typeface="Calibri"/>
            </a:endParaRPr>
          </a:p>
          <a:p>
            <a:pPr algn="ctr"/>
            <a:r>
              <a:rPr lang="fr-FR" sz="3200" b="1" dirty="0">
                <a:solidFill>
                  <a:srgbClr val="4D5767"/>
                </a:solidFill>
                <a:latin typeface="Trebuchet MS"/>
                <a:ea typeface="Cambria"/>
                <a:cs typeface="Calibri"/>
              </a:rPr>
              <a:t>PROTECTION SOCIALE COMPLEMENTAIRE DES AGENTS</a:t>
            </a:r>
          </a:p>
        </p:txBody>
      </p:sp>
      <p:pic>
        <p:nvPicPr>
          <p:cNvPr id="4" name="Image 3">
            <a:extLst>
              <a:ext uri="{FF2B5EF4-FFF2-40B4-BE49-F238E27FC236}">
                <a16:creationId xmlns:a16="http://schemas.microsoft.com/office/drawing/2014/main" id="{A46E7762-333F-D846-99BE-3B512AA49D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82627" y="2498685"/>
            <a:ext cx="3040752" cy="1860630"/>
          </a:xfrm>
          <a:prstGeom prst="rect">
            <a:avLst/>
          </a:prstGeom>
        </p:spPr>
      </p:pic>
      <p:sp>
        <p:nvSpPr>
          <p:cNvPr id="3" name="ZoneTexte 3">
            <a:extLst>
              <a:ext uri="{FF2B5EF4-FFF2-40B4-BE49-F238E27FC236}">
                <a16:creationId xmlns:a16="http://schemas.microsoft.com/office/drawing/2014/main" id="{8AAA2D1D-F2BF-B6F9-A8E3-8646E4429F0D}"/>
              </a:ext>
            </a:extLst>
          </p:cNvPr>
          <p:cNvSpPr txBox="1"/>
          <p:nvPr/>
        </p:nvSpPr>
        <p:spPr>
          <a:xfrm>
            <a:off x="4707432" y="6116656"/>
            <a:ext cx="7106616" cy="5847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3200" b="1" dirty="0">
                <a:solidFill>
                  <a:srgbClr val="4D5767"/>
                </a:solidFill>
                <a:latin typeface="Trebuchet MS"/>
                <a:ea typeface="Cambria"/>
                <a:cs typeface="Calibri"/>
              </a:rPr>
              <a:t>DEBAT POST ELECTIONS 2026</a:t>
            </a:r>
          </a:p>
        </p:txBody>
      </p:sp>
    </p:spTree>
    <p:extLst>
      <p:ext uri="{BB962C8B-B14F-4D97-AF65-F5344CB8AC3E}">
        <p14:creationId xmlns:p14="http://schemas.microsoft.com/office/powerpoint/2010/main" val="378408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B6A5A-B81A-C731-6EA2-C5B21AB97ECB}"/>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1CC5C0E7-8A0F-2AA7-77DA-9F94EA3FA077}"/>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A3E74A23-0FE6-FBCA-9A34-A1E08CDACC5C}"/>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10</a:t>
            </a:r>
            <a:endParaRPr lang="fr-FR" sz="2200" b="1" dirty="0">
              <a:latin typeface="Trebuchet MS"/>
              <a:ea typeface="+mn-lt"/>
            </a:endParaRPr>
          </a:p>
        </p:txBody>
      </p:sp>
      <p:pic>
        <p:nvPicPr>
          <p:cNvPr id="17" name="Image 16">
            <a:extLst>
              <a:ext uri="{FF2B5EF4-FFF2-40B4-BE49-F238E27FC236}">
                <a16:creationId xmlns:a16="http://schemas.microsoft.com/office/drawing/2014/main" id="{638B65F1-CBCB-A50B-16F1-700724D3A8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2" name="ZoneTexte 1">
            <a:extLst>
              <a:ext uri="{FF2B5EF4-FFF2-40B4-BE49-F238E27FC236}">
                <a16:creationId xmlns:a16="http://schemas.microsoft.com/office/drawing/2014/main" id="{17CECB09-F1DA-3D58-E6A6-8E8582F5B274}"/>
              </a:ext>
            </a:extLst>
          </p:cNvPr>
          <p:cNvSpPr txBox="1"/>
          <p:nvPr/>
        </p:nvSpPr>
        <p:spPr>
          <a:xfrm>
            <a:off x="1435608" y="2814293"/>
            <a:ext cx="9272015" cy="461665"/>
          </a:xfrm>
          <a:prstGeom prst="rect">
            <a:avLst/>
          </a:prstGeom>
          <a:noFill/>
        </p:spPr>
        <p:txBody>
          <a:bodyPr wrap="square" rtlCol="0">
            <a:spAutoFit/>
          </a:bodyPr>
          <a:lstStyle/>
          <a:p>
            <a:pPr algn="ctr"/>
            <a:r>
              <a:rPr lang="fr-FR" sz="2400" b="1" dirty="0">
                <a:solidFill>
                  <a:srgbClr val="0070C0"/>
                </a:solidFill>
              </a:rPr>
              <a:t>Il est proposé au conseil ………….. de prendre acte du débat précité</a:t>
            </a:r>
          </a:p>
        </p:txBody>
      </p:sp>
    </p:spTree>
    <p:extLst>
      <p:ext uri="{BB962C8B-B14F-4D97-AF65-F5344CB8AC3E}">
        <p14:creationId xmlns:p14="http://schemas.microsoft.com/office/powerpoint/2010/main" val="1652654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6B116-2FFA-A87A-51A9-1C049CB995D2}"/>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608886EA-6BD9-A92F-2286-85118238347F}"/>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A648C8BB-4FE5-D826-0B1C-D667BAE06DBD}"/>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02</a:t>
            </a:r>
            <a:endParaRPr lang="fr-FR" sz="2200" b="1" dirty="0">
              <a:latin typeface="Trebuchet MS"/>
              <a:ea typeface="+mn-lt"/>
            </a:endParaRPr>
          </a:p>
        </p:txBody>
      </p:sp>
      <p:pic>
        <p:nvPicPr>
          <p:cNvPr id="17" name="Image 16">
            <a:extLst>
              <a:ext uri="{FF2B5EF4-FFF2-40B4-BE49-F238E27FC236}">
                <a16:creationId xmlns:a16="http://schemas.microsoft.com/office/drawing/2014/main" id="{AD33E528-8A58-77B9-C618-2DB9E12D93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4FAFD8E5-4AA9-B694-AC39-9E03DC798719}"/>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8061ABAD-F24C-01E0-0CBF-CDA0881EACB5}"/>
              </a:ext>
            </a:extLst>
          </p:cNvPr>
          <p:cNvSpPr txBox="1"/>
          <p:nvPr/>
        </p:nvSpPr>
        <p:spPr>
          <a:xfrm>
            <a:off x="638424" y="2008689"/>
            <a:ext cx="10614660" cy="923330"/>
          </a:xfrm>
          <a:prstGeom prst="rect">
            <a:avLst/>
          </a:prstGeom>
          <a:noFill/>
        </p:spPr>
        <p:txBody>
          <a:bodyPr wrap="square">
            <a:spAutoFit/>
          </a:bodyPr>
          <a:lstStyle/>
          <a:p>
            <a:pPr algn="just"/>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Dans les 6 mois qui suivent le renouvellement général des assemblées, les organes délibérants des collectivités territoriales et de leurs établissements publics organisent un débat portant sur les garanties accordées aux agents en matière de protection sociale complémentaire</a:t>
            </a: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6" name="ZoneTexte 5">
            <a:extLst>
              <a:ext uri="{FF2B5EF4-FFF2-40B4-BE49-F238E27FC236}">
                <a16:creationId xmlns:a16="http://schemas.microsoft.com/office/drawing/2014/main" id="{5B93F700-B19D-BA8A-F413-359B3918645B}"/>
              </a:ext>
            </a:extLst>
          </p:cNvPr>
          <p:cNvSpPr txBox="1"/>
          <p:nvPr/>
        </p:nvSpPr>
        <p:spPr>
          <a:xfrm>
            <a:off x="3118734" y="3397809"/>
            <a:ext cx="6094476" cy="923330"/>
          </a:xfrm>
          <a:prstGeom prst="rect">
            <a:avLst/>
          </a:prstGeom>
          <a:noFill/>
        </p:spPr>
        <p:txBody>
          <a:bodyPr wrap="square">
            <a:spAutoFit/>
          </a:bodyPr>
          <a:lstStyle/>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Objectif du débat : </a:t>
            </a:r>
          </a:p>
          <a:p>
            <a:pPr algn="ctr"/>
            <a:r>
              <a:rPr lang="fr-FR" b="1" dirty="0">
                <a:solidFill>
                  <a:srgbClr val="4D5767"/>
                </a:solidFill>
                <a:latin typeface="Calibri" panose="020F0502020204030204" pitchFamily="34" charset="0"/>
                <a:ea typeface="Calibri" panose="020F0502020204030204" pitchFamily="34" charset="0"/>
                <a:cs typeface="Calibri" panose="020F0502020204030204" pitchFamily="34" charset="0"/>
              </a:rPr>
              <a:t>Présenter les enjeux et le cadre de la protection sociale complémentaire</a:t>
            </a: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8" name="ZoneTexte 7">
            <a:extLst>
              <a:ext uri="{FF2B5EF4-FFF2-40B4-BE49-F238E27FC236}">
                <a16:creationId xmlns:a16="http://schemas.microsoft.com/office/drawing/2014/main" id="{8E396033-E00F-D72F-2A48-BD0CEA593703}"/>
              </a:ext>
            </a:extLst>
          </p:cNvPr>
          <p:cNvSpPr txBox="1"/>
          <p:nvPr/>
        </p:nvSpPr>
        <p:spPr>
          <a:xfrm>
            <a:off x="3118734" y="4974038"/>
            <a:ext cx="6094476" cy="923330"/>
          </a:xfrm>
          <a:prstGeom prst="rect">
            <a:avLst/>
          </a:prstGeom>
          <a:noFill/>
        </p:spPr>
        <p:txBody>
          <a:bodyPr wrap="square">
            <a:spAutoFit/>
          </a:bodyPr>
          <a:lstStyle/>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Liberté d’en déterminer le contenu</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Aucun vote</a:t>
            </a:r>
          </a:p>
        </p:txBody>
      </p:sp>
      <p:sp>
        <p:nvSpPr>
          <p:cNvPr id="9" name="ZoneTexte 8">
            <a:extLst>
              <a:ext uri="{FF2B5EF4-FFF2-40B4-BE49-F238E27FC236}">
                <a16:creationId xmlns:a16="http://schemas.microsoft.com/office/drawing/2014/main" id="{F822DFC2-1B74-43D9-293C-2EFE82FB09C0}"/>
              </a:ext>
            </a:extLst>
          </p:cNvPr>
          <p:cNvSpPr txBox="1"/>
          <p:nvPr/>
        </p:nvSpPr>
        <p:spPr>
          <a:xfrm>
            <a:off x="2908789" y="415844"/>
            <a:ext cx="6374422" cy="923330"/>
          </a:xfrm>
          <a:prstGeom prst="rect">
            <a:avLst/>
          </a:prstGeom>
          <a:noFill/>
        </p:spPr>
        <p:txBody>
          <a:bodyPr wrap="square" rtlCol="0">
            <a:spAutoFit/>
          </a:bodyPr>
          <a:lstStyle/>
          <a:p>
            <a:pPr algn="ctr"/>
            <a:r>
              <a:rPr lang="fr-FR" b="1" dirty="0">
                <a:solidFill>
                  <a:srgbClr val="0070C0"/>
                </a:solidFill>
              </a:rPr>
              <a:t>CONTEXTE DU CADRE ET DU DEBAT</a:t>
            </a:r>
          </a:p>
          <a:p>
            <a:pPr algn="ctr"/>
            <a:endParaRPr lang="fr-FR" b="1" dirty="0">
              <a:solidFill>
                <a:srgbClr val="0070C0"/>
              </a:solidFill>
            </a:endParaRPr>
          </a:p>
          <a:p>
            <a:pPr algn="ctr"/>
            <a:r>
              <a:rPr lang="fr-FR" b="1" dirty="0">
                <a:solidFill>
                  <a:srgbClr val="0070C0"/>
                </a:solidFill>
              </a:rPr>
              <a:t>Ordonnance n°2021-175 du 17 février 2021</a:t>
            </a:r>
          </a:p>
        </p:txBody>
      </p:sp>
    </p:spTree>
    <p:extLst>
      <p:ext uri="{BB962C8B-B14F-4D97-AF65-F5344CB8AC3E}">
        <p14:creationId xmlns:p14="http://schemas.microsoft.com/office/powerpoint/2010/main" val="2912602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D5B68-2CBD-183D-0042-463894536FCB}"/>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A52E2CF0-6D3C-CAD9-0EC2-38CBA96EA53A}"/>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87448D27-F8AE-19AE-D4AB-95E95704C5EA}"/>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03</a:t>
            </a:r>
            <a:endParaRPr lang="fr-FR" sz="2200" b="1" dirty="0">
              <a:latin typeface="Trebuchet MS"/>
              <a:ea typeface="+mn-lt"/>
            </a:endParaRPr>
          </a:p>
        </p:txBody>
      </p:sp>
      <p:pic>
        <p:nvPicPr>
          <p:cNvPr id="17" name="Image 16">
            <a:extLst>
              <a:ext uri="{FF2B5EF4-FFF2-40B4-BE49-F238E27FC236}">
                <a16:creationId xmlns:a16="http://schemas.microsoft.com/office/drawing/2014/main" id="{4958B862-3BBB-0BA6-1553-C498FFEB75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0D19DFE9-D1A8-FCA5-B4E9-1B775C23F12E}"/>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5CC71485-AB5A-B0BA-799A-AD580870E7B0}"/>
              </a:ext>
            </a:extLst>
          </p:cNvPr>
          <p:cNvSpPr txBox="1"/>
          <p:nvPr/>
        </p:nvSpPr>
        <p:spPr>
          <a:xfrm>
            <a:off x="2891790" y="173538"/>
            <a:ext cx="6316218" cy="369332"/>
          </a:xfrm>
          <a:prstGeom prst="rect">
            <a:avLst/>
          </a:prstGeom>
          <a:noFill/>
        </p:spPr>
        <p:txBody>
          <a:bodyPr wrap="square">
            <a:spAutoFit/>
          </a:bodyPr>
          <a:lstStyle/>
          <a:p>
            <a:pPr algn="ctr"/>
            <a:r>
              <a:rPr lang="fr-FR" b="1" dirty="0">
                <a:solidFill>
                  <a:srgbClr val="0070C0"/>
                </a:solidFill>
              </a:rPr>
              <a:t>QUE RECOUVRE LA PROTECTION SOCIALE COMPLEMENTAIRE ?</a:t>
            </a:r>
          </a:p>
        </p:txBody>
      </p:sp>
      <p:sp>
        <p:nvSpPr>
          <p:cNvPr id="6" name="ZoneTexte 5">
            <a:extLst>
              <a:ext uri="{FF2B5EF4-FFF2-40B4-BE49-F238E27FC236}">
                <a16:creationId xmlns:a16="http://schemas.microsoft.com/office/drawing/2014/main" id="{87A8C8C5-7200-303B-3514-22304F67FB5E}"/>
              </a:ext>
            </a:extLst>
          </p:cNvPr>
          <p:cNvSpPr txBox="1"/>
          <p:nvPr/>
        </p:nvSpPr>
        <p:spPr>
          <a:xfrm>
            <a:off x="560159" y="825582"/>
            <a:ext cx="10757738" cy="5078313"/>
          </a:xfrm>
          <a:prstGeom prst="rect">
            <a:avLst/>
          </a:prstGeom>
          <a:noFill/>
        </p:spPr>
        <p:txBody>
          <a:bodyPr wrap="square">
            <a:spAutoFit/>
          </a:bodyPr>
          <a:lstStyle/>
          <a:p>
            <a:pPr algn="ctr"/>
            <a:r>
              <a:rPr lang="fr-FR" b="1" dirty="0">
                <a:solidFill>
                  <a:srgbClr val="0070C0"/>
                </a:solidFill>
              </a:rPr>
              <a:t>Le risque SANTE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Vise à couvrir les frais médicaux ou paramédicaux </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(consultations, médicaments, hospitalisation, dentaire/optique/auditif…)</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C</a:t>
            </a: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ompléter les remboursements de la Sécurité Sociale</a:t>
            </a:r>
          </a:p>
          <a:p>
            <a:pPr marL="285750" indent="-285750" algn="ctr">
              <a:buFont typeface="Wingdings" panose="05000000000000000000" pitchFamily="2" charset="2"/>
              <a:buChar char="Ä"/>
            </a:pP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Depuis le 1</a:t>
            </a:r>
            <a:r>
              <a:rPr lang="fr-FR" sz="1800" baseline="30000" dirty="0">
                <a:solidFill>
                  <a:srgbClr val="4D5767"/>
                </a:solidFill>
                <a:latin typeface="Calibri" panose="020F0502020204030204" pitchFamily="34" charset="0"/>
                <a:ea typeface="Calibri" panose="020F0502020204030204" pitchFamily="34" charset="0"/>
                <a:cs typeface="Calibri" panose="020F0502020204030204" pitchFamily="34" charset="0"/>
              </a:rPr>
              <a:t>er</a:t>
            </a: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 janvier 2026</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Participation obligatoire de l’employeur : 15€ par mois par agent</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Versé dans un cadre fixé par délibération :</a:t>
            </a: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labellisation : l’agent doit souscrire un contrat individuel labellisé</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Ou </a:t>
            </a: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conventio</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n de participation à adhésion facultative (contrat collectif proposé par la collectivité en direct ou par l’intermédiaire du CDG 41)</a:t>
            </a: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7310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8D880-423C-8F90-5B5A-33BCDF910ECC}"/>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251EF1DA-F755-FA76-7467-D493349F2705}"/>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200CB83A-23B7-E826-D68B-5961F0EC5FE4}"/>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04</a:t>
            </a:r>
            <a:endParaRPr lang="fr-FR" sz="2200" b="1" dirty="0">
              <a:latin typeface="Trebuchet MS"/>
              <a:ea typeface="+mn-lt"/>
            </a:endParaRPr>
          </a:p>
        </p:txBody>
      </p:sp>
      <p:pic>
        <p:nvPicPr>
          <p:cNvPr id="17" name="Image 16">
            <a:extLst>
              <a:ext uri="{FF2B5EF4-FFF2-40B4-BE49-F238E27FC236}">
                <a16:creationId xmlns:a16="http://schemas.microsoft.com/office/drawing/2014/main" id="{9AC0610E-6CCF-1B25-7AD9-33335A3171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113F9052-D5B1-54FD-806D-2984E9B3DC1D}"/>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489891FA-DFE9-6709-84E8-81FA8C8C24D6}"/>
              </a:ext>
            </a:extLst>
          </p:cNvPr>
          <p:cNvSpPr txBox="1"/>
          <p:nvPr/>
        </p:nvSpPr>
        <p:spPr>
          <a:xfrm>
            <a:off x="2891790" y="173538"/>
            <a:ext cx="6124194" cy="369332"/>
          </a:xfrm>
          <a:prstGeom prst="rect">
            <a:avLst/>
          </a:prstGeom>
          <a:noFill/>
        </p:spPr>
        <p:txBody>
          <a:bodyPr wrap="square">
            <a:spAutoFit/>
          </a:bodyPr>
          <a:lstStyle/>
          <a:p>
            <a:pPr algn="ctr"/>
            <a:r>
              <a:rPr lang="fr-FR" b="1" dirty="0">
                <a:solidFill>
                  <a:srgbClr val="0070C0"/>
                </a:solidFill>
              </a:rPr>
              <a:t>QUE RECOUVRE LA PROTECTION SOCIALE COMPLEMENTAIRE ?</a:t>
            </a:r>
          </a:p>
        </p:txBody>
      </p:sp>
      <p:sp>
        <p:nvSpPr>
          <p:cNvPr id="8" name="ZoneTexte 7">
            <a:extLst>
              <a:ext uri="{FF2B5EF4-FFF2-40B4-BE49-F238E27FC236}">
                <a16:creationId xmlns:a16="http://schemas.microsoft.com/office/drawing/2014/main" id="{F2C1868B-BC35-562F-61AD-D4B8DAEF533B}"/>
              </a:ext>
            </a:extLst>
          </p:cNvPr>
          <p:cNvSpPr txBox="1"/>
          <p:nvPr/>
        </p:nvSpPr>
        <p:spPr>
          <a:xfrm>
            <a:off x="214392" y="765677"/>
            <a:ext cx="6524244" cy="5909310"/>
          </a:xfrm>
          <a:prstGeom prst="rect">
            <a:avLst/>
          </a:prstGeom>
          <a:noFill/>
        </p:spPr>
        <p:txBody>
          <a:bodyPr wrap="square">
            <a:spAutoFit/>
          </a:bodyPr>
          <a:lstStyle/>
          <a:p>
            <a:pPr algn="ctr"/>
            <a:r>
              <a:rPr lang="fr-FR" b="1" dirty="0">
                <a:solidFill>
                  <a:srgbClr val="0070C0"/>
                </a:solidFill>
              </a:rPr>
              <a:t>Le risque PREVOYANCE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Vise à couvrir la perte de salaire (perte de 50% du traitement, perte de régime indemnitaire) / de retraite liée à une maladie, une incapacité / invalidité ou un décès</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 </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Compenser la perte de revenus</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Depuis le 1</a:t>
            </a:r>
            <a:r>
              <a:rPr lang="fr-FR" baseline="30000" dirty="0">
                <a:solidFill>
                  <a:srgbClr val="4D5767"/>
                </a:solidFill>
                <a:latin typeface="Calibri" panose="020F0502020204030204" pitchFamily="34" charset="0"/>
                <a:ea typeface="Calibri" panose="020F0502020204030204" pitchFamily="34" charset="0"/>
                <a:cs typeface="Calibri" panose="020F0502020204030204" pitchFamily="34" charset="0"/>
              </a:rPr>
              <a:t>er</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 janvier 2025</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Participation obligatoire de l’employeur : 7€ par mois par agent</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Versé dans un cadre fixé par délibération :</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La labellisation : l’agent doit souscrire un contrat individuel labellisé</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Ou </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La convention de participation à adhésion facultative (contrat collectif proposé par la collectivité en direct ou par l’intermédiaire du CDG 41)</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5B4E41C6-42FA-2B76-E159-39B22DB5DDEA}"/>
              </a:ext>
            </a:extLst>
          </p:cNvPr>
          <p:cNvSpPr txBox="1"/>
          <p:nvPr/>
        </p:nvSpPr>
        <p:spPr>
          <a:xfrm>
            <a:off x="6950530" y="1178710"/>
            <a:ext cx="5151276" cy="5170646"/>
          </a:xfrm>
          <a:prstGeom prst="rect">
            <a:avLst/>
          </a:prstGeom>
          <a:noFill/>
        </p:spPr>
        <p:txBody>
          <a:bodyPr wrap="square">
            <a:spAutoFit/>
          </a:bodyPr>
          <a:lstStyle/>
          <a:p>
            <a:pPr algn="ctr"/>
            <a:r>
              <a:rPr lang="fr-FR" b="1" dirty="0">
                <a:solidFill>
                  <a:srgbClr val="C00000"/>
                </a:solidFill>
                <a:latin typeface="Calibri" panose="020F0502020204030204" pitchFamily="34" charset="0"/>
                <a:ea typeface="Calibri" panose="020F0502020204030204" pitchFamily="34" charset="0"/>
                <a:cs typeface="Calibri" panose="020F0502020204030204" pitchFamily="34" charset="0"/>
              </a:rPr>
              <a:t>Nouveau cadre réglementaire à compter du 1er janvier 2029 (loi n°2025-1251 du 22 décembre 2025 et décret d’application en attente de parution)</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Fin de la labellisation</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Obligation pour l’employeur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de souscrire (en direct ou via le CDG) une convention de participation à adhésion obligatoire pour les agents et comportant les garanties minimales suivantes :</a:t>
            </a:r>
          </a:p>
          <a:p>
            <a:pPr algn="ctr"/>
            <a:r>
              <a:rPr lang="fr-FR" sz="1400" i="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Incapacité : IJ garantissant 90% de la rémunération nette</a:t>
            </a:r>
          </a:p>
          <a:p>
            <a:pPr algn="ctr"/>
            <a:r>
              <a:rPr lang="fr-FR" sz="1400" i="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Invalidité : rente garantissant 90% de la rémunération nette</a:t>
            </a:r>
          </a:p>
          <a:p>
            <a:pPr algn="ctr"/>
            <a:r>
              <a:rPr lang="fr-FR" sz="1400" i="1" dirty="0">
                <a:solidFill>
                  <a:srgbClr val="4D5767"/>
                </a:solidFill>
                <a:latin typeface="Calibri" panose="020F0502020204030204" pitchFamily="34" charset="0"/>
                <a:ea typeface="Calibri" panose="020F0502020204030204" pitchFamily="34" charset="0"/>
                <a:cs typeface="Calibri" panose="020F0502020204030204" pitchFamily="34" charset="0"/>
              </a:rPr>
              <a:t>décès/PTIA</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Et de verser une participation financière par mois et par agent égale au moins à 50% de la cotisation de base</a:t>
            </a: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pic>
        <p:nvPicPr>
          <p:cNvPr id="9" name="Image 8">
            <a:extLst>
              <a:ext uri="{FF2B5EF4-FFF2-40B4-BE49-F238E27FC236}">
                <a16:creationId xmlns:a16="http://schemas.microsoft.com/office/drawing/2014/main" id="{71A3669E-D121-C647-E203-1317DBC2B76F}"/>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7068312" y="2173854"/>
            <a:ext cx="1054608" cy="1054608"/>
          </a:xfrm>
          <a:prstGeom prst="rect">
            <a:avLst/>
          </a:prstGeom>
        </p:spPr>
      </p:pic>
    </p:spTree>
    <p:extLst>
      <p:ext uri="{BB962C8B-B14F-4D97-AF65-F5344CB8AC3E}">
        <p14:creationId xmlns:p14="http://schemas.microsoft.com/office/powerpoint/2010/main" val="4268084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CAD9B-CA7B-5664-0A35-F687FA90C046}"/>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B835E377-2075-EB37-7788-524C19105DB6}"/>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71F8E933-A0EA-E51B-46C9-12653F7FEA6D}"/>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05</a:t>
            </a:r>
            <a:endParaRPr lang="fr-FR" sz="2200" b="1" dirty="0">
              <a:latin typeface="Trebuchet MS"/>
              <a:ea typeface="+mn-lt"/>
            </a:endParaRPr>
          </a:p>
        </p:txBody>
      </p:sp>
      <p:pic>
        <p:nvPicPr>
          <p:cNvPr id="17" name="Image 16">
            <a:extLst>
              <a:ext uri="{FF2B5EF4-FFF2-40B4-BE49-F238E27FC236}">
                <a16:creationId xmlns:a16="http://schemas.microsoft.com/office/drawing/2014/main" id="{B6613996-C3E9-48A8-8376-1EF21E215CB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77702B59-C84E-168F-A562-6A0D79DDBEEB}"/>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0485B612-856E-1D5C-0638-BC590241B59A}"/>
              </a:ext>
            </a:extLst>
          </p:cNvPr>
          <p:cNvSpPr txBox="1"/>
          <p:nvPr/>
        </p:nvSpPr>
        <p:spPr>
          <a:xfrm>
            <a:off x="2964271" y="338229"/>
            <a:ext cx="6094476" cy="369332"/>
          </a:xfrm>
          <a:prstGeom prst="rect">
            <a:avLst/>
          </a:prstGeom>
          <a:noFill/>
        </p:spPr>
        <p:txBody>
          <a:bodyPr wrap="square">
            <a:spAutoFit/>
          </a:bodyPr>
          <a:lstStyle/>
          <a:p>
            <a:pPr algn="ctr"/>
            <a:r>
              <a:rPr lang="fr-FR" b="1" dirty="0">
                <a:solidFill>
                  <a:srgbClr val="0070C0"/>
                </a:solidFill>
              </a:rPr>
              <a:t>QUELS ENJEUX ?</a:t>
            </a:r>
          </a:p>
        </p:txBody>
      </p:sp>
      <p:sp>
        <p:nvSpPr>
          <p:cNvPr id="6" name="ZoneTexte 5">
            <a:extLst>
              <a:ext uri="{FF2B5EF4-FFF2-40B4-BE49-F238E27FC236}">
                <a16:creationId xmlns:a16="http://schemas.microsoft.com/office/drawing/2014/main" id="{3FFD93BA-298E-2336-F513-DDBED8261602}"/>
              </a:ext>
            </a:extLst>
          </p:cNvPr>
          <p:cNvSpPr txBox="1"/>
          <p:nvPr/>
        </p:nvSpPr>
        <p:spPr>
          <a:xfrm>
            <a:off x="730097" y="869625"/>
            <a:ext cx="10858992" cy="4247317"/>
          </a:xfrm>
          <a:prstGeom prst="rect">
            <a:avLst/>
          </a:prstGeom>
          <a:noFill/>
        </p:spPr>
        <p:txBody>
          <a:bodyPr wrap="square">
            <a:spAutoFit/>
          </a:bodyPr>
          <a:lstStyle/>
          <a:p>
            <a:pPr algn="ctr"/>
            <a:endParaRPr lang="fr-FR" b="1" dirty="0">
              <a:solidFill>
                <a:srgbClr val="4D5767"/>
              </a:solidFill>
              <a:ea typeface="Cambria"/>
              <a:cs typeface="Calibri"/>
            </a:endParaRPr>
          </a:p>
          <a:p>
            <a:r>
              <a:rPr lang="fr-FR" dirty="0">
                <a:solidFill>
                  <a:srgbClr val="4D5767"/>
                </a:solidFill>
                <a:ea typeface="Cambria"/>
                <a:cs typeface="Calibri"/>
              </a:rPr>
              <a:t>L</a:t>
            </a:r>
            <a:r>
              <a:rPr lang="fr-FR" dirty="0"/>
              <a:t>e déploiement de la protection sociale complémentaire contribue à soutenir les agents dans un état le plus complet de bien-être physique, mental et social en :</a:t>
            </a:r>
          </a:p>
          <a:p>
            <a:endParaRPr lang="fr-FR" dirty="0"/>
          </a:p>
          <a:p>
            <a:pPr marL="285750" indent="-285750">
              <a:buFontTx/>
              <a:buChar char="-"/>
            </a:pPr>
            <a:r>
              <a:rPr lang="fr-FR" dirty="0"/>
              <a:t>Facilitant l’accès de ces derniers aux soins (en l’absence de complémentaire santé de nombreux agents renoncent à se soigner)</a:t>
            </a:r>
          </a:p>
          <a:p>
            <a:endParaRPr lang="fr-FR" dirty="0"/>
          </a:p>
          <a:p>
            <a:pPr marL="285750" indent="-285750">
              <a:buFontTx/>
              <a:buChar char="-"/>
            </a:pPr>
            <a:r>
              <a:rPr lang="fr-FR" dirty="0"/>
              <a:t>Protégeant ces derniers des conséquences des aléas de la vie (Garantie maintien de salaire en cas de maladie prolongée)</a:t>
            </a:r>
          </a:p>
          <a:p>
            <a:endParaRPr lang="fr-FR" dirty="0"/>
          </a:p>
          <a:p>
            <a:pPr marL="285750" indent="-285750">
              <a:buFontTx/>
              <a:buChar char="-"/>
            </a:pPr>
            <a:r>
              <a:rPr lang="fr-FR" dirty="0"/>
              <a:t>Limitant l’absentéisme</a:t>
            </a:r>
          </a:p>
          <a:p>
            <a:pPr marL="285750" indent="-285750">
              <a:buFontTx/>
              <a:buChar char="-"/>
            </a:pPr>
            <a:endParaRPr lang="fr-FR" dirty="0"/>
          </a:p>
          <a:p>
            <a:pPr marL="285750" indent="-285750">
              <a:buFontTx/>
              <a:buChar char="-"/>
            </a:pPr>
            <a:r>
              <a:rPr lang="fr-FR" dirty="0"/>
              <a:t>Fidélisant le personnel et renforçant l’attractivité de la collectivité (pouvoir d'achat renforcé par la participation financière de l'employeur)</a:t>
            </a:r>
          </a:p>
          <a:p>
            <a:pPr algn="ctr"/>
            <a:endParaRPr lang="fr-FR" sz="1800" b="1" dirty="0">
              <a:solidFill>
                <a:srgbClr val="4D5767"/>
              </a:solidFill>
              <a:ea typeface="Cambria"/>
              <a:cs typeface="Calibri"/>
            </a:endParaRPr>
          </a:p>
        </p:txBody>
      </p:sp>
    </p:spTree>
    <p:extLst>
      <p:ext uri="{BB962C8B-B14F-4D97-AF65-F5344CB8AC3E}">
        <p14:creationId xmlns:p14="http://schemas.microsoft.com/office/powerpoint/2010/main" val="3536377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D98DF-4E77-5C46-4876-959C98AB3C28}"/>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526D9217-40B2-1403-9AA0-6DF1B3D963A7}"/>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E9A544E5-AD32-6C37-4502-66A83E451A13}"/>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06</a:t>
            </a:r>
            <a:endParaRPr lang="fr-FR" sz="2200" b="1" dirty="0">
              <a:latin typeface="Trebuchet MS"/>
              <a:ea typeface="+mn-lt"/>
            </a:endParaRPr>
          </a:p>
        </p:txBody>
      </p:sp>
      <p:pic>
        <p:nvPicPr>
          <p:cNvPr id="17" name="Image 16">
            <a:extLst>
              <a:ext uri="{FF2B5EF4-FFF2-40B4-BE49-F238E27FC236}">
                <a16:creationId xmlns:a16="http://schemas.microsoft.com/office/drawing/2014/main" id="{14FBFB0C-894B-44C8-443F-58D693230E5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90ECE6F5-7425-F395-A4FD-879D45B83631}"/>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ZoneTexte 1">
            <a:extLst>
              <a:ext uri="{FF2B5EF4-FFF2-40B4-BE49-F238E27FC236}">
                <a16:creationId xmlns:a16="http://schemas.microsoft.com/office/drawing/2014/main" id="{101308FC-7FD8-D977-769B-FB0FFEE645AA}"/>
              </a:ext>
            </a:extLst>
          </p:cNvPr>
          <p:cNvSpPr txBox="1"/>
          <p:nvPr/>
        </p:nvSpPr>
        <p:spPr>
          <a:xfrm>
            <a:off x="2697480" y="111417"/>
            <a:ext cx="6445758" cy="369332"/>
          </a:xfrm>
          <a:prstGeom prst="rect">
            <a:avLst/>
          </a:prstGeom>
          <a:noFill/>
        </p:spPr>
        <p:txBody>
          <a:bodyPr wrap="square">
            <a:spAutoFit/>
          </a:bodyPr>
          <a:lstStyle/>
          <a:p>
            <a:pPr algn="ctr"/>
            <a:r>
              <a:rPr lang="fr-FR" b="1" dirty="0">
                <a:solidFill>
                  <a:srgbClr val="0070C0"/>
                </a:solidFill>
              </a:rPr>
              <a:t>SITIUATION DE VOTRE COLLECTIVITE OU ETABLISSEMENT PUBLIC</a:t>
            </a:r>
          </a:p>
        </p:txBody>
      </p:sp>
      <p:sp>
        <p:nvSpPr>
          <p:cNvPr id="5" name="ZoneTexte 4">
            <a:extLst>
              <a:ext uri="{FF2B5EF4-FFF2-40B4-BE49-F238E27FC236}">
                <a16:creationId xmlns:a16="http://schemas.microsoft.com/office/drawing/2014/main" id="{B15D3C6B-A8CB-7327-B1F5-73A3BE02EF47}"/>
              </a:ext>
            </a:extLst>
          </p:cNvPr>
          <p:cNvSpPr txBox="1"/>
          <p:nvPr/>
        </p:nvSpPr>
        <p:spPr>
          <a:xfrm>
            <a:off x="426286" y="680759"/>
            <a:ext cx="5127409" cy="5632311"/>
          </a:xfrm>
          <a:prstGeom prst="rect">
            <a:avLst/>
          </a:prstGeom>
          <a:noFill/>
        </p:spPr>
        <p:txBody>
          <a:bodyPr wrap="square">
            <a:spAutoFit/>
          </a:bodyPr>
          <a:lstStyle/>
          <a:p>
            <a:pPr algn="ctr"/>
            <a:r>
              <a:rPr lang="fr-FR" b="1" dirty="0">
                <a:solidFill>
                  <a:srgbClr val="0070C0"/>
                </a:solidFill>
              </a:rPr>
              <a:t>Le risque SANTE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Montant de la participation versée par mois et par agent :  …………….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Depuis le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Versé au titre de (au choix)</a:t>
            </a:r>
          </a:p>
          <a:p>
            <a:pPr algn="ct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labellisation</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Ou </a:t>
            </a: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conventio</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n de participation à adhésion facultative par l’intermédiaire du CDG 41 (depuis le …………………)</a:t>
            </a:r>
          </a:p>
          <a:p>
            <a:pPr algn="ct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Taux d’agents bénéficiant de la participation financière : …………………….</a:t>
            </a:r>
          </a:p>
          <a:p>
            <a:pPr algn="ct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Montant inscrit au budget 2026: ………… €</a:t>
            </a: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0AA506F5-CA46-26B3-D9D9-1B2FEE1FF4F7}"/>
              </a:ext>
            </a:extLst>
          </p:cNvPr>
          <p:cNvSpPr txBox="1"/>
          <p:nvPr/>
        </p:nvSpPr>
        <p:spPr>
          <a:xfrm>
            <a:off x="6201947" y="680759"/>
            <a:ext cx="5127409" cy="5909310"/>
          </a:xfrm>
          <a:prstGeom prst="rect">
            <a:avLst/>
          </a:prstGeom>
          <a:noFill/>
        </p:spPr>
        <p:txBody>
          <a:bodyPr wrap="square">
            <a:spAutoFit/>
          </a:bodyPr>
          <a:lstStyle/>
          <a:p>
            <a:pPr algn="ctr"/>
            <a:r>
              <a:rPr lang="fr-FR" b="1" dirty="0">
                <a:solidFill>
                  <a:srgbClr val="0070C0"/>
                </a:solidFill>
              </a:rPr>
              <a:t>Le risque PREVOYANCE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Montant de la participation versée par mois et par agent :  …………….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Depuis le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Versé au titre de (au choix)</a:t>
            </a:r>
          </a:p>
          <a:p>
            <a:pPr algn="ct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labellisation</a:t>
            </a: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Ou </a:t>
            </a:r>
          </a:p>
          <a:p>
            <a:pPr algn="ct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La conventio</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n de participation à adhésion facultative par l’intermédiaire du CDG 41 (depuis le ………………….)</a:t>
            </a:r>
          </a:p>
          <a:p>
            <a:pPr algn="ct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Taux d’agents bénéficiant de la participation financière :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Montant inscrit au budget 2026: ………… €</a:t>
            </a:r>
          </a:p>
          <a:p>
            <a:pPr algn="ct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76150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6C46C-AFAE-FC13-15CA-2E75866C89F1}"/>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4B839EDA-76E0-93B5-25BE-DAFB884D124F}"/>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7A0EFEDC-06D5-BD2F-FF27-5EDE2B9802BD}"/>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07</a:t>
            </a:r>
          </a:p>
        </p:txBody>
      </p:sp>
      <p:pic>
        <p:nvPicPr>
          <p:cNvPr id="17" name="Image 16">
            <a:extLst>
              <a:ext uri="{FF2B5EF4-FFF2-40B4-BE49-F238E27FC236}">
                <a16:creationId xmlns:a16="http://schemas.microsoft.com/office/drawing/2014/main" id="{89FD7EE6-76B5-524F-EF6B-FA885C5735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969EBE68-D1D0-DF2C-0EFD-B1D960C7B3A7}"/>
              </a:ext>
            </a:extLst>
          </p:cNvPr>
          <p:cNvSpPr txBox="1"/>
          <p:nvPr/>
        </p:nvSpPr>
        <p:spPr>
          <a:xfrm>
            <a:off x="963115" y="176165"/>
            <a:ext cx="10757739" cy="369332"/>
          </a:xfrm>
          <a:prstGeom prst="rect">
            <a:avLst/>
          </a:prstGeom>
          <a:noFill/>
        </p:spPr>
        <p:txBody>
          <a:bodyPr wrap="square">
            <a:spAutoFit/>
          </a:bodyPr>
          <a:lstStyle/>
          <a:p>
            <a:pPr algn="ctr">
              <a:buNone/>
            </a:pPr>
            <a:r>
              <a:rPr lang="fr-FR" b="1" dirty="0">
                <a:solidFill>
                  <a:srgbClr val="0070C0"/>
                </a:solidFill>
              </a:rPr>
              <a:t>QUEL EST L’ACCOMPAGNEMENT DU CDG 41 ?</a:t>
            </a:r>
          </a:p>
        </p:txBody>
      </p:sp>
      <p:sp>
        <p:nvSpPr>
          <p:cNvPr id="4" name="ZoneTexte 3">
            <a:extLst>
              <a:ext uri="{FF2B5EF4-FFF2-40B4-BE49-F238E27FC236}">
                <a16:creationId xmlns:a16="http://schemas.microsoft.com/office/drawing/2014/main" id="{42F42EF0-EBBE-C5FC-572B-2FF9B416C1CB}"/>
              </a:ext>
            </a:extLst>
          </p:cNvPr>
          <p:cNvSpPr txBox="1"/>
          <p:nvPr/>
        </p:nvSpPr>
        <p:spPr>
          <a:xfrm>
            <a:off x="214392" y="966083"/>
            <a:ext cx="11763216" cy="5570756"/>
          </a:xfrm>
          <a:prstGeom prst="rect">
            <a:avLst/>
          </a:prstGeom>
          <a:noFill/>
        </p:spPr>
        <p:txBody>
          <a:bodyPr wrap="square">
            <a:spAutoFit/>
          </a:bodyPr>
          <a:lstStyle/>
          <a:p>
            <a:r>
              <a:rPr lang="fr-FR" b="1" dirty="0">
                <a:solidFill>
                  <a:srgbClr val="0070C0"/>
                </a:solidFill>
              </a:rPr>
              <a:t>Le cadre juridique</a:t>
            </a:r>
          </a:p>
          <a:p>
            <a:pPr algn="just"/>
            <a:endParaRPr lang="fr-FR" sz="900" i="1" dirty="0"/>
          </a:p>
          <a:p>
            <a:pPr algn="just"/>
            <a:r>
              <a:rPr lang="fr-FR" dirty="0"/>
              <a:t>Depuis le 1er janvier 2022, les Centres de Gestion ont l’obligation de conclure une convention de participation pour la protection sociale complémentaire pour le compte des collectivités territoriales et établissements publics qui lui en font la demande.</a:t>
            </a:r>
          </a:p>
          <a:p>
            <a:pPr algn="just"/>
            <a:endParaRPr lang="fr-FR" sz="900" dirty="0"/>
          </a:p>
          <a:p>
            <a:pPr algn="just"/>
            <a:r>
              <a:rPr lang="fr-FR" dirty="0"/>
              <a:t>Les collectivités et établissements publics peuvent adhérer à ces contrats par délibération, après signature d’une convention avec le Centre de Gestion de leur ressort.</a:t>
            </a:r>
          </a:p>
          <a:p>
            <a:pPr algn="just"/>
            <a:endParaRPr lang="fr-FR" sz="1000" i="1" dirty="0"/>
          </a:p>
          <a:p>
            <a:pPr algn="just"/>
            <a:endParaRPr lang="fr-FR" sz="1000" i="1" dirty="0"/>
          </a:p>
          <a:p>
            <a:r>
              <a:rPr lang="fr-FR" b="1" dirty="0">
                <a:solidFill>
                  <a:srgbClr val="0070C0"/>
                </a:solidFill>
              </a:rPr>
              <a:t>Pour chaque risque, une convention de participation « mutualisée » depuis le 1er janvier 2023 jusqu’au 31 décembre 2028</a:t>
            </a:r>
          </a:p>
          <a:p>
            <a:pPr algn="just"/>
            <a:endParaRPr lang="fr-FR" sz="900" i="1" dirty="0"/>
          </a:p>
          <a:p>
            <a:pPr algn="just"/>
            <a:r>
              <a:rPr lang="fr-FR" b="0" i="0" dirty="0">
                <a:solidFill>
                  <a:srgbClr val="222222"/>
                </a:solidFill>
                <a:effectLst/>
              </a:rPr>
              <a:t>Il est ainsi proposé pour chaque risque </a:t>
            </a:r>
            <a:r>
              <a:rPr lang="fr-FR" dirty="0">
                <a:solidFill>
                  <a:srgbClr val="222222"/>
                </a:solidFill>
              </a:rPr>
              <a:t>d’adhérer à une</a:t>
            </a:r>
            <a:r>
              <a:rPr lang="fr-FR" b="0" i="0" dirty="0">
                <a:solidFill>
                  <a:srgbClr val="222222"/>
                </a:solidFill>
                <a:effectLst/>
              </a:rPr>
              <a:t> convention de participation</a:t>
            </a:r>
            <a:r>
              <a:rPr lang="fr-FR" dirty="0">
                <a:solidFill>
                  <a:srgbClr val="222222"/>
                </a:solidFill>
              </a:rPr>
              <a:t> « mutualisée » à l’échelle </a:t>
            </a:r>
            <a:r>
              <a:rPr lang="fr-FR" kern="100" dirty="0">
                <a:ea typeface="Aptos" panose="020B0004020202020204" pitchFamily="34" charset="0"/>
                <a:cs typeface="Times New Roman" panose="02020603050405020304" pitchFamily="18" charset="0"/>
              </a:rPr>
              <a:t>de 4 CDG de la région Centre Val de Loire : CDG 18, CDG 28, CDG 36 et CDG 41</a:t>
            </a:r>
          </a:p>
          <a:p>
            <a:pPr algn="just"/>
            <a:endParaRPr lang="fr-FR" sz="900" b="0" i="0" dirty="0">
              <a:solidFill>
                <a:srgbClr val="222222"/>
              </a:solidFill>
              <a:effectLst/>
            </a:endParaRPr>
          </a:p>
          <a:p>
            <a:pPr algn="just">
              <a:buNone/>
            </a:pPr>
            <a:r>
              <a:rPr lang="fr-FR" dirty="0">
                <a:solidFill>
                  <a:srgbClr val="222222"/>
                </a:solidFill>
              </a:rPr>
              <a:t>Et ainsi </a:t>
            </a:r>
            <a:r>
              <a:rPr lang="fr-FR" b="0" i="0" dirty="0">
                <a:solidFill>
                  <a:srgbClr val="222222"/>
                </a:solidFill>
                <a:effectLst/>
              </a:rPr>
              <a:t>faire bénéficier les agents d’économies d’échelle : plus les collectivités adhérentes sont nombreuses, plus les tarifs proposés et les garanties sont intéressants.</a:t>
            </a:r>
          </a:p>
          <a:p>
            <a:pPr algn="just">
              <a:buNone/>
            </a:pPr>
            <a:endParaRPr lang="fr-FR" b="0" i="0" dirty="0">
              <a:solidFill>
                <a:srgbClr val="222222"/>
              </a:solidFill>
              <a:effectLst/>
            </a:endParaRPr>
          </a:p>
          <a:p>
            <a:pPr algn="just">
              <a:buNone/>
            </a:pPr>
            <a:r>
              <a:rPr lang="fr-FR" b="1" dirty="0">
                <a:solidFill>
                  <a:srgbClr val="0070C0"/>
                </a:solidFill>
              </a:rPr>
              <a:t>Et après ?</a:t>
            </a:r>
          </a:p>
          <a:p>
            <a:pPr algn="just">
              <a:buNone/>
            </a:pPr>
            <a:endParaRPr lang="fr-FR" sz="900" dirty="0">
              <a:solidFill>
                <a:srgbClr val="222222"/>
              </a:solidFill>
            </a:endParaRPr>
          </a:p>
          <a:p>
            <a:pPr algn="just"/>
            <a:r>
              <a:rPr lang="fr-FR" dirty="0"/>
              <a:t>Les 4 CDG relanceront une consultation auprès des collectivités fin 2027, afin de procéder à un nouvel appel d’offre en matière de prévoyance et de santé en 2028, pour une mise en place au </a:t>
            </a:r>
            <a:r>
              <a:rPr lang="fr-FR" b="1" dirty="0"/>
              <a:t>01 janvier 2029</a:t>
            </a:r>
            <a:endParaRPr lang="fr-FR" dirty="0"/>
          </a:p>
          <a:p>
            <a:pPr algn="just">
              <a:buNone/>
            </a:pPr>
            <a:endParaRPr lang="fr-FR" b="0" i="0" dirty="0">
              <a:solidFill>
                <a:srgbClr val="222222"/>
              </a:solidFill>
              <a:effectLst/>
            </a:endParaRPr>
          </a:p>
        </p:txBody>
      </p:sp>
    </p:spTree>
    <p:extLst>
      <p:ext uri="{BB962C8B-B14F-4D97-AF65-F5344CB8AC3E}">
        <p14:creationId xmlns:p14="http://schemas.microsoft.com/office/powerpoint/2010/main" val="3315752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417D9-FE4E-F923-0DF3-79BAA56E92F8}"/>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206D9AD3-10D2-0CC1-3C39-6DEF885DF745}"/>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434E82DA-3548-C01E-44FD-AE734530D2C4}"/>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b="1" dirty="0">
                <a:ea typeface="+mn-lt"/>
                <a:cs typeface="Calibri"/>
              </a:rPr>
              <a:t>08</a:t>
            </a:r>
            <a:endParaRPr lang="fr-FR" b="1" dirty="0">
              <a:ea typeface="+mn-lt"/>
            </a:endParaRPr>
          </a:p>
        </p:txBody>
      </p:sp>
      <p:pic>
        <p:nvPicPr>
          <p:cNvPr id="17" name="Image 16">
            <a:extLst>
              <a:ext uri="{FF2B5EF4-FFF2-40B4-BE49-F238E27FC236}">
                <a16:creationId xmlns:a16="http://schemas.microsoft.com/office/drawing/2014/main" id="{C756993F-03F5-C6A8-72D4-9E22BD54F3C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6337B365-19D9-73A2-FE4E-3FEB12EEAC42}"/>
              </a:ext>
            </a:extLst>
          </p:cNvPr>
          <p:cNvSpPr txBox="1"/>
          <p:nvPr/>
        </p:nvSpPr>
        <p:spPr>
          <a:xfrm>
            <a:off x="1066101" y="175588"/>
            <a:ext cx="10757739" cy="369332"/>
          </a:xfrm>
          <a:prstGeom prst="rect">
            <a:avLst/>
          </a:prstGeom>
          <a:noFill/>
        </p:spPr>
        <p:txBody>
          <a:bodyPr wrap="square">
            <a:spAutoFit/>
          </a:bodyPr>
          <a:lstStyle/>
          <a:p>
            <a:pPr algn="ctr">
              <a:buNone/>
            </a:pPr>
            <a:r>
              <a:rPr lang="fr-FR" b="1" dirty="0">
                <a:solidFill>
                  <a:srgbClr val="0070C0"/>
                </a:solidFill>
              </a:rPr>
              <a:t>QUEL EST L’ACCOMPAGNEMENT DU CDG 41 ?</a:t>
            </a:r>
          </a:p>
        </p:txBody>
      </p:sp>
      <p:sp>
        <p:nvSpPr>
          <p:cNvPr id="5" name="ZoneTexte 1">
            <a:extLst>
              <a:ext uri="{FF2B5EF4-FFF2-40B4-BE49-F238E27FC236}">
                <a16:creationId xmlns:a16="http://schemas.microsoft.com/office/drawing/2014/main" id="{8222B63A-7BDE-035B-1885-8F06BEB1CDE8}"/>
              </a:ext>
            </a:extLst>
          </p:cNvPr>
          <p:cNvSpPr txBox="1"/>
          <p:nvPr/>
        </p:nvSpPr>
        <p:spPr>
          <a:xfrm>
            <a:off x="336903" y="1327055"/>
            <a:ext cx="4466590" cy="22149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800"/>
              </a:spcAft>
              <a:buNone/>
            </a:pPr>
            <a:r>
              <a:rPr lang="fr-FR" dirty="0"/>
              <a:t>Convention de participation conclue avec  RELYENS/INTERIALE, à effet au 1</a:t>
            </a:r>
            <a:r>
              <a:rPr lang="fr-FR" baseline="30000" dirty="0"/>
              <a:t>er</a:t>
            </a:r>
            <a:r>
              <a:rPr lang="fr-FR" dirty="0"/>
              <a:t> janvier 2023 jusqu’au 31 décembre 2028</a:t>
            </a:r>
            <a:endParaRPr lang="fr-FR" kern="100" dirty="0">
              <a:effectLst/>
              <a:ea typeface="Aptos" panose="020B0004020202020204" pitchFamily="34" charset="0"/>
              <a:cs typeface="Times New Roman" panose="02020603050405020304" pitchFamily="18" charset="0"/>
            </a:endParaRPr>
          </a:p>
          <a:p>
            <a:pPr algn="just">
              <a:lnSpc>
                <a:spcPct val="115000"/>
              </a:lnSpc>
              <a:spcAft>
                <a:spcPts val="800"/>
              </a:spcAft>
              <a:buNone/>
            </a:pPr>
            <a:endParaRPr lang="fr-FR" sz="3200" kern="100" dirty="0">
              <a:effectLst/>
              <a:ea typeface="Aptos" panose="020B0004020202020204" pitchFamily="34" charset="0"/>
              <a:cs typeface="Times New Roman" panose="02020603050405020304" pitchFamily="18" charset="0"/>
            </a:endParaRPr>
          </a:p>
          <a:p>
            <a:pPr algn="just">
              <a:lnSpc>
                <a:spcPct val="115000"/>
              </a:lnSpc>
              <a:spcAft>
                <a:spcPts val="800"/>
              </a:spcAft>
              <a:buNone/>
            </a:pPr>
            <a:endParaRPr lang="fr-FR" sz="100" kern="100" dirty="0">
              <a:effectLst/>
              <a:ea typeface="Aptos" panose="020B0004020202020204" pitchFamily="34" charset="0"/>
              <a:cs typeface="Times New Roman" panose="02020603050405020304" pitchFamily="18" charset="0"/>
            </a:endParaRPr>
          </a:p>
          <a:p>
            <a:pPr algn="just">
              <a:lnSpc>
                <a:spcPct val="115000"/>
              </a:lnSpc>
              <a:spcAft>
                <a:spcPts val="800"/>
              </a:spcAft>
              <a:buNone/>
            </a:pPr>
            <a:r>
              <a:rPr lang="fr-FR" kern="100" dirty="0">
                <a:effectLst/>
                <a:ea typeface="Aptos" panose="020B0004020202020204" pitchFamily="34" charset="0"/>
                <a:cs typeface="Times New Roman" panose="02020603050405020304" pitchFamily="18" charset="0"/>
              </a:rPr>
              <a:t>87 Collectivités affiliées au CDG41</a:t>
            </a:r>
            <a:r>
              <a:rPr lang="fr-FR" kern="100" dirty="0">
                <a:ea typeface="Aptos" panose="020B0004020202020204" pitchFamily="34" charset="0"/>
                <a:cs typeface="Times New Roman" panose="02020603050405020304" pitchFamily="18" charset="0"/>
              </a:rPr>
              <a:t> adhérentes</a:t>
            </a:r>
            <a:endParaRPr lang="fr-FR" kern="100" dirty="0">
              <a:effectLst/>
              <a:ea typeface="Aptos" panose="020B0004020202020204" pitchFamily="34" charset="0"/>
              <a:cs typeface="Times New Roman" panose="02020603050405020304" pitchFamily="18" charset="0"/>
            </a:endParaRPr>
          </a:p>
        </p:txBody>
      </p:sp>
      <p:pic>
        <p:nvPicPr>
          <p:cNvPr id="6" name="Image 5" descr="Une image contenant Police, logo, Graphique, texte&#10;&#10;Description générée automatiquement">
            <a:extLst>
              <a:ext uri="{FF2B5EF4-FFF2-40B4-BE49-F238E27FC236}">
                <a16:creationId xmlns:a16="http://schemas.microsoft.com/office/drawing/2014/main" id="{E358DB53-24D3-D688-CD57-A8BAA31E86F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67186" y="2379490"/>
            <a:ext cx="951500" cy="533586"/>
          </a:xfrm>
          <a:prstGeom prst="rect">
            <a:avLst/>
          </a:prstGeom>
        </p:spPr>
      </p:pic>
      <p:pic>
        <p:nvPicPr>
          <p:cNvPr id="7" name="Image 6">
            <a:extLst>
              <a:ext uri="{FF2B5EF4-FFF2-40B4-BE49-F238E27FC236}">
                <a16:creationId xmlns:a16="http://schemas.microsoft.com/office/drawing/2014/main" id="{6C879AEE-9400-C7FE-BE95-E8AA56F5BAB4}"/>
              </a:ext>
            </a:extLst>
          </p:cNvPr>
          <p:cNvPicPr>
            <a:picLocks noChangeAspect="1"/>
          </p:cNvPicPr>
          <p:nvPr/>
        </p:nvPicPr>
        <p:blipFill>
          <a:blip r:embed="rId6"/>
          <a:stretch>
            <a:fillRect/>
          </a:stretch>
        </p:blipFill>
        <p:spPr>
          <a:xfrm>
            <a:off x="882379" y="2434515"/>
            <a:ext cx="951500" cy="332514"/>
          </a:xfrm>
          <a:prstGeom prst="rect">
            <a:avLst/>
          </a:prstGeom>
        </p:spPr>
      </p:pic>
      <p:sp>
        <p:nvSpPr>
          <p:cNvPr id="10" name="Zone de texte 26">
            <a:extLst>
              <a:ext uri="{FF2B5EF4-FFF2-40B4-BE49-F238E27FC236}">
                <a16:creationId xmlns:a16="http://schemas.microsoft.com/office/drawing/2014/main" id="{09FC4C94-93EA-E94B-E30A-074F098EA25A}"/>
              </a:ext>
            </a:extLst>
          </p:cNvPr>
          <p:cNvSpPr txBox="1"/>
          <p:nvPr/>
        </p:nvSpPr>
        <p:spPr>
          <a:xfrm>
            <a:off x="246903" y="3691869"/>
            <a:ext cx="4466590" cy="692222"/>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800"/>
              </a:spcAft>
              <a:buNone/>
            </a:pPr>
            <a:r>
              <a:rPr lang="fr-FR" kern="100" dirty="0">
                <a:effectLst/>
                <a:ea typeface="Aptos" panose="020B0004020202020204" pitchFamily="34" charset="0"/>
                <a:cs typeface="Times New Roman" panose="02020603050405020304" pitchFamily="18" charset="0"/>
              </a:rPr>
              <a:t>Adhésion possible en cours de convention pour les collectivités de moins de 10 agents</a:t>
            </a:r>
          </a:p>
        </p:txBody>
      </p:sp>
      <p:sp>
        <p:nvSpPr>
          <p:cNvPr id="11" name="Zone de texte 2">
            <a:extLst>
              <a:ext uri="{FF2B5EF4-FFF2-40B4-BE49-F238E27FC236}">
                <a16:creationId xmlns:a16="http://schemas.microsoft.com/office/drawing/2014/main" id="{6A757519-F82D-F61C-7C36-E3025A67B16D}"/>
              </a:ext>
            </a:extLst>
          </p:cNvPr>
          <p:cNvSpPr txBox="1"/>
          <p:nvPr/>
        </p:nvSpPr>
        <p:spPr>
          <a:xfrm>
            <a:off x="4953458" y="2134165"/>
            <a:ext cx="2229105" cy="2027209"/>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800"/>
              </a:spcAft>
              <a:buNone/>
            </a:pPr>
            <a:r>
              <a:rPr lang="fr-FR" b="1" kern="100" dirty="0">
                <a:effectLst/>
                <a:ea typeface="Aptos" panose="020B0004020202020204" pitchFamily="34" charset="0"/>
                <a:cs typeface="Times New Roman" panose="02020603050405020304" pitchFamily="18" charset="0"/>
              </a:rPr>
              <a:t>Frais d’adhésion</a:t>
            </a:r>
          </a:p>
          <a:p>
            <a:pPr algn="ctr">
              <a:lnSpc>
                <a:spcPct val="115000"/>
              </a:lnSpc>
              <a:spcAft>
                <a:spcPts val="800"/>
              </a:spcAft>
              <a:buNone/>
            </a:pPr>
            <a:r>
              <a:rPr lang="fr-FR" kern="100" dirty="0">
                <a:effectLst/>
                <a:ea typeface="Aptos" panose="020B0004020202020204" pitchFamily="34" charset="0"/>
                <a:cs typeface="Times New Roman" panose="02020603050405020304" pitchFamily="18" charset="0"/>
              </a:rPr>
              <a:t>Ticket d’entrée et forfait annuel par risque </a:t>
            </a:r>
            <a:r>
              <a:rPr lang="fr-FR" kern="100" dirty="0">
                <a:ea typeface="Aptos" panose="020B0004020202020204" pitchFamily="34" charset="0"/>
                <a:cs typeface="Times New Roman" panose="02020603050405020304" pitchFamily="18" charset="0"/>
              </a:rPr>
              <a:t>en fonction de l’effectif de la structure</a:t>
            </a:r>
            <a:endParaRPr lang="fr-FR" kern="100" dirty="0">
              <a:effectLst/>
              <a:ea typeface="Aptos" panose="020B0004020202020204" pitchFamily="34" charset="0"/>
              <a:cs typeface="Times New Roman" panose="02020603050405020304" pitchFamily="18" charset="0"/>
            </a:endParaRPr>
          </a:p>
        </p:txBody>
      </p:sp>
      <p:sp>
        <p:nvSpPr>
          <p:cNvPr id="13" name="ZoneTexte 1">
            <a:extLst>
              <a:ext uri="{FF2B5EF4-FFF2-40B4-BE49-F238E27FC236}">
                <a16:creationId xmlns:a16="http://schemas.microsoft.com/office/drawing/2014/main" id="{B4DB2AE8-682E-92FB-0F2C-9DD54F9019A3}"/>
              </a:ext>
            </a:extLst>
          </p:cNvPr>
          <p:cNvSpPr txBox="1"/>
          <p:nvPr/>
        </p:nvSpPr>
        <p:spPr>
          <a:xfrm>
            <a:off x="7512529" y="1327055"/>
            <a:ext cx="4601636" cy="127948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800"/>
              </a:spcAft>
              <a:buNone/>
            </a:pPr>
            <a:r>
              <a:rPr lang="fr-FR" dirty="0"/>
              <a:t>Convention de participation conclue avec  ALTERNATIVE COURTAGE/TERRITORIA, à effet au 1</a:t>
            </a:r>
            <a:r>
              <a:rPr lang="fr-FR" baseline="30000" dirty="0"/>
              <a:t>er</a:t>
            </a:r>
            <a:r>
              <a:rPr lang="fr-FR" dirty="0"/>
              <a:t> janvier 2023 jusqu’au 31 décembre 2028</a:t>
            </a:r>
            <a:endParaRPr lang="fr-FR" kern="100" dirty="0">
              <a:ea typeface="Aptos" panose="020B0004020202020204" pitchFamily="34" charset="0"/>
              <a:cs typeface="Times New Roman" panose="02020603050405020304" pitchFamily="18" charset="0"/>
            </a:endParaRPr>
          </a:p>
          <a:p>
            <a:pPr>
              <a:lnSpc>
                <a:spcPct val="115000"/>
              </a:lnSpc>
              <a:spcAft>
                <a:spcPts val="800"/>
              </a:spcAft>
              <a:buNone/>
            </a:pPr>
            <a:endParaRPr lang="fr-FR" sz="4000" kern="100" dirty="0">
              <a:effectLst/>
              <a:ea typeface="Aptos" panose="020B0004020202020204" pitchFamily="34" charset="0"/>
              <a:cs typeface="Times New Roman" panose="02020603050405020304" pitchFamily="18" charset="0"/>
            </a:endParaRPr>
          </a:p>
          <a:p>
            <a:pPr>
              <a:lnSpc>
                <a:spcPct val="115000"/>
              </a:lnSpc>
              <a:spcAft>
                <a:spcPts val="800"/>
              </a:spcAft>
              <a:buNone/>
            </a:pPr>
            <a:r>
              <a:rPr lang="fr-FR" kern="100" dirty="0">
                <a:effectLst/>
                <a:ea typeface="Aptos" panose="020B0004020202020204" pitchFamily="34" charset="0"/>
                <a:cs typeface="Times New Roman" panose="02020603050405020304" pitchFamily="18" charset="0"/>
              </a:rPr>
              <a:t>94 Collectivités affiliées au CDG41</a:t>
            </a:r>
            <a:r>
              <a:rPr lang="fr-FR" kern="100" dirty="0">
                <a:ea typeface="Aptos" panose="020B0004020202020204" pitchFamily="34" charset="0"/>
                <a:cs typeface="Times New Roman" panose="02020603050405020304" pitchFamily="18" charset="0"/>
              </a:rPr>
              <a:t> adhérentes </a:t>
            </a:r>
            <a:endParaRPr lang="fr-FR" kern="100" dirty="0">
              <a:effectLst/>
              <a:ea typeface="Aptos" panose="020B0004020202020204" pitchFamily="34" charset="0"/>
              <a:cs typeface="Times New Roman" panose="02020603050405020304" pitchFamily="18" charset="0"/>
            </a:endParaRPr>
          </a:p>
        </p:txBody>
      </p:sp>
      <p:sp>
        <p:nvSpPr>
          <p:cNvPr id="18" name="Zone de texte 26">
            <a:extLst>
              <a:ext uri="{FF2B5EF4-FFF2-40B4-BE49-F238E27FC236}">
                <a16:creationId xmlns:a16="http://schemas.microsoft.com/office/drawing/2014/main" id="{0DC59F7D-314D-6F5B-C6B2-D4EA146D77F2}"/>
              </a:ext>
            </a:extLst>
          </p:cNvPr>
          <p:cNvSpPr txBox="1"/>
          <p:nvPr/>
        </p:nvSpPr>
        <p:spPr>
          <a:xfrm>
            <a:off x="7512529" y="3739708"/>
            <a:ext cx="4601636" cy="1004446"/>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800"/>
              </a:spcAft>
              <a:buNone/>
            </a:pPr>
            <a:r>
              <a:rPr lang="fr-FR" kern="100" dirty="0">
                <a:effectLst/>
                <a:ea typeface="Aptos" panose="020B0004020202020204" pitchFamily="34" charset="0"/>
                <a:cs typeface="Times New Roman" panose="02020603050405020304" pitchFamily="18" charset="0"/>
              </a:rPr>
              <a:t>Adhésion possible en cours de convention pour les collectivités de moins de 10 agents sous réserve de produire les statistiques et après analyse par l’assureur</a:t>
            </a:r>
          </a:p>
        </p:txBody>
      </p:sp>
      <p:pic>
        <p:nvPicPr>
          <p:cNvPr id="19" name="Image 18" descr="Une image contenant Graphique, Police, graphisme, conception&#10;&#10;Description générée automatiquement">
            <a:extLst>
              <a:ext uri="{FF2B5EF4-FFF2-40B4-BE49-F238E27FC236}">
                <a16:creationId xmlns:a16="http://schemas.microsoft.com/office/drawing/2014/main" id="{F25BA6DD-4EB8-FEE9-EC14-DC757A50A2C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56317" y="2379490"/>
            <a:ext cx="1137077" cy="599179"/>
          </a:xfrm>
          <a:prstGeom prst="rect">
            <a:avLst/>
          </a:prstGeom>
        </p:spPr>
      </p:pic>
      <p:pic>
        <p:nvPicPr>
          <p:cNvPr id="21" name="Image 20">
            <a:extLst>
              <a:ext uri="{FF2B5EF4-FFF2-40B4-BE49-F238E27FC236}">
                <a16:creationId xmlns:a16="http://schemas.microsoft.com/office/drawing/2014/main" id="{E220871B-4FFF-14AF-E346-4856900EE1FC}"/>
              </a:ext>
            </a:extLst>
          </p:cNvPr>
          <p:cNvPicPr>
            <a:picLocks noChangeAspect="1"/>
          </p:cNvPicPr>
          <p:nvPr/>
        </p:nvPicPr>
        <p:blipFill>
          <a:blip r:embed="rId8"/>
          <a:stretch>
            <a:fillRect/>
          </a:stretch>
        </p:blipFill>
        <p:spPr>
          <a:xfrm>
            <a:off x="9813347" y="2344096"/>
            <a:ext cx="1287468" cy="520820"/>
          </a:xfrm>
          <a:prstGeom prst="rect">
            <a:avLst/>
          </a:prstGeom>
        </p:spPr>
      </p:pic>
      <p:sp>
        <p:nvSpPr>
          <p:cNvPr id="22" name="ZoneTexte 21">
            <a:extLst>
              <a:ext uri="{FF2B5EF4-FFF2-40B4-BE49-F238E27FC236}">
                <a16:creationId xmlns:a16="http://schemas.microsoft.com/office/drawing/2014/main" id="{23D02219-F774-8245-64BB-3E84D62671F0}"/>
              </a:ext>
            </a:extLst>
          </p:cNvPr>
          <p:cNvSpPr txBox="1"/>
          <p:nvPr/>
        </p:nvSpPr>
        <p:spPr>
          <a:xfrm>
            <a:off x="1066101" y="910072"/>
            <a:ext cx="2347013" cy="369332"/>
          </a:xfrm>
          <a:prstGeom prst="rect">
            <a:avLst/>
          </a:prstGeom>
          <a:noFill/>
        </p:spPr>
        <p:txBody>
          <a:bodyPr wrap="square" rtlCol="0">
            <a:spAutoFit/>
          </a:bodyPr>
          <a:lstStyle/>
          <a:p>
            <a:pPr algn="ctr"/>
            <a:r>
              <a:rPr lang="fr-FR" b="1" dirty="0">
                <a:solidFill>
                  <a:srgbClr val="0070C0"/>
                </a:solidFill>
              </a:rPr>
              <a:t>Risque SANTE</a:t>
            </a:r>
          </a:p>
        </p:txBody>
      </p:sp>
      <p:sp>
        <p:nvSpPr>
          <p:cNvPr id="23" name="ZoneTexte 22">
            <a:extLst>
              <a:ext uri="{FF2B5EF4-FFF2-40B4-BE49-F238E27FC236}">
                <a16:creationId xmlns:a16="http://schemas.microsoft.com/office/drawing/2014/main" id="{2A8D2E8D-7B89-3591-0DA1-1CA9655A3A2C}"/>
              </a:ext>
            </a:extLst>
          </p:cNvPr>
          <p:cNvSpPr txBox="1"/>
          <p:nvPr/>
        </p:nvSpPr>
        <p:spPr>
          <a:xfrm>
            <a:off x="8639841" y="910072"/>
            <a:ext cx="2347013" cy="369332"/>
          </a:xfrm>
          <a:prstGeom prst="rect">
            <a:avLst/>
          </a:prstGeom>
          <a:noFill/>
        </p:spPr>
        <p:txBody>
          <a:bodyPr wrap="square" rtlCol="0">
            <a:spAutoFit/>
          </a:bodyPr>
          <a:lstStyle/>
          <a:p>
            <a:pPr algn="ctr"/>
            <a:r>
              <a:rPr lang="fr-FR" b="1" dirty="0">
                <a:solidFill>
                  <a:srgbClr val="0070C0"/>
                </a:solidFill>
              </a:rPr>
              <a:t>Risque PREVOYANCE</a:t>
            </a:r>
          </a:p>
        </p:txBody>
      </p:sp>
      <p:sp>
        <p:nvSpPr>
          <p:cNvPr id="2" name="ZoneTexte 1">
            <a:extLst>
              <a:ext uri="{FF2B5EF4-FFF2-40B4-BE49-F238E27FC236}">
                <a16:creationId xmlns:a16="http://schemas.microsoft.com/office/drawing/2014/main" id="{AE89C704-0F30-1291-88DB-80A1CC643D98}"/>
              </a:ext>
            </a:extLst>
          </p:cNvPr>
          <p:cNvSpPr txBox="1"/>
          <p:nvPr/>
        </p:nvSpPr>
        <p:spPr>
          <a:xfrm>
            <a:off x="453353" y="5557876"/>
            <a:ext cx="11777262" cy="646331"/>
          </a:xfrm>
          <a:prstGeom prst="rect">
            <a:avLst/>
          </a:prstGeom>
          <a:noFill/>
        </p:spPr>
        <p:txBody>
          <a:bodyPr wrap="square" rtlCol="0">
            <a:spAutoFit/>
          </a:bodyPr>
          <a:lstStyle/>
          <a:p>
            <a:pPr algn="ctr"/>
            <a:r>
              <a:rPr lang="fr-FR" i="1" dirty="0"/>
              <a:t>Détails des offres et tarifs en ligne sur le site internet du CDG41</a:t>
            </a:r>
          </a:p>
          <a:p>
            <a:r>
              <a:rPr lang="fr-FR" i="1" dirty="0"/>
              <a:t>Santé : </a:t>
            </a:r>
            <a:r>
              <a:rPr lang="fr-FR" dirty="0">
                <a:hlinkClick r:id="rId9"/>
              </a:rPr>
              <a:t>Convention de participation - Santé - CDG41</a:t>
            </a:r>
            <a:r>
              <a:rPr lang="fr-FR" dirty="0"/>
              <a:t>	</a:t>
            </a:r>
            <a:r>
              <a:rPr lang="fr-FR" i="1" dirty="0"/>
              <a:t> Prévoyance : </a:t>
            </a:r>
            <a:r>
              <a:rPr lang="fr-FR" dirty="0">
                <a:hlinkClick r:id="rId10"/>
              </a:rPr>
              <a:t>Convention de participation - Prévoyance - CDG41 </a:t>
            </a:r>
            <a:endParaRPr lang="fr-FR" i="1" dirty="0"/>
          </a:p>
        </p:txBody>
      </p:sp>
    </p:spTree>
    <p:extLst>
      <p:ext uri="{BB962C8B-B14F-4D97-AF65-F5344CB8AC3E}">
        <p14:creationId xmlns:p14="http://schemas.microsoft.com/office/powerpoint/2010/main" val="1422742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CE953-CC59-B034-20CE-C6FDCDC3C452}"/>
            </a:ext>
          </a:extLst>
        </p:cNvPr>
        <p:cNvGrpSpPr/>
        <p:nvPr/>
      </p:nvGrpSpPr>
      <p:grpSpPr>
        <a:xfrm>
          <a:off x="0" y="0"/>
          <a:ext cx="0" cy="0"/>
          <a:chOff x="0" y="0"/>
          <a:chExt cx="0" cy="0"/>
        </a:xfrm>
      </p:grpSpPr>
      <p:pic>
        <p:nvPicPr>
          <p:cNvPr id="14" name="Image 14">
            <a:extLst>
              <a:ext uri="{FF2B5EF4-FFF2-40B4-BE49-F238E27FC236}">
                <a16:creationId xmlns:a16="http://schemas.microsoft.com/office/drawing/2014/main" id="{7B2499FB-0658-83F5-D9DD-336BE99BC3ED}"/>
              </a:ext>
            </a:extLst>
          </p:cNvPr>
          <p:cNvPicPr>
            <a:picLocks noChangeAspect="1"/>
          </p:cNvPicPr>
          <p:nvPr/>
        </p:nvPicPr>
        <p:blipFill>
          <a:blip r:embed="rId3"/>
          <a:stretch>
            <a:fillRect/>
          </a:stretch>
        </p:blipFill>
        <p:spPr>
          <a:xfrm>
            <a:off x="2498" y="6332822"/>
            <a:ext cx="12187004" cy="525178"/>
          </a:xfrm>
          <a:prstGeom prst="rect">
            <a:avLst/>
          </a:prstGeom>
        </p:spPr>
      </p:pic>
      <p:sp>
        <p:nvSpPr>
          <p:cNvPr id="20" name="Ellipse 19">
            <a:extLst>
              <a:ext uri="{FF2B5EF4-FFF2-40B4-BE49-F238E27FC236}">
                <a16:creationId xmlns:a16="http://schemas.microsoft.com/office/drawing/2014/main" id="{CC3F50F7-9AC1-E107-02B2-E7129B0CDF9D}"/>
              </a:ext>
            </a:extLst>
          </p:cNvPr>
          <p:cNvSpPr/>
          <p:nvPr/>
        </p:nvSpPr>
        <p:spPr>
          <a:xfrm>
            <a:off x="11253084" y="229067"/>
            <a:ext cx="724524" cy="737016"/>
          </a:xfrm>
          <a:prstGeom prst="ellipse">
            <a:avLst/>
          </a:prstGeom>
          <a:solidFill>
            <a:srgbClr val="1EA9B8"/>
          </a:solidFill>
          <a:ln>
            <a:solidFill>
              <a:srgbClr val="1EA9B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fr-FR" sz="2200" b="1" dirty="0">
                <a:latin typeface="Trebuchet MS"/>
                <a:ea typeface="+mn-lt"/>
                <a:cs typeface="Calibri"/>
              </a:rPr>
              <a:t>09</a:t>
            </a:r>
            <a:endParaRPr lang="fr-FR" sz="2200" b="1" dirty="0">
              <a:latin typeface="Trebuchet MS"/>
              <a:ea typeface="+mn-lt"/>
            </a:endParaRPr>
          </a:p>
        </p:txBody>
      </p:sp>
      <p:pic>
        <p:nvPicPr>
          <p:cNvPr id="17" name="Image 16">
            <a:extLst>
              <a:ext uri="{FF2B5EF4-FFF2-40B4-BE49-F238E27FC236}">
                <a16:creationId xmlns:a16="http://schemas.microsoft.com/office/drawing/2014/main" id="{8092D483-5D36-DC38-3C8A-7A8141F52D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92" y="159600"/>
            <a:ext cx="851709" cy="521159"/>
          </a:xfrm>
          <a:prstGeom prst="rect">
            <a:avLst/>
          </a:prstGeom>
        </p:spPr>
      </p:pic>
      <p:sp>
        <p:nvSpPr>
          <p:cNvPr id="3" name="ZoneTexte 2">
            <a:extLst>
              <a:ext uri="{FF2B5EF4-FFF2-40B4-BE49-F238E27FC236}">
                <a16:creationId xmlns:a16="http://schemas.microsoft.com/office/drawing/2014/main" id="{68749DF4-EEC6-88BA-514A-025CB3DAA5CB}"/>
              </a:ext>
            </a:extLst>
          </p:cNvPr>
          <p:cNvSpPr txBox="1"/>
          <p:nvPr/>
        </p:nvSpPr>
        <p:spPr>
          <a:xfrm>
            <a:off x="963115" y="176165"/>
            <a:ext cx="10757739" cy="324128"/>
          </a:xfrm>
          <a:prstGeom prst="rect">
            <a:avLst/>
          </a:prstGeom>
          <a:noFill/>
        </p:spPr>
        <p:txBody>
          <a:bodyPr wrap="square">
            <a:spAutoFit/>
          </a:bodyPr>
          <a:lstStyle/>
          <a:p>
            <a:pPr algn="just">
              <a:lnSpc>
                <a:spcPct val="115000"/>
              </a:lnSpc>
              <a:spcAft>
                <a:spcPts val="1000"/>
              </a:spcAft>
              <a:buNone/>
            </a:pPr>
            <a:r>
              <a:rPr lang="fr-FR" sz="1400" b="1" dirty="0">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752AFCD2-82C6-DB20-938E-A53CB10E5DAF}"/>
              </a:ext>
            </a:extLst>
          </p:cNvPr>
          <p:cNvSpPr txBox="1"/>
          <p:nvPr/>
        </p:nvSpPr>
        <p:spPr>
          <a:xfrm>
            <a:off x="2964271" y="338229"/>
            <a:ext cx="6094476" cy="369332"/>
          </a:xfrm>
          <a:prstGeom prst="rect">
            <a:avLst/>
          </a:prstGeom>
          <a:noFill/>
        </p:spPr>
        <p:txBody>
          <a:bodyPr wrap="square">
            <a:spAutoFit/>
          </a:bodyPr>
          <a:lstStyle/>
          <a:p>
            <a:pPr algn="ctr"/>
            <a:r>
              <a:rPr lang="fr-FR" b="1" dirty="0">
                <a:solidFill>
                  <a:srgbClr val="0070C0"/>
                </a:solidFill>
              </a:rPr>
              <a:t>Se requestionner – Le débat</a:t>
            </a:r>
          </a:p>
        </p:txBody>
      </p:sp>
      <p:sp>
        <p:nvSpPr>
          <p:cNvPr id="2" name="ZoneTexte 1">
            <a:extLst>
              <a:ext uri="{FF2B5EF4-FFF2-40B4-BE49-F238E27FC236}">
                <a16:creationId xmlns:a16="http://schemas.microsoft.com/office/drawing/2014/main" id="{C08010C1-7974-C7EC-B7D6-8BDA3062CACF}"/>
              </a:ext>
            </a:extLst>
          </p:cNvPr>
          <p:cNvSpPr txBox="1"/>
          <p:nvPr/>
        </p:nvSpPr>
        <p:spPr>
          <a:xfrm>
            <a:off x="280416" y="869625"/>
            <a:ext cx="4964408" cy="3693319"/>
          </a:xfrm>
          <a:prstGeom prst="rect">
            <a:avLst/>
          </a:prstGeom>
          <a:noFill/>
        </p:spPr>
        <p:txBody>
          <a:bodyPr wrap="square">
            <a:spAutoFit/>
          </a:bodyPr>
          <a:lstStyle/>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Le risque SANTE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Choix du dispositif :</a:t>
            </a:r>
          </a:p>
          <a:p>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Contrat individuel labellisé ?</a:t>
            </a:r>
          </a:p>
          <a:p>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C</a:t>
            </a: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ontrat collectif ? En direct ou par l’intermédiaire du CDG 41 ?</a:t>
            </a: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Réexamen du montant de la participation versée par mois et par agent : </a:t>
            </a:r>
          </a:p>
          <a:p>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Réévaluation ? Modulation selon les revenus</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 ?</a:t>
            </a: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9855879A-3A6B-A272-AF40-56F24E1DC9DD}"/>
              </a:ext>
            </a:extLst>
          </p:cNvPr>
          <p:cNvSpPr txBox="1"/>
          <p:nvPr/>
        </p:nvSpPr>
        <p:spPr>
          <a:xfrm>
            <a:off x="6281928" y="1018985"/>
            <a:ext cx="5833872" cy="3416320"/>
          </a:xfrm>
          <a:prstGeom prst="rect">
            <a:avLst/>
          </a:prstGeom>
          <a:noFill/>
        </p:spPr>
        <p:txBody>
          <a:bodyPr wrap="square">
            <a:spAutoFit/>
          </a:bodyPr>
          <a:lstStyle/>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Le risque PREVOYANCE</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Au plus tard au 1</a:t>
            </a:r>
            <a:r>
              <a:rPr lang="fr-FR" sz="1800" b="1" baseline="30000" dirty="0">
                <a:solidFill>
                  <a:srgbClr val="4D5767"/>
                </a:solidFill>
                <a:latin typeface="Calibri" panose="020F0502020204030204" pitchFamily="34" charset="0"/>
                <a:ea typeface="Calibri" panose="020F0502020204030204" pitchFamily="34" charset="0"/>
                <a:cs typeface="Calibri" panose="020F0502020204030204" pitchFamily="34" charset="0"/>
              </a:rPr>
              <a:t>er</a:t>
            </a: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 janvier 2029</a:t>
            </a:r>
          </a:p>
          <a:p>
            <a:r>
              <a:rPr lang="fr-FR" b="1" dirty="0">
                <a:solidFill>
                  <a:srgbClr val="4D5767"/>
                </a:solidFill>
                <a:latin typeface="Calibri" panose="020F0502020204030204" pitchFamily="34" charset="0"/>
                <a:ea typeface="Calibri" panose="020F0502020204030204" pitchFamily="34" charset="0"/>
                <a:cs typeface="Calibri" panose="020F0502020204030204" pitchFamily="34" charset="0"/>
              </a:rPr>
              <a:t>C</a:t>
            </a: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ontrat collectif obligatoire : </a:t>
            </a:r>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en direct ou par l’intermédiaire du CDG 41 ?</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r>
              <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rPr>
              <a:t>Réexamen du montant de la participation versée par mois et par agent : </a:t>
            </a:r>
          </a:p>
          <a:p>
            <a:r>
              <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rPr>
              <a:t>Réévaluation ? Modulation selon les revenus</a:t>
            </a:r>
            <a:r>
              <a:rPr lang="fr-FR" dirty="0">
                <a:solidFill>
                  <a:srgbClr val="4D5767"/>
                </a:solidFill>
                <a:latin typeface="Calibri" panose="020F0502020204030204" pitchFamily="34" charset="0"/>
                <a:ea typeface="Calibri" panose="020F0502020204030204" pitchFamily="34" charset="0"/>
                <a:cs typeface="Calibri" panose="020F0502020204030204" pitchFamily="34" charset="0"/>
              </a:rPr>
              <a:t> ?</a:t>
            </a:r>
            <a:endParaRPr lang="fr-FR" sz="1800"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a:p>
            <a:pPr marL="285750" indent="-285750" algn="ctr">
              <a:buFont typeface="Wingdings" panose="05000000000000000000" pitchFamily="2" charset="2"/>
              <a:buChar char="Ä"/>
            </a:pPr>
            <a:endParaRPr lang="fr-FR" sz="1800"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sp>
        <p:nvSpPr>
          <p:cNvPr id="8" name="ZoneTexte 7">
            <a:extLst>
              <a:ext uri="{FF2B5EF4-FFF2-40B4-BE49-F238E27FC236}">
                <a16:creationId xmlns:a16="http://schemas.microsoft.com/office/drawing/2014/main" id="{4D37652D-EAEE-CC6D-08FC-5A4D16E71051}"/>
              </a:ext>
            </a:extLst>
          </p:cNvPr>
          <p:cNvSpPr txBox="1"/>
          <p:nvPr/>
        </p:nvSpPr>
        <p:spPr>
          <a:xfrm>
            <a:off x="2267713" y="4435305"/>
            <a:ext cx="9453142" cy="1754326"/>
          </a:xfrm>
          <a:prstGeom prst="rect">
            <a:avLst/>
          </a:prstGeom>
          <a:noFill/>
        </p:spPr>
        <p:txBody>
          <a:bodyPr wrap="square">
            <a:spAutoFit/>
          </a:bodyPr>
          <a:lstStyle/>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Apprécier les marges de manœuvre budgétaires</a:t>
            </a:r>
          </a:p>
          <a:p>
            <a:pPr algn="ct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endParaRPr>
          </a:p>
          <a:p>
            <a:pPr algn="ctr"/>
            <a:r>
              <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Pour rappel : au 1</a:t>
            </a:r>
            <a:r>
              <a:rPr lang="fr-FR" b="1" baseline="30000"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er</a:t>
            </a:r>
            <a:r>
              <a:rPr lang="fr-FR" b="1" dirty="0">
                <a:solidFill>
                  <a:srgbClr val="4D5767"/>
                </a:solidFill>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janvier 2029, les agents devront obligatoirement adhérer au contrat collectif PREVOYANCE (sauf exceptions prévues par décret à paraître) et l’employeur verser une participation financière par mois et par agent égale au moins à 50% de la cotisation de base</a:t>
            </a:r>
            <a:endParaRPr lang="fr-FR" b="1" dirty="0">
              <a:solidFill>
                <a:srgbClr val="4D5767"/>
              </a:solidFill>
              <a:latin typeface="Calibri" panose="020F0502020204030204" pitchFamily="34" charset="0"/>
              <a:ea typeface="Calibri" panose="020F0502020204030204" pitchFamily="34" charset="0"/>
              <a:cs typeface="Calibri" panose="020F0502020204030204" pitchFamily="34" charset="0"/>
            </a:endParaRPr>
          </a:p>
        </p:txBody>
      </p:sp>
      <p:pic>
        <p:nvPicPr>
          <p:cNvPr id="9" name="Image 8">
            <a:extLst>
              <a:ext uri="{FF2B5EF4-FFF2-40B4-BE49-F238E27FC236}">
                <a16:creationId xmlns:a16="http://schemas.microsoft.com/office/drawing/2014/main" id="{60E37770-6362-0FD1-5FFA-EBD94C5BF588}"/>
              </a:ext>
            </a:extLst>
          </p:cNvPr>
          <p:cNvPicPr>
            <a:picLocks noChangeAspect="1"/>
          </p:cNvPicPr>
          <p:nvPr/>
        </p:nvPicPr>
        <p:blipFill>
          <a:blip r:embed="rId5" cstate="print">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3860385" y="4257860"/>
            <a:ext cx="1054608" cy="1054608"/>
          </a:xfrm>
          <a:prstGeom prst="rect">
            <a:avLst/>
          </a:prstGeom>
        </p:spPr>
      </p:pic>
    </p:spTree>
    <p:extLst>
      <p:ext uri="{BB962C8B-B14F-4D97-AF65-F5344CB8AC3E}">
        <p14:creationId xmlns:p14="http://schemas.microsoft.com/office/powerpoint/2010/main" val="3224994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9865</TotalTime>
  <Words>1160</Words>
  <Application>Microsoft Office PowerPoint</Application>
  <PresentationFormat>Grand écran</PresentationFormat>
  <Paragraphs>178</Paragraphs>
  <Slides>10</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Aptos</vt:lpstr>
      <vt:lpstr>Arial</vt:lpstr>
      <vt:lpstr>Calibri</vt:lpstr>
      <vt:lpstr>Calibri Light</vt:lpstr>
      <vt:lpstr>Cambria</vt:lpstr>
      <vt:lpstr>Trebuchet MS</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Eva Salgado</dc:creator>
  <cp:lastModifiedBy>Virginie Robert</cp:lastModifiedBy>
  <cp:revision>267</cp:revision>
  <cp:lastPrinted>2021-07-30T06:51:54Z</cp:lastPrinted>
  <dcterms:created xsi:type="dcterms:W3CDTF">2021-07-27T13:35:59Z</dcterms:created>
  <dcterms:modified xsi:type="dcterms:W3CDTF">2026-07-06T13:18:40Z</dcterms:modified>
</cp:coreProperties>
</file>